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70" r:id="rId3"/>
  </p:sldMasterIdLst>
  <p:notesMasterIdLst>
    <p:notesMasterId r:id="rId156"/>
  </p:notesMasterIdLst>
  <p:handoutMasterIdLst>
    <p:handoutMasterId r:id="rId157"/>
  </p:handoutMasterIdLst>
  <p:sldIdLst>
    <p:sldId id="953" r:id="rId4"/>
    <p:sldId id="1159" r:id="rId5"/>
    <p:sldId id="1160" r:id="rId6"/>
    <p:sldId id="1011" r:id="rId7"/>
    <p:sldId id="1012" r:id="rId8"/>
    <p:sldId id="1013" r:id="rId9"/>
    <p:sldId id="1014" r:id="rId10"/>
    <p:sldId id="1015" r:id="rId11"/>
    <p:sldId id="1016" r:id="rId12"/>
    <p:sldId id="1161" r:id="rId13"/>
    <p:sldId id="1162" r:id="rId14"/>
    <p:sldId id="1019" r:id="rId15"/>
    <p:sldId id="1020" r:id="rId16"/>
    <p:sldId id="1021" r:id="rId17"/>
    <p:sldId id="1022" r:id="rId18"/>
    <p:sldId id="1023" r:id="rId19"/>
    <p:sldId id="1024" r:id="rId20"/>
    <p:sldId id="1025" r:id="rId21"/>
    <p:sldId id="1026" r:id="rId22"/>
    <p:sldId id="1027" r:id="rId23"/>
    <p:sldId id="1028" r:id="rId24"/>
    <p:sldId id="1342" r:id="rId25"/>
    <p:sldId id="1029" r:id="rId26"/>
    <p:sldId id="1030" r:id="rId27"/>
    <p:sldId id="1031" r:id="rId28"/>
    <p:sldId id="1032" r:id="rId29"/>
    <p:sldId id="1033" r:id="rId30"/>
    <p:sldId id="1034" r:id="rId31"/>
    <p:sldId id="1035" r:id="rId32"/>
    <p:sldId id="1036" r:id="rId33"/>
    <p:sldId id="1037" r:id="rId34"/>
    <p:sldId id="1038" r:id="rId35"/>
    <p:sldId id="1039" r:id="rId36"/>
    <p:sldId id="1040" r:id="rId37"/>
    <p:sldId id="1041" r:id="rId38"/>
    <p:sldId id="1042" r:id="rId39"/>
    <p:sldId id="1043" r:id="rId40"/>
    <p:sldId id="1044" r:id="rId41"/>
    <p:sldId id="1045" r:id="rId42"/>
    <p:sldId id="1046" r:id="rId43"/>
    <p:sldId id="1047" r:id="rId44"/>
    <p:sldId id="1048" r:id="rId45"/>
    <p:sldId id="1049" r:id="rId46"/>
    <p:sldId id="1050" r:id="rId47"/>
    <p:sldId id="1051" r:id="rId48"/>
    <p:sldId id="1052" r:id="rId49"/>
    <p:sldId id="1053" r:id="rId50"/>
    <p:sldId id="1054" r:id="rId51"/>
    <p:sldId id="1055" r:id="rId52"/>
    <p:sldId id="1056" r:id="rId53"/>
    <p:sldId id="1057" r:id="rId54"/>
    <p:sldId id="1058" r:id="rId55"/>
    <p:sldId id="1059" r:id="rId56"/>
    <p:sldId id="1060" r:id="rId57"/>
    <p:sldId id="1061" r:id="rId58"/>
    <p:sldId id="1062" r:id="rId59"/>
    <p:sldId id="1063" r:id="rId60"/>
    <p:sldId id="1064" r:id="rId61"/>
    <p:sldId id="1065" r:id="rId62"/>
    <p:sldId id="1066" r:id="rId63"/>
    <p:sldId id="1067" r:id="rId64"/>
    <p:sldId id="1068" r:id="rId65"/>
    <p:sldId id="1069" r:id="rId66"/>
    <p:sldId id="1070" r:id="rId67"/>
    <p:sldId id="1071" r:id="rId68"/>
    <p:sldId id="1072" r:id="rId69"/>
    <p:sldId id="1333" r:id="rId70"/>
    <p:sldId id="1073" r:id="rId71"/>
    <p:sldId id="1074" r:id="rId72"/>
    <p:sldId id="1341" r:id="rId73"/>
    <p:sldId id="1334" r:id="rId74"/>
    <p:sldId id="1335" r:id="rId75"/>
    <p:sldId id="1336" r:id="rId76"/>
    <p:sldId id="1337" r:id="rId77"/>
    <p:sldId id="1338" r:id="rId78"/>
    <p:sldId id="1339" r:id="rId79"/>
    <p:sldId id="1340" r:id="rId80"/>
    <p:sldId id="1076" r:id="rId81"/>
    <p:sldId id="1077" r:id="rId82"/>
    <p:sldId id="1321" r:id="rId83"/>
    <p:sldId id="1322" r:id="rId84"/>
    <p:sldId id="1323" r:id="rId85"/>
    <p:sldId id="1081" r:id="rId86"/>
    <p:sldId id="1082" r:id="rId87"/>
    <p:sldId id="1083" r:id="rId88"/>
    <p:sldId id="1084" r:id="rId89"/>
    <p:sldId id="1085" r:id="rId90"/>
    <p:sldId id="1086" r:id="rId91"/>
    <p:sldId id="1087" r:id="rId92"/>
    <p:sldId id="1324" r:id="rId93"/>
    <p:sldId id="1325" r:id="rId94"/>
    <p:sldId id="1090" r:id="rId95"/>
    <p:sldId id="1091" r:id="rId96"/>
    <p:sldId id="1092" r:id="rId97"/>
    <p:sldId id="1093" r:id="rId98"/>
    <p:sldId id="1094" r:id="rId99"/>
    <p:sldId id="1095" r:id="rId100"/>
    <p:sldId id="1096" r:id="rId101"/>
    <p:sldId id="1097" r:id="rId102"/>
    <p:sldId id="1098" r:id="rId103"/>
    <p:sldId id="1099" r:id="rId104"/>
    <p:sldId id="1100" r:id="rId105"/>
    <p:sldId id="1327" r:id="rId106"/>
    <p:sldId id="1102" r:id="rId107"/>
    <p:sldId id="1103" r:id="rId108"/>
    <p:sldId id="1104" r:id="rId109"/>
    <p:sldId id="1105" r:id="rId110"/>
    <p:sldId id="1328" r:id="rId111"/>
    <p:sldId id="1107" r:id="rId112"/>
    <p:sldId id="1108" r:id="rId113"/>
    <p:sldId id="1109" r:id="rId114"/>
    <p:sldId id="1110" r:id="rId115"/>
    <p:sldId id="1111" r:id="rId116"/>
    <p:sldId id="1112" r:id="rId117"/>
    <p:sldId id="1113" r:id="rId118"/>
    <p:sldId id="1114" r:id="rId119"/>
    <p:sldId id="1115" r:id="rId120"/>
    <p:sldId id="1116" r:id="rId121"/>
    <p:sldId id="1117" r:id="rId122"/>
    <p:sldId id="1118" r:id="rId123"/>
    <p:sldId id="1119" r:id="rId124"/>
    <p:sldId id="1120" r:id="rId125"/>
    <p:sldId id="1121" r:id="rId126"/>
    <p:sldId id="1122" r:id="rId127"/>
    <p:sldId id="1123" r:id="rId128"/>
    <p:sldId id="1124" r:id="rId129"/>
    <p:sldId id="1129" r:id="rId130"/>
    <p:sldId id="1130" r:id="rId131"/>
    <p:sldId id="1131" r:id="rId132"/>
    <p:sldId id="1132" r:id="rId133"/>
    <p:sldId id="1133" r:id="rId134"/>
    <p:sldId id="1134" r:id="rId135"/>
    <p:sldId id="1135" r:id="rId136"/>
    <p:sldId id="1136" r:id="rId137"/>
    <p:sldId id="1137" r:id="rId138"/>
    <p:sldId id="1138" r:id="rId139"/>
    <p:sldId id="1139" r:id="rId140"/>
    <p:sldId id="1140" r:id="rId141"/>
    <p:sldId id="1141" r:id="rId142"/>
    <p:sldId id="1142" r:id="rId143"/>
    <p:sldId id="1329" r:id="rId144"/>
    <p:sldId id="1330" r:id="rId145"/>
    <p:sldId id="1331" r:id="rId146"/>
    <p:sldId id="1332" r:id="rId147"/>
    <p:sldId id="1147" r:id="rId148"/>
    <p:sldId id="1148" r:id="rId149"/>
    <p:sldId id="1149" r:id="rId150"/>
    <p:sldId id="1150" r:id="rId151"/>
    <p:sldId id="1151" r:id="rId152"/>
    <p:sldId id="1152" r:id="rId153"/>
    <p:sldId id="1153" r:id="rId154"/>
    <p:sldId id="955" r:id="rId155"/>
  </p:sldIdLst>
  <p:sldSz cx="9144000" cy="5143500" type="screen16x9"/>
  <p:notesSz cx="9144000" cy="6858000"/>
  <p:defaultTextStyle>
    <a:defPPr>
      <a:defRPr lang="en-US"/>
    </a:defPPr>
    <a:lvl1pPr marL="0" algn="l" defTabSz="1031240" rtl="0" eaLnBrk="1" latinLnBrk="0" hangingPunct="1">
      <a:defRPr sz="2000" kern="1200">
        <a:solidFill>
          <a:schemeClr val="tx1"/>
        </a:solidFill>
        <a:latin typeface="+mn-lt"/>
        <a:ea typeface="+mn-ea"/>
        <a:cs typeface="+mn-cs"/>
      </a:defRPr>
    </a:lvl1pPr>
    <a:lvl2pPr marL="515620" algn="l" defTabSz="1031240" rtl="0" eaLnBrk="1" latinLnBrk="0" hangingPunct="1">
      <a:defRPr sz="2000" kern="1200">
        <a:solidFill>
          <a:schemeClr val="tx1"/>
        </a:solidFill>
        <a:latin typeface="+mn-lt"/>
        <a:ea typeface="+mn-ea"/>
        <a:cs typeface="+mn-cs"/>
      </a:defRPr>
    </a:lvl2pPr>
    <a:lvl3pPr marL="1031875" algn="l" defTabSz="1031240" rtl="0" eaLnBrk="1" latinLnBrk="0" hangingPunct="1">
      <a:defRPr sz="2000" kern="1200">
        <a:solidFill>
          <a:schemeClr val="tx1"/>
        </a:solidFill>
        <a:latin typeface="+mn-lt"/>
        <a:ea typeface="+mn-ea"/>
        <a:cs typeface="+mn-cs"/>
      </a:defRPr>
    </a:lvl3pPr>
    <a:lvl4pPr marL="1547495" algn="l" defTabSz="1031240" rtl="0" eaLnBrk="1" latinLnBrk="0" hangingPunct="1">
      <a:defRPr sz="2000" kern="1200">
        <a:solidFill>
          <a:schemeClr val="tx1"/>
        </a:solidFill>
        <a:latin typeface="+mn-lt"/>
        <a:ea typeface="+mn-ea"/>
        <a:cs typeface="+mn-cs"/>
      </a:defRPr>
    </a:lvl4pPr>
    <a:lvl5pPr marL="2063115" algn="l" defTabSz="1031240" rtl="0" eaLnBrk="1" latinLnBrk="0" hangingPunct="1">
      <a:defRPr sz="2000" kern="1200">
        <a:solidFill>
          <a:schemeClr val="tx1"/>
        </a:solidFill>
        <a:latin typeface="+mn-lt"/>
        <a:ea typeface="+mn-ea"/>
        <a:cs typeface="+mn-cs"/>
      </a:defRPr>
    </a:lvl5pPr>
    <a:lvl6pPr marL="2579370" algn="l" defTabSz="1031240" rtl="0" eaLnBrk="1" latinLnBrk="0" hangingPunct="1">
      <a:defRPr sz="2000" kern="1200">
        <a:solidFill>
          <a:schemeClr val="tx1"/>
        </a:solidFill>
        <a:latin typeface="+mn-lt"/>
        <a:ea typeface="+mn-ea"/>
        <a:cs typeface="+mn-cs"/>
      </a:defRPr>
    </a:lvl6pPr>
    <a:lvl7pPr marL="3094990" algn="l" defTabSz="1031240" rtl="0" eaLnBrk="1" latinLnBrk="0" hangingPunct="1">
      <a:defRPr sz="2000" kern="1200">
        <a:solidFill>
          <a:schemeClr val="tx1"/>
        </a:solidFill>
        <a:latin typeface="+mn-lt"/>
        <a:ea typeface="+mn-ea"/>
        <a:cs typeface="+mn-cs"/>
      </a:defRPr>
    </a:lvl7pPr>
    <a:lvl8pPr marL="3610610" algn="l" defTabSz="1031240" rtl="0" eaLnBrk="1" latinLnBrk="0" hangingPunct="1">
      <a:defRPr sz="2000" kern="1200">
        <a:solidFill>
          <a:schemeClr val="tx1"/>
        </a:solidFill>
        <a:latin typeface="+mn-lt"/>
        <a:ea typeface="+mn-ea"/>
        <a:cs typeface="+mn-cs"/>
      </a:defRPr>
    </a:lvl8pPr>
    <a:lvl9pPr marL="4126230" algn="l" defTabSz="1031240"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72">
          <p15:clr>
            <a:srgbClr val="A4A3A4"/>
          </p15:clr>
        </p15:guide>
        <p15:guide id="2" pos="2884">
          <p15:clr>
            <a:srgbClr val="A4A3A4"/>
          </p15:clr>
        </p15:guide>
      </p15:sldGuideLst>
    </p:ext>
    <p:ext uri="{2D200454-40CA-4A62-9FC3-DE9A4176ACB9}">
      <p15:notesGuideLst xmlns:p15="http://schemas.microsoft.com/office/powerpoint/2012/main">
        <p15:guide id="1" orient="horz" pos="2219">
          <p15:clr>
            <a:srgbClr val="A4A3A4"/>
          </p15:clr>
        </p15:guide>
        <p15:guide id="2" pos="288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33CC"/>
    <a:srgbClr val="A53144"/>
    <a:srgbClr val="68991C"/>
    <a:srgbClr val="EFD965"/>
    <a:srgbClr val="C57E8E"/>
    <a:srgbClr val="726986"/>
    <a:srgbClr val="99AABA"/>
    <a:srgbClr val="EBEBEB"/>
    <a:srgbClr val="BAD2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69" autoAdjust="0"/>
    <p:restoredTop sz="92294" autoAdjust="0"/>
  </p:normalViewPr>
  <p:slideViewPr>
    <p:cSldViewPr snapToObjects="1">
      <p:cViewPr varScale="1">
        <p:scale>
          <a:sx n="104" d="100"/>
          <a:sy n="104" d="100"/>
        </p:scale>
        <p:origin x="1142" y="86"/>
      </p:cViewPr>
      <p:guideLst>
        <p:guide orient="horz" pos="2572"/>
        <p:guide pos="2884"/>
      </p:guideLst>
    </p:cSldViewPr>
  </p:slideViewPr>
  <p:outlineViewPr>
    <p:cViewPr>
      <p:scale>
        <a:sx n="33" d="100"/>
        <a:sy n="33" d="100"/>
      </p:scale>
      <p:origin x="0" y="13650"/>
    </p:cViewPr>
  </p:outlineViewPr>
  <p:notesTextViewPr>
    <p:cViewPr>
      <p:scale>
        <a:sx n="100" d="100"/>
        <a:sy n="100" d="100"/>
      </p:scale>
      <p:origin x="0" y="0"/>
    </p:cViewPr>
  </p:notesTextViewPr>
  <p:sorterViewPr>
    <p:cViewPr>
      <p:scale>
        <a:sx n="33" d="100"/>
        <a:sy n="33" d="100"/>
      </p:scale>
      <p:origin x="0" y="7134"/>
    </p:cViewPr>
  </p:sorterViewPr>
  <p:notesViewPr>
    <p:cSldViewPr snapToObjects="1">
      <p:cViewPr varScale="1">
        <p:scale>
          <a:sx n="74" d="100"/>
          <a:sy n="74" d="100"/>
        </p:scale>
        <p:origin x="-1908" y="-96"/>
      </p:cViewPr>
      <p:guideLst>
        <p:guide orient="horz" pos="2219"/>
        <p:guide pos="2884"/>
      </p:guideLst>
    </p:cSldViewPr>
  </p:notesViewPr>
  <p:gridSpacing cx="57607" cy="57607"/>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viewProps" Target="viewProp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theme" Target="theme/theme1.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notesMaster" Target="notesMasters/notes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handoutMaster" Target="handoutMasters/handoutMaster1.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5" Type="http://schemas.openxmlformats.org/officeDocument/2006/relationships/image" Target="../media/image9.wmf"/><Relationship Id="rId4"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4" Type="http://schemas.openxmlformats.org/officeDocument/2006/relationships/image" Target="../media/image132.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image" Target="../media/image13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 Id="rId4" Type="http://schemas.openxmlformats.org/officeDocument/2006/relationships/image" Target="../media/image14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image" Target="../media/image144.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image" Target="../media/image146.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image" Target="../media/image14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 Id="rId4" Type="http://schemas.openxmlformats.org/officeDocument/2006/relationships/image" Target="../media/image15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 Id="rId4" Type="http://schemas.openxmlformats.org/officeDocument/2006/relationships/image" Target="../media/image15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6.wmf"/><Relationship Id="rId1" Type="http://schemas.openxmlformats.org/officeDocument/2006/relationships/image" Target="../media/image25.wmf"/><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3"/>
          </p:nvPr>
        </p:nvSpPr>
        <p:spPr>
          <a:xfrm>
            <a:off x="8764587" y="228600"/>
            <a:ext cx="379413" cy="342900"/>
          </a:xfrm>
          <a:prstGeom prst="rect">
            <a:avLst/>
          </a:prstGeom>
        </p:spPr>
        <p:txBody>
          <a:bodyPr vert="horz" lIns="91440" tIns="45720" rIns="91440" bIns="45720" rtlCol="0" anchor="b"/>
          <a:lstStyle>
            <a:lvl1pPr algn="r">
              <a:defRPr sz="1200"/>
            </a:lvl1pPr>
          </a:lstStyle>
          <a:p>
            <a:fld id="{80C5BA55-396F-46DB-98CB-67F5915743A3}" type="slidenum">
              <a:rPr lang="en-US" smtClean="0"/>
              <a:t>‹#›</a:t>
            </a:fld>
            <a:endParaRPr lang="en-US" dirty="0"/>
          </a:p>
        </p:txBody>
      </p:sp>
    </p:spTree>
    <p:extLst>
      <p:ext uri="{BB962C8B-B14F-4D97-AF65-F5344CB8AC3E}">
        <p14:creationId xmlns:p14="http://schemas.microsoft.com/office/powerpoint/2010/main" val="93173725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r>
              <a:rPr lang="en-US" dirty="0"/>
              <a:t>My First Template</a:t>
            </a: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t>10/18/2022</a:t>
            </a:fld>
            <a:endParaRPr lang="en-US" dirty="0"/>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r>
              <a:rPr lang="en-US" dirty="0"/>
              <a:t>This is me Adam</a:t>
            </a:r>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C0D40C94-5092-4638-9E1F-C533F19764C0}" type="slidenum">
              <a:rPr lang="en-US" smtClean="0"/>
              <a:t>‹#›</a:t>
            </a:fld>
            <a:endParaRPr lang="en-US" dirty="0"/>
          </a:p>
        </p:txBody>
      </p:sp>
    </p:spTree>
    <p:extLst>
      <p:ext uri="{BB962C8B-B14F-4D97-AF65-F5344CB8AC3E}">
        <p14:creationId xmlns:p14="http://schemas.microsoft.com/office/powerpoint/2010/main" val="1015244826"/>
      </p:ext>
    </p:extLst>
  </p:cSld>
  <p:clrMap bg1="lt1" tx1="dk1" bg2="lt2" tx2="dk2" accent1="accent1" accent2="accent2" accent3="accent3" accent4="accent4" accent5="accent5" accent6="accent6" hlink="hlink" folHlink="folHlink"/>
  <p:hf sldNum="0" ftr="0" dt="0"/>
  <p:notesStyle>
    <a:lvl1pPr marL="0" algn="l" defTabSz="1031240" rtl="0" eaLnBrk="1" latinLnBrk="0" hangingPunct="1">
      <a:defRPr sz="1400" kern="1200">
        <a:solidFill>
          <a:schemeClr val="tx1"/>
        </a:solidFill>
        <a:latin typeface="+mn-lt"/>
        <a:ea typeface="+mn-ea"/>
        <a:cs typeface="+mn-cs"/>
      </a:defRPr>
    </a:lvl1pPr>
    <a:lvl2pPr marL="515620" algn="l" defTabSz="1031240" rtl="0" eaLnBrk="1" latinLnBrk="0" hangingPunct="1">
      <a:defRPr sz="1400" kern="1200">
        <a:solidFill>
          <a:schemeClr val="tx1"/>
        </a:solidFill>
        <a:latin typeface="+mn-lt"/>
        <a:ea typeface="+mn-ea"/>
        <a:cs typeface="+mn-cs"/>
      </a:defRPr>
    </a:lvl2pPr>
    <a:lvl3pPr marL="1031875" algn="l" defTabSz="1031240" rtl="0" eaLnBrk="1" latinLnBrk="0" hangingPunct="1">
      <a:defRPr sz="1400" kern="1200">
        <a:solidFill>
          <a:schemeClr val="tx1"/>
        </a:solidFill>
        <a:latin typeface="+mn-lt"/>
        <a:ea typeface="+mn-ea"/>
        <a:cs typeface="+mn-cs"/>
      </a:defRPr>
    </a:lvl3pPr>
    <a:lvl4pPr marL="1547495" algn="l" defTabSz="1031240" rtl="0" eaLnBrk="1" latinLnBrk="0" hangingPunct="1">
      <a:defRPr sz="1400" kern="1200">
        <a:solidFill>
          <a:schemeClr val="tx1"/>
        </a:solidFill>
        <a:latin typeface="+mn-lt"/>
        <a:ea typeface="+mn-ea"/>
        <a:cs typeface="+mn-cs"/>
      </a:defRPr>
    </a:lvl4pPr>
    <a:lvl5pPr marL="2063115" algn="l" defTabSz="1031240" rtl="0" eaLnBrk="1" latinLnBrk="0" hangingPunct="1">
      <a:defRPr sz="1400" kern="1200">
        <a:solidFill>
          <a:schemeClr val="tx1"/>
        </a:solidFill>
        <a:latin typeface="+mn-lt"/>
        <a:ea typeface="+mn-ea"/>
        <a:cs typeface="+mn-cs"/>
      </a:defRPr>
    </a:lvl5pPr>
    <a:lvl6pPr marL="2579370" algn="l" defTabSz="1031240" rtl="0" eaLnBrk="1" latinLnBrk="0" hangingPunct="1">
      <a:defRPr sz="1400" kern="1200">
        <a:solidFill>
          <a:schemeClr val="tx1"/>
        </a:solidFill>
        <a:latin typeface="+mn-lt"/>
        <a:ea typeface="+mn-ea"/>
        <a:cs typeface="+mn-cs"/>
      </a:defRPr>
    </a:lvl6pPr>
    <a:lvl7pPr marL="3094990" algn="l" defTabSz="1031240" rtl="0" eaLnBrk="1" latinLnBrk="0" hangingPunct="1">
      <a:defRPr sz="1400" kern="1200">
        <a:solidFill>
          <a:schemeClr val="tx1"/>
        </a:solidFill>
        <a:latin typeface="+mn-lt"/>
        <a:ea typeface="+mn-ea"/>
        <a:cs typeface="+mn-cs"/>
      </a:defRPr>
    </a:lvl7pPr>
    <a:lvl8pPr marL="3610610" algn="l" defTabSz="1031240" rtl="0" eaLnBrk="1" latinLnBrk="0" hangingPunct="1">
      <a:defRPr sz="1400" kern="1200">
        <a:solidFill>
          <a:schemeClr val="tx1"/>
        </a:solidFill>
        <a:latin typeface="+mn-lt"/>
        <a:ea typeface="+mn-ea"/>
        <a:cs typeface="+mn-cs"/>
      </a:defRPr>
    </a:lvl8pPr>
    <a:lvl9pPr marL="4126230" algn="l" defTabSz="103124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698986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幻灯片图像占位符 1"/>
          <p:cNvSpPr>
            <a:spLocks noGrp="1" noRot="1" noChangeAspect="1" noTextEdit="1"/>
          </p:cNvSpPr>
          <p:nvPr>
            <p:ph type="sldImg"/>
          </p:nvPr>
        </p:nvSpPr>
        <p:spPr/>
      </p:sp>
      <p:sp>
        <p:nvSpPr>
          <p:cNvPr id="189442" name="备注占位符 2"/>
          <p:cNvSpPr>
            <a:spLocks noGrp="1"/>
          </p:cNvSpPr>
          <p:nvPr>
            <p:ph type="body" idx="1"/>
          </p:nvPr>
        </p:nvSpPr>
        <p:spPr>
          <a:noFill/>
        </p:spPr>
        <p:txBody>
          <a:bodyPr/>
          <a:lstStyle/>
          <a:p>
            <a:r>
              <a:rPr lang="zh-CN" altLang="en-US" dirty="0">
                <a:ea typeface="宋体" charset="-122"/>
              </a:rPr>
              <a:t>用三层循环，实现：</a:t>
            </a:r>
            <a:endParaRPr lang="en-US" altLang="zh-CN" dirty="0">
              <a:ea typeface="宋体" charset="-122"/>
            </a:endParaRPr>
          </a:p>
          <a:p>
            <a:r>
              <a:rPr lang="en-US" altLang="zh-CN" dirty="0">
                <a:ea typeface="宋体" charset="-122"/>
              </a:rPr>
              <a:t>1</a:t>
            </a:r>
            <a:r>
              <a:rPr lang="zh-CN" altLang="en-US" dirty="0">
                <a:ea typeface="宋体" charset="-122"/>
              </a:rPr>
              <a:t>）最外层循环</a:t>
            </a:r>
            <a:r>
              <a:rPr lang="en-US" altLang="zh-CN" dirty="0" err="1">
                <a:ea typeface="宋体" charset="-122"/>
              </a:rPr>
              <a:t>i</a:t>
            </a:r>
            <a:r>
              <a:rPr lang="zh-CN" altLang="en-US" dirty="0">
                <a:ea typeface="宋体" charset="-122"/>
              </a:rPr>
              <a:t>用于控制分别计算</a:t>
            </a:r>
            <a:r>
              <a:rPr lang="en-US" altLang="zh-CN" dirty="0">
                <a:ea typeface="宋体" charset="-122"/>
              </a:rPr>
              <a:t>a1</a:t>
            </a:r>
            <a:r>
              <a:rPr lang="zh-CN" altLang="en-US" dirty="0">
                <a:ea typeface="宋体" charset="-122"/>
              </a:rPr>
              <a:t>三角，</a:t>
            </a:r>
            <a:r>
              <a:rPr lang="en-US" altLang="zh-CN" dirty="0">
                <a:ea typeface="宋体" charset="-122"/>
              </a:rPr>
              <a:t>a2</a:t>
            </a:r>
            <a:r>
              <a:rPr lang="zh-CN" altLang="en-US" dirty="0">
                <a:ea typeface="宋体" charset="-122"/>
              </a:rPr>
              <a:t>三角，</a:t>
            </a:r>
            <a:r>
              <a:rPr lang="en-US" altLang="zh-CN" dirty="0">
                <a:ea typeface="宋体" charset="-122"/>
              </a:rPr>
              <a:t>a3</a:t>
            </a:r>
            <a:r>
              <a:rPr lang="zh-CN" altLang="en-US" dirty="0">
                <a:ea typeface="宋体" charset="-122"/>
              </a:rPr>
              <a:t>三角</a:t>
            </a:r>
            <a:r>
              <a:rPr lang="en-US" altLang="zh-CN" dirty="0">
                <a:ea typeface="宋体" charset="-122"/>
              </a:rPr>
              <a:t>…..</a:t>
            </a:r>
            <a:r>
              <a:rPr lang="zh-CN" altLang="en-US" dirty="0">
                <a:ea typeface="宋体" charset="-122"/>
              </a:rPr>
              <a:t>，</a:t>
            </a:r>
            <a:r>
              <a:rPr lang="en-US" altLang="zh-CN" dirty="0">
                <a:ea typeface="宋体" charset="-122"/>
              </a:rPr>
              <a:t>a5</a:t>
            </a:r>
            <a:r>
              <a:rPr lang="zh-CN" altLang="en-US" dirty="0">
                <a:ea typeface="宋体" charset="-122"/>
              </a:rPr>
              <a:t>三角。</a:t>
            </a:r>
            <a:endParaRPr lang="en-US" altLang="zh-CN" dirty="0">
              <a:ea typeface="宋体" charset="-122"/>
            </a:endParaRPr>
          </a:p>
          <a:p>
            <a:r>
              <a:rPr lang="en-US" altLang="zh-CN" dirty="0">
                <a:ea typeface="宋体" charset="-122"/>
              </a:rPr>
              <a:t>2</a:t>
            </a:r>
            <a:r>
              <a:rPr lang="zh-CN" altLang="en-US" dirty="0">
                <a:ea typeface="宋体" charset="-122"/>
              </a:rPr>
              <a:t>）用第二层循环</a:t>
            </a:r>
            <a:r>
              <a:rPr lang="en-US" altLang="zh-CN" dirty="0">
                <a:ea typeface="宋体" charset="-122"/>
              </a:rPr>
              <a:t>j</a:t>
            </a:r>
            <a:r>
              <a:rPr lang="zh-CN" altLang="en-US" dirty="0">
                <a:ea typeface="宋体" charset="-122"/>
              </a:rPr>
              <a:t>控制在每个三角里，的行数，如</a:t>
            </a:r>
            <a:r>
              <a:rPr lang="en-US" altLang="zh-CN" dirty="0" err="1">
                <a:ea typeface="宋体" charset="-122"/>
              </a:rPr>
              <a:t>i</a:t>
            </a:r>
            <a:r>
              <a:rPr lang="en-US" altLang="zh-CN" dirty="0">
                <a:ea typeface="宋体" charset="-122"/>
              </a:rPr>
              <a:t>=1</a:t>
            </a:r>
            <a:r>
              <a:rPr lang="zh-CN" altLang="en-US" dirty="0">
                <a:ea typeface="宋体" charset="-122"/>
              </a:rPr>
              <a:t>，第一个三角里，</a:t>
            </a:r>
            <a:r>
              <a:rPr lang="en-US" altLang="zh-CN" dirty="0">
                <a:ea typeface="宋体" charset="-122"/>
              </a:rPr>
              <a:t>j=1,2,…5</a:t>
            </a:r>
            <a:r>
              <a:rPr lang="zh-CN" altLang="en-US" dirty="0">
                <a:ea typeface="宋体" charset="-122"/>
              </a:rPr>
              <a:t>。</a:t>
            </a:r>
            <a:endParaRPr lang="en-US" altLang="zh-CN" dirty="0">
              <a:ea typeface="宋体" charset="-122"/>
            </a:endParaRPr>
          </a:p>
          <a:p>
            <a:r>
              <a:rPr lang="en-US" altLang="zh-CN" dirty="0">
                <a:ea typeface="宋体" charset="-122"/>
              </a:rPr>
              <a:t>3</a:t>
            </a:r>
            <a:r>
              <a:rPr lang="zh-CN" altLang="en-US" dirty="0">
                <a:ea typeface="宋体" charset="-122"/>
              </a:rPr>
              <a:t>）用第三层循环控制</a:t>
            </a:r>
            <a:r>
              <a:rPr lang="en-US" altLang="zh-CN" dirty="0">
                <a:ea typeface="宋体" charset="-122"/>
              </a:rPr>
              <a:t>k</a:t>
            </a:r>
            <a:r>
              <a:rPr lang="zh-CN" altLang="en-US" dirty="0">
                <a:ea typeface="宋体" charset="-122"/>
              </a:rPr>
              <a:t>，每行的列数。</a:t>
            </a:r>
            <a:endParaRPr lang="en-US" altLang="zh-CN" dirty="0">
              <a:ea typeface="宋体" charset="-122"/>
            </a:endParaRPr>
          </a:p>
          <a:p>
            <a:r>
              <a:rPr lang="en-US" altLang="zh-CN" dirty="0">
                <a:ea typeface="宋体" charset="-122"/>
              </a:rPr>
              <a:t>Sum</a:t>
            </a:r>
            <a:r>
              <a:rPr lang="zh-CN" altLang="en-US" dirty="0">
                <a:ea typeface="宋体" charset="-122"/>
              </a:rPr>
              <a:t>是记录最大的和，</a:t>
            </a:r>
            <a:r>
              <a:rPr lang="en-US" altLang="zh-CN" dirty="0" err="1">
                <a:ea typeface="宋体" charset="-122"/>
              </a:rPr>
              <a:t>thissum</a:t>
            </a:r>
            <a:r>
              <a:rPr lang="zh-CN" altLang="en-US" dirty="0">
                <a:ea typeface="宋体" charset="-122"/>
              </a:rPr>
              <a:t>用于记录每个三角里，每行获得的即时和。</a:t>
            </a:r>
            <a:endParaRPr lang="en-US" altLang="zh-CN" dirty="0">
              <a:ea typeface="宋体" charset="-122"/>
            </a:endParaRPr>
          </a:p>
          <a:p>
            <a:endParaRPr lang="zh-CN" altLang="en-US" dirty="0">
              <a:ea typeface="宋体" charset="-122"/>
            </a:endParaRPr>
          </a:p>
        </p:txBody>
      </p:sp>
      <p:sp>
        <p:nvSpPr>
          <p:cNvPr id="189443" name="灯片编号占位符 3"/>
          <p:cNvSpPr>
            <a:spLocks noGrp="1"/>
          </p:cNvSpPr>
          <p:nvPr>
            <p:ph type="sldNum" sz="quarter" idx="5"/>
          </p:nvPr>
        </p:nvSpPr>
        <p:spPr>
          <a:noFill/>
          <a:ln>
            <a:miter lim="800000"/>
          </a:ln>
        </p:spPr>
        <p:txBody>
          <a:bodyPr/>
          <a:lstStyle/>
          <a:p>
            <a:fld id="{2F007850-F389-49CB-B001-6446B576806F}" type="slidenum">
              <a:rPr lang="zh-CN" altLang="en-US" smtClean="0">
                <a:ea typeface="宋体" charset="-122"/>
              </a:rPr>
              <a:t>83</a:t>
            </a:fld>
            <a:endParaRPr lang="en-US" altLang="zh-CN">
              <a:ea typeface="宋体" charset="-122"/>
            </a:endParaRPr>
          </a:p>
        </p:txBody>
      </p:sp>
    </p:spTree>
    <p:extLst>
      <p:ext uri="{BB962C8B-B14F-4D97-AF65-F5344CB8AC3E}">
        <p14:creationId xmlns:p14="http://schemas.microsoft.com/office/powerpoint/2010/main" val="1644197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幻灯片图像占位符 1"/>
          <p:cNvSpPr>
            <a:spLocks noGrp="1" noRot="1" noChangeAspect="1" noTextEdit="1"/>
          </p:cNvSpPr>
          <p:nvPr>
            <p:ph type="sldImg"/>
          </p:nvPr>
        </p:nvSpPr>
        <p:spPr/>
      </p:sp>
      <p:sp>
        <p:nvSpPr>
          <p:cNvPr id="195586" name="备注占位符 2"/>
          <p:cNvSpPr>
            <a:spLocks noGrp="1"/>
          </p:cNvSpPr>
          <p:nvPr>
            <p:ph type="body" idx="1"/>
          </p:nvPr>
        </p:nvSpPr>
        <p:spPr>
          <a:noFill/>
        </p:spPr>
        <p:txBody>
          <a:bodyPr/>
          <a:lstStyle/>
          <a:p>
            <a:r>
              <a:rPr lang="zh-CN" altLang="en-US" dirty="0">
                <a:ea typeface="宋体" charset="-122"/>
              </a:rPr>
              <a:t>目的：一个包含了</a:t>
            </a:r>
            <a:r>
              <a:rPr lang="en-US" altLang="zh-CN" dirty="0">
                <a:ea typeface="宋体" charset="-122"/>
              </a:rPr>
              <a:t>n</a:t>
            </a:r>
            <a:r>
              <a:rPr lang="zh-CN" altLang="en-US" dirty="0">
                <a:ea typeface="宋体" charset="-122"/>
              </a:rPr>
              <a:t>个元素的过程中，找到划分子过程的方法，使得在</a:t>
            </a:r>
            <a:r>
              <a:rPr lang="en-US" altLang="zh-CN" dirty="0">
                <a:ea typeface="宋体" charset="-122"/>
              </a:rPr>
              <a:t>n-1</a:t>
            </a:r>
            <a:r>
              <a:rPr lang="zh-CN" altLang="en-US" dirty="0">
                <a:ea typeface="宋体" charset="-122"/>
              </a:rPr>
              <a:t>个元素中找最优解。</a:t>
            </a:r>
            <a:endParaRPr lang="en-US" altLang="zh-CN" dirty="0">
              <a:ea typeface="宋体" charset="-122"/>
            </a:endParaRPr>
          </a:p>
          <a:p>
            <a:r>
              <a:rPr lang="zh-CN" altLang="en-US" dirty="0">
                <a:ea typeface="宋体" charset="-122"/>
              </a:rPr>
              <a:t>规律：如果某个元素</a:t>
            </a:r>
            <a:r>
              <a:rPr lang="en-US" altLang="zh-CN" dirty="0">
                <a:ea typeface="宋体" charset="-122"/>
              </a:rPr>
              <a:t>&lt;0</a:t>
            </a:r>
            <a:r>
              <a:rPr lang="zh-CN" altLang="en-US" dirty="0">
                <a:ea typeface="宋体" charset="-122"/>
              </a:rPr>
              <a:t>，则这个元素就可以从</a:t>
            </a:r>
            <a:r>
              <a:rPr lang="en-US" altLang="zh-CN" dirty="0">
                <a:ea typeface="宋体" charset="-122"/>
              </a:rPr>
              <a:t>n</a:t>
            </a:r>
            <a:r>
              <a:rPr lang="zh-CN" altLang="en-US" dirty="0">
                <a:ea typeface="宋体" charset="-122"/>
              </a:rPr>
              <a:t>个元素中划掉，继而在</a:t>
            </a:r>
            <a:r>
              <a:rPr lang="en-US" altLang="zh-CN" dirty="0">
                <a:ea typeface="宋体" charset="-122"/>
              </a:rPr>
              <a:t>n-1</a:t>
            </a:r>
            <a:r>
              <a:rPr lang="zh-CN" altLang="en-US" dirty="0">
                <a:ea typeface="宋体" charset="-122"/>
              </a:rPr>
              <a:t>中找，如果当前的和是</a:t>
            </a:r>
            <a:r>
              <a:rPr lang="en-US" altLang="zh-CN" dirty="0">
                <a:ea typeface="宋体" charset="-122"/>
              </a:rPr>
              <a:t>&lt;0</a:t>
            </a:r>
            <a:r>
              <a:rPr lang="zh-CN" altLang="en-US" dirty="0">
                <a:ea typeface="宋体" charset="-122"/>
              </a:rPr>
              <a:t>，则子过程就是未加的元素中找最优解。</a:t>
            </a:r>
          </a:p>
        </p:txBody>
      </p:sp>
      <p:sp>
        <p:nvSpPr>
          <p:cNvPr id="195587" name="灯片编号占位符 3"/>
          <p:cNvSpPr>
            <a:spLocks noGrp="1"/>
          </p:cNvSpPr>
          <p:nvPr>
            <p:ph type="sldNum" sz="quarter" idx="5"/>
          </p:nvPr>
        </p:nvSpPr>
        <p:spPr>
          <a:noFill/>
          <a:ln>
            <a:miter lim="800000"/>
          </a:ln>
        </p:spPr>
        <p:txBody>
          <a:bodyPr/>
          <a:lstStyle/>
          <a:p>
            <a:fld id="{3920FD66-13CA-44B7-A6B6-4264352518DF}" type="slidenum">
              <a:rPr lang="zh-CN" altLang="en-US" smtClean="0">
                <a:ea typeface="宋体" charset="-122"/>
              </a:rPr>
              <a:t>89</a:t>
            </a:fld>
            <a:endParaRPr lang="en-US" altLang="zh-CN">
              <a:ea typeface="宋体" charset="-122"/>
            </a:endParaRPr>
          </a:p>
        </p:txBody>
      </p:sp>
    </p:spTree>
    <p:extLst>
      <p:ext uri="{BB962C8B-B14F-4D97-AF65-F5344CB8AC3E}">
        <p14:creationId xmlns:p14="http://schemas.microsoft.com/office/powerpoint/2010/main" val="3170381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幻灯片图像占位符 1"/>
          <p:cNvSpPr>
            <a:spLocks noGrp="1" noRot="1" noChangeAspect="1" noTextEdit="1"/>
          </p:cNvSpPr>
          <p:nvPr>
            <p:ph type="sldImg"/>
          </p:nvPr>
        </p:nvSpPr>
        <p:spPr/>
      </p:sp>
      <p:sp>
        <p:nvSpPr>
          <p:cNvPr id="201730" name="备注占位符 2"/>
          <p:cNvSpPr>
            <a:spLocks noGrp="1"/>
          </p:cNvSpPr>
          <p:nvPr>
            <p:ph type="body" idx="1"/>
          </p:nvPr>
        </p:nvSpPr>
        <p:spPr>
          <a:noFill/>
        </p:spPr>
        <p:txBody>
          <a:bodyPr/>
          <a:lstStyle/>
          <a:p>
            <a:r>
              <a:rPr lang="zh-CN" altLang="en-US" dirty="0">
                <a:ea typeface="宋体" charset="-122"/>
              </a:rPr>
              <a:t>目的：一个包含了</a:t>
            </a:r>
            <a:r>
              <a:rPr lang="en-US" altLang="zh-CN" dirty="0">
                <a:ea typeface="宋体" charset="-122"/>
              </a:rPr>
              <a:t>n</a:t>
            </a:r>
            <a:r>
              <a:rPr lang="zh-CN" altLang="en-US" dirty="0">
                <a:ea typeface="宋体" charset="-122"/>
              </a:rPr>
              <a:t>个元素的过程中，找到划分子过程的方法，使得在</a:t>
            </a:r>
            <a:r>
              <a:rPr lang="en-US" altLang="zh-CN" dirty="0">
                <a:ea typeface="宋体" charset="-122"/>
              </a:rPr>
              <a:t>n-1</a:t>
            </a:r>
            <a:r>
              <a:rPr lang="zh-CN" altLang="en-US" dirty="0">
                <a:ea typeface="宋体" charset="-122"/>
              </a:rPr>
              <a:t>个元素中找最优解。</a:t>
            </a:r>
            <a:endParaRPr lang="en-US" altLang="zh-CN" dirty="0">
              <a:ea typeface="宋体" charset="-122"/>
            </a:endParaRPr>
          </a:p>
          <a:p>
            <a:r>
              <a:rPr lang="zh-CN" altLang="en-US" dirty="0">
                <a:ea typeface="宋体" charset="-122"/>
              </a:rPr>
              <a:t>规律：如果某个元素</a:t>
            </a:r>
            <a:r>
              <a:rPr lang="en-US" altLang="zh-CN" dirty="0">
                <a:ea typeface="宋体" charset="-122"/>
              </a:rPr>
              <a:t>&lt;0</a:t>
            </a:r>
            <a:r>
              <a:rPr lang="zh-CN" altLang="en-US" dirty="0">
                <a:ea typeface="宋体" charset="-122"/>
              </a:rPr>
              <a:t>，则这个元素就可以从</a:t>
            </a:r>
            <a:r>
              <a:rPr lang="en-US" altLang="zh-CN" dirty="0">
                <a:ea typeface="宋体" charset="-122"/>
              </a:rPr>
              <a:t>n</a:t>
            </a:r>
            <a:r>
              <a:rPr lang="zh-CN" altLang="en-US" dirty="0">
                <a:ea typeface="宋体" charset="-122"/>
              </a:rPr>
              <a:t>个元素中划掉，继而在</a:t>
            </a:r>
            <a:r>
              <a:rPr lang="en-US" altLang="zh-CN" dirty="0">
                <a:ea typeface="宋体" charset="-122"/>
              </a:rPr>
              <a:t>n-1</a:t>
            </a:r>
            <a:r>
              <a:rPr lang="zh-CN" altLang="en-US" dirty="0">
                <a:ea typeface="宋体" charset="-122"/>
              </a:rPr>
              <a:t>中找，如果当前的和是</a:t>
            </a:r>
            <a:r>
              <a:rPr lang="en-US" altLang="zh-CN" dirty="0">
                <a:ea typeface="宋体" charset="-122"/>
              </a:rPr>
              <a:t>&lt;0</a:t>
            </a:r>
            <a:r>
              <a:rPr lang="zh-CN" altLang="en-US" dirty="0">
                <a:ea typeface="宋体" charset="-122"/>
              </a:rPr>
              <a:t>，则子过程就是未加的元素中找最优解。</a:t>
            </a:r>
          </a:p>
        </p:txBody>
      </p:sp>
      <p:sp>
        <p:nvSpPr>
          <p:cNvPr id="201731" name="灯片编号占位符 3"/>
          <p:cNvSpPr>
            <a:spLocks noGrp="1"/>
          </p:cNvSpPr>
          <p:nvPr>
            <p:ph type="sldNum" sz="quarter" idx="5"/>
          </p:nvPr>
        </p:nvSpPr>
        <p:spPr>
          <a:noFill/>
          <a:ln>
            <a:miter lim="800000"/>
          </a:ln>
        </p:spPr>
        <p:txBody>
          <a:bodyPr/>
          <a:lstStyle/>
          <a:p>
            <a:fld id="{DD0B9D93-5937-4E57-82AC-8E3E2164D7F8}" type="slidenum">
              <a:rPr lang="zh-CN" altLang="en-US" smtClean="0">
                <a:ea typeface="宋体" charset="-122"/>
              </a:rPr>
              <a:t>100</a:t>
            </a:fld>
            <a:endParaRPr lang="en-US" altLang="zh-CN">
              <a:ea typeface="宋体" charset="-122"/>
            </a:endParaRPr>
          </a:p>
        </p:txBody>
      </p:sp>
    </p:spTree>
    <p:extLst>
      <p:ext uri="{BB962C8B-B14F-4D97-AF65-F5344CB8AC3E}">
        <p14:creationId xmlns:p14="http://schemas.microsoft.com/office/powerpoint/2010/main" val="1109370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Times New Roman" pitchFamily="18" charset="0"/>
                <a:ea typeface="宋体" pitchFamily="2" charset="-122"/>
                <a:cs typeface="+mn-cs"/>
              </a:rPr>
              <a:t>假如我现在知道以下标</a:t>
            </a:r>
            <a:r>
              <a:rPr lang="en-US" altLang="zh-CN" sz="1200" kern="1200" dirty="0" err="1">
                <a:solidFill>
                  <a:schemeClr val="tx1"/>
                </a:solidFill>
                <a:effectLst/>
                <a:latin typeface="Times New Roman" pitchFamily="18" charset="0"/>
                <a:ea typeface="宋体" pitchFamily="2" charset="-122"/>
                <a:cs typeface="+mn-cs"/>
              </a:rPr>
              <a:t>i</a:t>
            </a:r>
            <a:r>
              <a:rPr lang="zh-CN" altLang="zh-CN" sz="1200" kern="1200" dirty="0">
                <a:solidFill>
                  <a:schemeClr val="tx1"/>
                </a:solidFill>
                <a:effectLst/>
                <a:latin typeface="Times New Roman" pitchFamily="18" charset="0"/>
                <a:ea typeface="宋体" pitchFamily="2" charset="-122"/>
                <a:cs typeface="+mn-cs"/>
              </a:rPr>
              <a:t>结束的数组和（注意是数组和，就是下标</a:t>
            </a:r>
            <a:r>
              <a:rPr lang="en-US" altLang="zh-CN" sz="1200" kern="1200" dirty="0" err="1">
                <a:solidFill>
                  <a:schemeClr val="tx1"/>
                </a:solidFill>
                <a:effectLst/>
                <a:latin typeface="Times New Roman" pitchFamily="18" charset="0"/>
                <a:ea typeface="宋体" pitchFamily="2" charset="-122"/>
                <a:cs typeface="+mn-cs"/>
              </a:rPr>
              <a:t>i</a:t>
            </a:r>
            <a:r>
              <a:rPr lang="zh-CN" altLang="zh-CN" sz="1200" kern="1200" dirty="0">
                <a:solidFill>
                  <a:schemeClr val="tx1"/>
                </a:solidFill>
                <a:effectLst/>
                <a:latin typeface="Times New Roman" pitchFamily="18" charset="0"/>
                <a:ea typeface="宋体" pitchFamily="2" charset="-122"/>
                <a:cs typeface="+mn-cs"/>
              </a:rPr>
              <a:t>与之前的全部元素加一起），如上面的和分别为：</a:t>
            </a:r>
            <a:r>
              <a:rPr lang="en-US" altLang="zh-CN" sz="1200" kern="1200" dirty="0">
                <a:solidFill>
                  <a:schemeClr val="tx1"/>
                </a:solidFill>
                <a:effectLst/>
                <a:latin typeface="Times New Roman" pitchFamily="18" charset="0"/>
                <a:ea typeface="宋体" pitchFamily="2" charset="-122"/>
                <a:cs typeface="+mn-cs"/>
              </a:rPr>
              <a:t>1,-4,-1,3,1,-2,8</a:t>
            </a:r>
            <a:r>
              <a:rPr lang="zh-CN" altLang="zh-CN" sz="1200" kern="1200" dirty="0">
                <a:solidFill>
                  <a:schemeClr val="tx1"/>
                </a:solidFill>
                <a:effectLst/>
                <a:latin typeface="Times New Roman" pitchFamily="18" charset="0"/>
                <a:ea typeface="宋体" pitchFamily="2" charset="-122"/>
                <a:cs typeface="+mn-cs"/>
              </a:rPr>
              <a:t>。下标</a:t>
            </a:r>
            <a:r>
              <a:rPr lang="en-US" altLang="zh-CN" sz="1200" kern="1200" dirty="0" err="1">
                <a:solidFill>
                  <a:schemeClr val="tx1"/>
                </a:solidFill>
                <a:effectLst/>
                <a:latin typeface="Times New Roman" pitchFamily="18" charset="0"/>
                <a:ea typeface="宋体" pitchFamily="2" charset="-122"/>
                <a:cs typeface="+mn-cs"/>
              </a:rPr>
              <a:t>i</a:t>
            </a:r>
            <a:r>
              <a:rPr lang="zh-CN" altLang="zh-CN" sz="1200" kern="1200" dirty="0">
                <a:solidFill>
                  <a:schemeClr val="tx1"/>
                </a:solidFill>
                <a:effectLst/>
                <a:latin typeface="Times New Roman" pitchFamily="18" charset="0"/>
                <a:ea typeface="宋体" pitchFamily="2" charset="-122"/>
                <a:cs typeface="+mn-cs"/>
              </a:rPr>
              <a:t>结束的数组和记为</a:t>
            </a:r>
            <a:r>
              <a:rPr lang="en-US" altLang="zh-CN" sz="1200" kern="1200" dirty="0">
                <a:solidFill>
                  <a:schemeClr val="tx1"/>
                </a:solidFill>
                <a:effectLst/>
                <a:latin typeface="Times New Roman" pitchFamily="18" charset="0"/>
                <a:ea typeface="宋体" pitchFamily="2" charset="-122"/>
                <a:cs typeface="+mn-cs"/>
              </a:rPr>
              <a:t>sum(</a:t>
            </a:r>
            <a:r>
              <a:rPr lang="en-US" altLang="zh-CN" sz="1200" kern="1200" dirty="0" err="1">
                <a:solidFill>
                  <a:schemeClr val="tx1"/>
                </a:solidFill>
                <a:effectLst/>
                <a:latin typeface="Times New Roman" pitchFamily="18" charset="0"/>
                <a:ea typeface="宋体" pitchFamily="2" charset="-122"/>
                <a:cs typeface="+mn-cs"/>
              </a:rPr>
              <a:t>i</a:t>
            </a:r>
            <a:r>
              <a:rPr lang="en-US" altLang="zh-CN" sz="1200" kern="1200" dirty="0">
                <a:solidFill>
                  <a:schemeClr val="tx1"/>
                </a:solidFill>
                <a:effectLst/>
                <a:latin typeface="Times New Roman" pitchFamily="18" charset="0"/>
                <a:ea typeface="宋体" pitchFamily="2" charset="-122"/>
                <a:cs typeface="+mn-cs"/>
              </a:rPr>
              <a:t>)</a:t>
            </a:r>
            <a:r>
              <a:rPr lang="zh-CN" altLang="zh-CN" sz="1200" kern="1200" dirty="0">
                <a:solidFill>
                  <a:schemeClr val="tx1"/>
                </a:solidFill>
                <a:effectLst/>
                <a:latin typeface="Times New Roman" pitchFamily="18" charset="0"/>
                <a:ea typeface="宋体" pitchFamily="2" charset="-122"/>
                <a:cs typeface="+mn-cs"/>
              </a:rPr>
              <a:t>，如果利用</a:t>
            </a:r>
            <a:r>
              <a:rPr lang="en-US" altLang="zh-CN" sz="1200" kern="1200" dirty="0">
                <a:solidFill>
                  <a:schemeClr val="tx1"/>
                </a:solidFill>
                <a:effectLst/>
                <a:latin typeface="Times New Roman" pitchFamily="18" charset="0"/>
                <a:ea typeface="宋体" pitchFamily="2" charset="-122"/>
                <a:cs typeface="+mn-cs"/>
              </a:rPr>
              <a:t>sum(</a:t>
            </a:r>
            <a:r>
              <a:rPr lang="en-US" altLang="zh-CN" sz="1200" kern="1200" dirty="0" err="1">
                <a:solidFill>
                  <a:schemeClr val="tx1"/>
                </a:solidFill>
                <a:effectLst/>
                <a:latin typeface="Times New Roman" pitchFamily="18" charset="0"/>
                <a:ea typeface="宋体" pitchFamily="2" charset="-122"/>
                <a:cs typeface="+mn-cs"/>
              </a:rPr>
              <a:t>i</a:t>
            </a:r>
            <a:r>
              <a:rPr lang="en-US" altLang="zh-CN" sz="1200" kern="1200" dirty="0">
                <a:solidFill>
                  <a:schemeClr val="tx1"/>
                </a:solidFill>
                <a:effectLst/>
                <a:latin typeface="Times New Roman" pitchFamily="18" charset="0"/>
                <a:ea typeface="宋体" pitchFamily="2" charset="-122"/>
                <a:cs typeface="+mn-cs"/>
              </a:rPr>
              <a:t>)</a:t>
            </a:r>
            <a:r>
              <a:rPr lang="zh-CN" altLang="zh-CN" sz="1200" kern="1200" dirty="0">
                <a:solidFill>
                  <a:schemeClr val="tx1"/>
                </a:solidFill>
                <a:effectLst/>
                <a:latin typeface="Times New Roman" pitchFamily="18" charset="0"/>
                <a:ea typeface="宋体" pitchFamily="2" charset="-122"/>
                <a:cs typeface="+mn-cs"/>
              </a:rPr>
              <a:t>减去下标</a:t>
            </a:r>
            <a:r>
              <a:rPr lang="en-US" altLang="zh-CN" sz="1200" kern="1200" dirty="0" err="1">
                <a:solidFill>
                  <a:schemeClr val="tx1"/>
                </a:solidFill>
                <a:effectLst/>
                <a:latin typeface="Times New Roman" pitchFamily="18" charset="0"/>
                <a:ea typeface="宋体" pitchFamily="2" charset="-122"/>
                <a:cs typeface="+mn-cs"/>
              </a:rPr>
              <a:t>i</a:t>
            </a:r>
            <a:r>
              <a:rPr lang="zh-CN" altLang="zh-CN" sz="1200" kern="1200" dirty="0">
                <a:solidFill>
                  <a:schemeClr val="tx1"/>
                </a:solidFill>
                <a:effectLst/>
                <a:latin typeface="Times New Roman" pitchFamily="18" charset="0"/>
                <a:ea typeface="宋体" pitchFamily="2" charset="-122"/>
                <a:cs typeface="+mn-cs"/>
              </a:rPr>
              <a:t>以前的最小和</a:t>
            </a:r>
            <a:r>
              <a:rPr lang="en-US" altLang="zh-CN" sz="1200" kern="1200" dirty="0">
                <a:solidFill>
                  <a:schemeClr val="tx1"/>
                </a:solidFill>
                <a:effectLst/>
                <a:latin typeface="Times New Roman" pitchFamily="18" charset="0"/>
                <a:ea typeface="宋体" pitchFamily="2" charset="-122"/>
                <a:cs typeface="+mn-cs"/>
              </a:rPr>
              <a:t>sum(j)</a:t>
            </a:r>
            <a:r>
              <a:rPr lang="zh-CN" altLang="zh-CN" sz="1200" kern="1200" dirty="0">
                <a:solidFill>
                  <a:schemeClr val="tx1"/>
                </a:solidFill>
                <a:effectLst/>
                <a:latin typeface="Times New Roman" pitchFamily="18" charset="0"/>
                <a:ea typeface="宋体" pitchFamily="2" charset="-122"/>
                <a:cs typeface="+mn-cs"/>
              </a:rPr>
              <a:t>，这里</a:t>
            </a:r>
            <a:r>
              <a:rPr lang="en-US" altLang="zh-CN" sz="1200" kern="1200" dirty="0">
                <a:solidFill>
                  <a:schemeClr val="tx1"/>
                </a:solidFill>
                <a:effectLst/>
                <a:latin typeface="Times New Roman" pitchFamily="18" charset="0"/>
                <a:ea typeface="宋体" pitchFamily="2" charset="-122"/>
                <a:cs typeface="+mn-cs"/>
              </a:rPr>
              <a:t>(j&lt;</a:t>
            </a:r>
            <a:r>
              <a:rPr lang="en-US" altLang="zh-CN" sz="1200" kern="1200" dirty="0" err="1">
                <a:solidFill>
                  <a:schemeClr val="tx1"/>
                </a:solidFill>
                <a:effectLst/>
                <a:latin typeface="Times New Roman" pitchFamily="18" charset="0"/>
                <a:ea typeface="宋体" pitchFamily="2" charset="-122"/>
                <a:cs typeface="+mn-cs"/>
              </a:rPr>
              <a:t>i</a:t>
            </a:r>
            <a:r>
              <a:rPr lang="en-US" altLang="zh-CN" sz="1200" kern="1200" dirty="0">
                <a:solidFill>
                  <a:schemeClr val="tx1"/>
                </a:solidFill>
                <a:effectLst/>
                <a:latin typeface="Times New Roman" pitchFamily="18" charset="0"/>
                <a:ea typeface="宋体" pitchFamily="2" charset="-122"/>
                <a:cs typeface="+mn-cs"/>
              </a:rPr>
              <a:t>)</a:t>
            </a:r>
            <a:r>
              <a:rPr lang="zh-CN" altLang="zh-CN" sz="1200" kern="1200" dirty="0">
                <a:solidFill>
                  <a:schemeClr val="tx1"/>
                </a:solidFill>
                <a:effectLst/>
                <a:latin typeface="Times New Roman" pitchFamily="18" charset="0"/>
                <a:ea typeface="宋体" pitchFamily="2" charset="-122"/>
                <a:cs typeface="+mn-cs"/>
              </a:rPr>
              <a:t>，即</a:t>
            </a:r>
            <a:r>
              <a:rPr lang="en-US" altLang="zh-CN" sz="1200" kern="1200" dirty="0">
                <a:solidFill>
                  <a:schemeClr val="tx1"/>
                </a:solidFill>
                <a:effectLst/>
                <a:latin typeface="Times New Roman" pitchFamily="18" charset="0"/>
                <a:ea typeface="宋体" pitchFamily="2" charset="-122"/>
                <a:cs typeface="+mn-cs"/>
              </a:rPr>
              <a:t>sum(</a:t>
            </a:r>
            <a:r>
              <a:rPr lang="en-US" altLang="zh-CN" sz="1200" kern="1200" dirty="0" err="1">
                <a:solidFill>
                  <a:schemeClr val="tx1"/>
                </a:solidFill>
                <a:effectLst/>
                <a:latin typeface="Times New Roman" pitchFamily="18" charset="0"/>
                <a:ea typeface="宋体" pitchFamily="2" charset="-122"/>
                <a:cs typeface="+mn-cs"/>
              </a:rPr>
              <a:t>i</a:t>
            </a:r>
            <a:r>
              <a:rPr lang="en-US" altLang="zh-CN" sz="1200" kern="1200" dirty="0">
                <a:solidFill>
                  <a:schemeClr val="tx1"/>
                </a:solidFill>
                <a:effectLst/>
                <a:latin typeface="Times New Roman" pitchFamily="18" charset="0"/>
                <a:ea typeface="宋体" pitchFamily="2" charset="-122"/>
                <a:cs typeface="+mn-cs"/>
              </a:rPr>
              <a:t>)-sum(j)</a:t>
            </a:r>
            <a:r>
              <a:rPr lang="zh-CN" altLang="zh-CN" sz="1200" kern="1200" dirty="0">
                <a:solidFill>
                  <a:schemeClr val="tx1"/>
                </a:solidFill>
                <a:effectLst/>
                <a:latin typeface="Times New Roman" pitchFamily="18" charset="0"/>
                <a:ea typeface="宋体" pitchFamily="2" charset="-122"/>
                <a:cs typeface="+mn-cs"/>
              </a:rPr>
              <a:t>就是以</a:t>
            </a:r>
            <a:r>
              <a:rPr lang="en-US" altLang="zh-CN" sz="1200" kern="1200" dirty="0" err="1">
                <a:solidFill>
                  <a:schemeClr val="tx1"/>
                </a:solidFill>
                <a:effectLst/>
                <a:latin typeface="Times New Roman" pitchFamily="18" charset="0"/>
                <a:ea typeface="宋体" pitchFamily="2" charset="-122"/>
                <a:cs typeface="+mn-cs"/>
              </a:rPr>
              <a:t>i</a:t>
            </a:r>
            <a:r>
              <a:rPr lang="zh-CN" altLang="zh-CN" sz="1200" kern="1200" dirty="0">
                <a:solidFill>
                  <a:schemeClr val="tx1"/>
                </a:solidFill>
                <a:effectLst/>
                <a:latin typeface="Times New Roman" pitchFamily="18" charset="0"/>
                <a:ea typeface="宋体" pitchFamily="2" charset="-122"/>
                <a:cs typeface="+mn-cs"/>
              </a:rPr>
              <a:t>为结尾的最大子数组和。即为解法三中的</a:t>
            </a:r>
            <a:r>
              <a:rPr lang="en-US" altLang="zh-CN" sz="1200" kern="1200" dirty="0" err="1">
                <a:solidFill>
                  <a:schemeClr val="tx1"/>
                </a:solidFill>
                <a:effectLst/>
                <a:latin typeface="Times New Roman" pitchFamily="18" charset="0"/>
                <a:ea typeface="宋体" pitchFamily="2" charset="-122"/>
                <a:cs typeface="+mn-cs"/>
              </a:rPr>
              <a:t>dp</a:t>
            </a:r>
            <a:r>
              <a:rPr lang="en-US" altLang="zh-CN" sz="1200" kern="1200" dirty="0">
                <a:solidFill>
                  <a:schemeClr val="tx1"/>
                </a:solidFill>
                <a:effectLst/>
                <a:latin typeface="Times New Roman" pitchFamily="18" charset="0"/>
                <a:ea typeface="宋体" pitchFamily="2" charset="-122"/>
                <a:cs typeface="+mn-cs"/>
              </a:rPr>
              <a:t>[</a:t>
            </a:r>
            <a:r>
              <a:rPr lang="en-US" altLang="zh-CN" sz="1200" kern="1200" dirty="0" err="1">
                <a:solidFill>
                  <a:schemeClr val="tx1"/>
                </a:solidFill>
                <a:effectLst/>
                <a:latin typeface="Times New Roman" pitchFamily="18" charset="0"/>
                <a:ea typeface="宋体" pitchFamily="2" charset="-122"/>
                <a:cs typeface="+mn-cs"/>
              </a:rPr>
              <a:t>i</a:t>
            </a:r>
            <a:r>
              <a:rPr lang="en-US" altLang="zh-CN" sz="1200" kern="1200" dirty="0">
                <a:solidFill>
                  <a:schemeClr val="tx1"/>
                </a:solidFill>
                <a:effectLst/>
                <a:latin typeface="Times New Roman" pitchFamily="18" charset="0"/>
                <a:ea typeface="宋体" pitchFamily="2" charset="-122"/>
                <a:cs typeface="+mn-cs"/>
              </a:rPr>
              <a:t>]</a:t>
            </a:r>
            <a:r>
              <a:rPr lang="zh-CN" altLang="zh-CN" sz="1200" kern="1200" dirty="0">
                <a:solidFill>
                  <a:schemeClr val="tx1"/>
                </a:solidFill>
                <a:effectLst/>
                <a:latin typeface="Times New Roman" pitchFamily="18" charset="0"/>
                <a:ea typeface="宋体" pitchFamily="2" charset="-122"/>
                <a:cs typeface="+mn-cs"/>
              </a:rPr>
              <a:t>的值。</a:t>
            </a:r>
            <a:endParaRPr lang="zh-CN" altLang="en-US" dirty="0"/>
          </a:p>
        </p:txBody>
      </p:sp>
      <p:sp>
        <p:nvSpPr>
          <p:cNvPr id="4" name="灯片编号占位符 3"/>
          <p:cNvSpPr>
            <a:spLocks noGrp="1"/>
          </p:cNvSpPr>
          <p:nvPr>
            <p:ph type="sldNum" sz="quarter" idx="10"/>
          </p:nvPr>
        </p:nvSpPr>
        <p:spPr/>
        <p:txBody>
          <a:bodyPr/>
          <a:lstStyle/>
          <a:p>
            <a:pPr>
              <a:defRPr/>
            </a:pPr>
            <a:fld id="{0E13590B-BB28-4F38-BD10-C732B94FD113}" type="slidenum">
              <a:rPr lang="zh-CN" altLang="en-US" smtClean="0"/>
              <a:t>101</a:t>
            </a:fld>
            <a:endParaRPr lang="en-US" altLang="zh-CN"/>
          </a:p>
        </p:txBody>
      </p:sp>
    </p:spTree>
    <p:extLst>
      <p:ext uri="{BB962C8B-B14F-4D97-AF65-F5344CB8AC3E}">
        <p14:creationId xmlns:p14="http://schemas.microsoft.com/office/powerpoint/2010/main" val="1700712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miter lim="800000"/>
          </a:ln>
        </p:spPr>
        <p:txBody>
          <a:bodyPr/>
          <a:lstStyle/>
          <a:p>
            <a:fld id="{49BFB27E-1E73-45B2-A188-873206E3D596}" type="slidenum">
              <a:rPr lang="zh-CN" altLang="en-US" smtClean="0">
                <a:ea typeface="宋体" charset="-122"/>
              </a:rPr>
              <a:t>4</a:t>
            </a:fld>
            <a:endParaRPr lang="en-US" altLang="zh-CN">
              <a:ea typeface="宋体" charset="-122"/>
            </a:endParaRPr>
          </a:p>
        </p:txBody>
      </p:sp>
      <p:sp>
        <p:nvSpPr>
          <p:cNvPr id="34818" name="Rectangle 2"/>
          <p:cNvSpPr>
            <a:spLocks noGrp="1" noRot="1" noChangeAspect="1" noChangeArrowheads="1" noTextEdit="1"/>
          </p:cNvSpPr>
          <p:nvPr>
            <p:ph type="sldImg"/>
          </p:nvPr>
        </p:nvSpPr>
        <p:spPr/>
      </p:sp>
      <p:sp>
        <p:nvSpPr>
          <p:cNvPr id="34819" name="Rectangle 3"/>
          <p:cNvSpPr>
            <a:spLocks noGrp="1" noChangeArrowheads="1"/>
          </p:cNvSpPr>
          <p:nvPr>
            <p:ph type="body" idx="1"/>
          </p:nvPr>
        </p:nvSpPr>
        <p:spPr>
          <a:noFill/>
        </p:spPr>
        <p:txBody>
          <a:bodyPr/>
          <a:lstStyle/>
          <a:p>
            <a:pPr eaLnBrk="1" hangingPunct="1"/>
            <a:r>
              <a:rPr lang="zh-CN" altLang="en-US">
                <a:ea typeface="宋体" charset="-122"/>
              </a:rPr>
              <a:t>动态规划的目的是找最优解。比贪心算法适用面更广泛。例如，背包问题不能用贪心算法解决，因为最优的策略不能贯彻到最后。</a:t>
            </a:r>
          </a:p>
        </p:txBody>
      </p:sp>
    </p:spTree>
    <p:extLst>
      <p:ext uri="{BB962C8B-B14F-4D97-AF65-F5344CB8AC3E}">
        <p14:creationId xmlns:p14="http://schemas.microsoft.com/office/powerpoint/2010/main" val="2709149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miter lim="800000"/>
          </a:ln>
        </p:spPr>
        <p:txBody>
          <a:bodyPr/>
          <a:lstStyle/>
          <a:p>
            <a:fld id="{9A42B1BF-033C-49D3-92F3-E48619CD803C}" type="slidenum">
              <a:rPr lang="zh-CN" altLang="en-US" smtClean="0">
                <a:ea typeface="宋体" charset="-122"/>
              </a:rPr>
              <a:t>5</a:t>
            </a:fld>
            <a:endParaRPr lang="en-US" altLang="zh-CN">
              <a:ea typeface="宋体" charset="-122"/>
            </a:endParaRPr>
          </a:p>
        </p:txBody>
      </p:sp>
      <p:sp>
        <p:nvSpPr>
          <p:cNvPr id="36866" name="Rectangle 2"/>
          <p:cNvSpPr>
            <a:spLocks noGrp="1" noRot="1" noChangeAspect="1" noChangeArrowheads="1" noTextEdit="1"/>
          </p:cNvSpPr>
          <p:nvPr>
            <p:ph type="sldImg"/>
          </p:nvPr>
        </p:nvSpPr>
        <p:spPr/>
      </p:sp>
      <p:sp>
        <p:nvSpPr>
          <p:cNvPr id="36867" name="Rectangle 3"/>
          <p:cNvSpPr>
            <a:spLocks noGrp="1" noChangeArrowheads="1"/>
          </p:cNvSpPr>
          <p:nvPr>
            <p:ph type="body" idx="1"/>
          </p:nvPr>
        </p:nvSpPr>
        <p:spPr>
          <a:noFill/>
        </p:spPr>
        <p:txBody>
          <a:bodyPr/>
          <a:lstStyle/>
          <a:p>
            <a:pPr eaLnBrk="1" hangingPunct="1"/>
            <a:r>
              <a:rPr lang="zh-CN" altLang="en-US">
                <a:ea typeface="宋体" charset="-122"/>
              </a:rPr>
              <a:t>一个多阶段的过程的最优解，实际上是由每个分阶段的最优解构成的。类似与计算机网络中分布式求解最短路径的方法原理。</a:t>
            </a:r>
          </a:p>
        </p:txBody>
      </p:sp>
    </p:spTree>
    <p:extLst>
      <p:ext uri="{BB962C8B-B14F-4D97-AF65-F5344CB8AC3E}">
        <p14:creationId xmlns:p14="http://schemas.microsoft.com/office/powerpoint/2010/main" val="2871008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998405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幻灯片图像占位符 1"/>
          <p:cNvSpPr>
            <a:spLocks noGrp="1" noRot="1" noChangeAspect="1"/>
          </p:cNvSpPr>
          <p:nvPr>
            <p:ph type="sldImg"/>
          </p:nvPr>
        </p:nvSpPr>
        <p:spPr/>
      </p:sp>
      <p:sp>
        <p:nvSpPr>
          <p:cNvPr id="143362" name="备注占位符 2"/>
          <p:cNvSpPr>
            <a:spLocks noGrp="1"/>
          </p:cNvSpPr>
          <p:nvPr>
            <p:ph type="body" idx="1"/>
          </p:nvPr>
        </p:nvSpPr>
        <p:spPr>
          <a:noFill/>
        </p:spPr>
        <p:txBody>
          <a:bodyPr/>
          <a:lstStyle/>
          <a:p>
            <a:r>
              <a:rPr lang="en-US" altLang="zh-CN">
                <a:ea typeface="宋体" charset="-122"/>
              </a:rPr>
              <a:t>P(n)</a:t>
            </a:r>
            <a:r>
              <a:rPr lang="zh-CN" altLang="en-US">
                <a:ea typeface="宋体" charset="-122"/>
              </a:rPr>
              <a:t>是随</a:t>
            </a:r>
            <a:r>
              <a:rPr lang="en-US" altLang="zh-CN">
                <a:ea typeface="宋体" charset="-122"/>
              </a:rPr>
              <a:t>n</a:t>
            </a:r>
            <a:r>
              <a:rPr lang="zh-CN" altLang="en-US">
                <a:ea typeface="宋体" charset="-122"/>
              </a:rPr>
              <a:t>的增长呈指数增长的。</a:t>
            </a:r>
          </a:p>
        </p:txBody>
      </p:sp>
      <p:sp>
        <p:nvSpPr>
          <p:cNvPr id="143363" name="灯片编号占位符 3"/>
          <p:cNvSpPr>
            <a:spLocks noGrp="1"/>
          </p:cNvSpPr>
          <p:nvPr>
            <p:ph type="sldNum" sz="quarter" idx="5"/>
          </p:nvPr>
        </p:nvSpPr>
        <p:spPr>
          <a:noFill/>
          <a:ln>
            <a:miter lim="800000"/>
          </a:ln>
        </p:spPr>
        <p:txBody>
          <a:bodyPr/>
          <a:lstStyle/>
          <a:p>
            <a:fld id="{AF49A3CD-0625-480F-93BF-47B47AF12A1B}" type="slidenum">
              <a:rPr lang="zh-CN" altLang="en-US" smtClean="0">
                <a:ea typeface="宋体" charset="-122"/>
              </a:rPr>
              <a:t>17</a:t>
            </a:fld>
            <a:endParaRPr lang="en-US" altLang="zh-CN">
              <a:ea typeface="宋体" charset="-122"/>
            </a:endParaRPr>
          </a:p>
        </p:txBody>
      </p:sp>
    </p:spTree>
    <p:extLst>
      <p:ext uri="{BB962C8B-B14F-4D97-AF65-F5344CB8AC3E}">
        <p14:creationId xmlns:p14="http://schemas.microsoft.com/office/powerpoint/2010/main" val="311266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幻灯片图像占位符 1"/>
          <p:cNvSpPr>
            <a:spLocks noGrp="1" noRot="1" noChangeAspect="1"/>
          </p:cNvSpPr>
          <p:nvPr>
            <p:ph type="sldImg"/>
          </p:nvPr>
        </p:nvSpPr>
        <p:spPr/>
      </p:sp>
      <p:sp>
        <p:nvSpPr>
          <p:cNvPr id="134146" name="备注占位符 2"/>
          <p:cNvSpPr>
            <a:spLocks noGrp="1"/>
          </p:cNvSpPr>
          <p:nvPr>
            <p:ph type="body" idx="1"/>
          </p:nvPr>
        </p:nvSpPr>
        <p:spPr>
          <a:noFill/>
        </p:spPr>
        <p:txBody>
          <a:bodyPr/>
          <a:lstStyle/>
          <a:p>
            <a:r>
              <a:rPr lang="zh-CN" altLang="en-US">
                <a:ea typeface="宋体" charset="-122"/>
              </a:rPr>
              <a:t>反证法</a:t>
            </a:r>
          </a:p>
        </p:txBody>
      </p:sp>
      <p:sp>
        <p:nvSpPr>
          <p:cNvPr id="134147" name="灯片编号占位符 3"/>
          <p:cNvSpPr>
            <a:spLocks noGrp="1"/>
          </p:cNvSpPr>
          <p:nvPr>
            <p:ph type="sldNum" sz="quarter" idx="5"/>
          </p:nvPr>
        </p:nvSpPr>
        <p:spPr>
          <a:noFill/>
          <a:ln>
            <a:miter lim="800000"/>
          </a:ln>
        </p:spPr>
        <p:txBody>
          <a:bodyPr/>
          <a:lstStyle/>
          <a:p>
            <a:fld id="{DC2F83D8-B32E-454E-A74A-1E137C29996A}" type="slidenum">
              <a:rPr lang="zh-CN" altLang="en-US" smtClean="0">
                <a:ea typeface="宋体" charset="-122"/>
              </a:rPr>
              <a:t>25</a:t>
            </a:fld>
            <a:endParaRPr lang="en-US" altLang="zh-CN">
              <a:ea typeface="宋体" charset="-122"/>
            </a:endParaRPr>
          </a:p>
        </p:txBody>
      </p:sp>
    </p:spTree>
    <p:extLst>
      <p:ext uri="{BB962C8B-B14F-4D97-AF65-F5344CB8AC3E}">
        <p14:creationId xmlns:p14="http://schemas.microsoft.com/office/powerpoint/2010/main" val="2586679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E13590B-BB28-4F38-BD10-C732B94FD113}" type="slidenum">
              <a:rPr lang="zh-CN" altLang="en-US" smtClean="0"/>
              <a:t>31</a:t>
            </a:fld>
            <a:endParaRPr lang="en-US" altLang="zh-CN"/>
          </a:p>
        </p:txBody>
      </p:sp>
    </p:spTree>
    <p:extLst>
      <p:ext uri="{BB962C8B-B14F-4D97-AF65-F5344CB8AC3E}">
        <p14:creationId xmlns:p14="http://schemas.microsoft.com/office/powerpoint/2010/main" val="1355636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7"/>
          <p:cNvSpPr>
            <a:spLocks noGrp="1" noChangeArrowheads="1"/>
          </p:cNvSpPr>
          <p:nvPr>
            <p:ph type="sldNum" sz="quarter" idx="5"/>
          </p:nvPr>
        </p:nvSpPr>
        <p:spPr>
          <a:noFill/>
          <a:ln>
            <a:miter lim="800000"/>
          </a:ln>
        </p:spPr>
        <p:txBody>
          <a:bodyPr/>
          <a:lstStyle/>
          <a:p>
            <a:fld id="{55723805-26C6-4D74-94D4-EB8953C051C7}" type="slidenum">
              <a:rPr lang="zh-CN" altLang="en-US" smtClean="0">
                <a:ea typeface="宋体" charset="-122"/>
              </a:rPr>
              <a:t>64</a:t>
            </a:fld>
            <a:endParaRPr lang="en-US" altLang="zh-CN">
              <a:ea typeface="宋体" charset="-122"/>
            </a:endParaRPr>
          </a:p>
        </p:txBody>
      </p:sp>
      <p:sp>
        <p:nvSpPr>
          <p:cNvPr id="179202" name="Rectangle 2"/>
          <p:cNvSpPr>
            <a:spLocks noGrp="1" noRot="1" noChangeAspect="1" noChangeArrowheads="1" noTextEdit="1"/>
          </p:cNvSpPr>
          <p:nvPr>
            <p:ph type="sldImg"/>
          </p:nvPr>
        </p:nvSpPr>
        <p:spPr/>
      </p:sp>
      <p:sp>
        <p:nvSpPr>
          <p:cNvPr id="179203" name="Rectangle 3"/>
          <p:cNvSpPr>
            <a:spLocks noGrp="1" noChangeArrowheads="1"/>
          </p:cNvSpPr>
          <p:nvPr>
            <p:ph type="body" idx="1"/>
          </p:nvPr>
        </p:nvSpPr>
        <p:spPr>
          <a:noFill/>
        </p:spPr>
        <p:txBody>
          <a:bodyPr/>
          <a:lstStyle/>
          <a:p>
            <a:pPr eaLnBrk="1" hangingPunct="1"/>
            <a:r>
              <a:rPr lang="zh-CN" altLang="en-US" dirty="0">
                <a:ea typeface="宋体" charset="-122"/>
              </a:rPr>
              <a:t>对于</a:t>
            </a:r>
            <a:r>
              <a:rPr lang="en-US" altLang="zh-CN" dirty="0">
                <a:ea typeface="宋体" charset="-122"/>
              </a:rPr>
              <a:t>X</a:t>
            </a:r>
            <a:r>
              <a:rPr lang="zh-CN" altLang="en-US" dirty="0">
                <a:ea typeface="宋体" charset="-122"/>
              </a:rPr>
              <a:t>，有</a:t>
            </a:r>
            <a:r>
              <a:rPr lang="en-US" altLang="zh-CN" dirty="0">
                <a:ea typeface="宋体" charset="-122"/>
              </a:rPr>
              <a:t>M</a:t>
            </a:r>
            <a:r>
              <a:rPr lang="zh-CN" altLang="en-US" dirty="0">
                <a:ea typeface="宋体" charset="-122"/>
              </a:rPr>
              <a:t>个元素，因此有</a:t>
            </a:r>
            <a:r>
              <a:rPr lang="en-US" altLang="zh-CN" dirty="0">
                <a:ea typeface="宋体" charset="-122"/>
              </a:rPr>
              <a:t>2^m</a:t>
            </a:r>
            <a:r>
              <a:rPr lang="zh-CN" altLang="en-US" dirty="0">
                <a:ea typeface="宋体" charset="-122"/>
              </a:rPr>
              <a:t>个子序列，因此算法复杂性是指数的。</a:t>
            </a:r>
          </a:p>
        </p:txBody>
      </p:sp>
    </p:spTree>
    <p:extLst>
      <p:ext uri="{BB962C8B-B14F-4D97-AF65-F5344CB8AC3E}">
        <p14:creationId xmlns:p14="http://schemas.microsoft.com/office/powerpoint/2010/main" val="94649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p:cNvSpPr>
            <a:spLocks noGrp="1" noChangeArrowheads="1"/>
          </p:cNvSpPr>
          <p:nvPr>
            <p:ph type="sldNum" sz="quarter" idx="5"/>
          </p:nvPr>
        </p:nvSpPr>
        <p:spPr>
          <a:noFill/>
          <a:ln>
            <a:miter lim="800000"/>
          </a:ln>
        </p:spPr>
        <p:txBody>
          <a:bodyPr/>
          <a:lstStyle/>
          <a:p>
            <a:fld id="{E37B37CD-3628-49CE-A1BC-ED0CD22D71A1}" type="slidenum">
              <a:rPr lang="zh-CN" altLang="en-US" smtClean="0">
                <a:ea typeface="宋体" charset="-122"/>
              </a:rPr>
              <a:t>78</a:t>
            </a:fld>
            <a:endParaRPr lang="en-US" altLang="zh-CN">
              <a:ea typeface="宋体" charset="-122"/>
            </a:endParaRPr>
          </a:p>
        </p:txBody>
      </p:sp>
      <p:sp>
        <p:nvSpPr>
          <p:cNvPr id="186370" name="Rectangle 2"/>
          <p:cNvSpPr>
            <a:spLocks noGrp="1" noRot="1" noChangeAspect="1" noChangeArrowheads="1" noTextEdit="1"/>
          </p:cNvSpPr>
          <p:nvPr>
            <p:ph type="sldImg"/>
          </p:nvPr>
        </p:nvSpPr>
        <p:spPr/>
      </p:sp>
      <p:sp>
        <p:nvSpPr>
          <p:cNvPr id="186371" name="Rectangle 3"/>
          <p:cNvSpPr>
            <a:spLocks noGrp="1" noChangeArrowheads="1"/>
          </p:cNvSpPr>
          <p:nvPr>
            <p:ph type="body" idx="1"/>
          </p:nvPr>
        </p:nvSpPr>
        <p:spPr>
          <a:noFill/>
        </p:spPr>
        <p:txBody>
          <a:bodyPr/>
          <a:lstStyle/>
          <a:p>
            <a:pPr eaLnBrk="1" hangingPunct="1"/>
            <a:r>
              <a:rPr lang="en-US" altLang="zh-CN">
                <a:ea typeface="宋体" charset="-122"/>
              </a:rPr>
              <a:t>20</a:t>
            </a:r>
          </a:p>
        </p:txBody>
      </p:sp>
    </p:spTree>
    <p:extLst>
      <p:ext uri="{BB962C8B-B14F-4D97-AF65-F5344CB8AC3E}">
        <p14:creationId xmlns:p14="http://schemas.microsoft.com/office/powerpoint/2010/main" val="1256348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Free Blank With Footer">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p:nvSpPr>
        <p:spPr>
          <a:xfrm>
            <a:off x="685800" y="2397919"/>
            <a:ext cx="77724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ctrTitle"/>
          </p:nvPr>
        </p:nvSpPr>
        <p:spPr>
          <a:xfrm>
            <a:off x="685800" y="1257301"/>
            <a:ext cx="7772400" cy="1153715"/>
          </a:xfrm>
        </p:spPr>
        <p:txBody>
          <a:bodyPr anchor="b"/>
          <a:lstStyle/>
          <a:p>
            <a:r>
              <a:rPr lang="zh-CN" altLang="en-US"/>
              <a:t>单击此处编辑母版标题样式</a:t>
            </a:r>
            <a:endParaRPr lang="en-US"/>
          </a:p>
        </p:txBody>
      </p:sp>
      <p:sp>
        <p:nvSpPr>
          <p:cNvPr id="3" name="副标题 2"/>
          <p:cNvSpPr>
            <a:spLocks noGrp="1"/>
          </p:cNvSpPr>
          <p:nvPr>
            <p:ph type="subTitle" idx="1"/>
          </p:nvPr>
        </p:nvSpPr>
        <p:spPr>
          <a:xfrm>
            <a:off x="1371600" y="2411015"/>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3985AD5-EC01-4E8C-82AE-A91F7122A2A9}"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p:nvSpPr>
        <p:spPr>
          <a:xfrm>
            <a:off x="457200" y="1058466"/>
            <a:ext cx="82296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title"/>
          </p:nvPr>
        </p:nvSpPr>
        <p:spPr/>
        <p:txBody>
          <a:bodyPr/>
          <a:lstStyle>
            <a:lvl1pPr>
              <a:defRPr b="1" i="0" baseline="0">
                <a:solidFill>
                  <a:srgbClr val="C00000"/>
                </a:solidFill>
              </a:defRPr>
            </a:lvl1pPr>
          </a:lstStyle>
          <a:p>
            <a:r>
              <a:rPr lang="zh-CN" altLang="en-US" dirty="0"/>
              <a:t>单击此处编辑母版标题样式</a:t>
            </a:r>
            <a:endParaRPr lang="en-US" dirty="0"/>
          </a:p>
        </p:txBody>
      </p:sp>
      <p:sp>
        <p:nvSpPr>
          <p:cNvPr id="3" name="内容占位符 2"/>
          <p:cNvSpPr>
            <a:spLocks noGrp="1"/>
          </p:cNvSpPr>
          <p:nvPr>
            <p:ph idx="1"/>
          </p:nvPr>
        </p:nvSpPr>
        <p:spPr/>
        <p:txBody>
          <a:bodyPr/>
          <a:lstStyle>
            <a:lvl1pPr>
              <a:defRPr b="0" i="0" baseline="0"/>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日期占位符 3"/>
          <p:cNvSpPr>
            <a:spLocks noGrp="1"/>
          </p:cNvSpPr>
          <p:nvPr>
            <p:ph type="dt" sz="half" idx="10"/>
          </p:nvPr>
        </p:nvSpPr>
        <p:spPr>
          <a:xfrm>
            <a:off x="73025" y="4800600"/>
            <a:ext cx="3200400" cy="213122"/>
          </a:xfrm>
        </p:spPr>
        <p:txBody>
          <a:bodyPr/>
          <a:lstStyle>
            <a:lvl1pPr>
              <a:defRPr/>
            </a:lvl1pPr>
          </a:lstStyle>
          <a:p>
            <a:pPr>
              <a:defRPr/>
            </a:pPr>
            <a:endParaRPr lang="en-US" altLang="zh-CN"/>
          </a:p>
        </p:txBody>
      </p:sp>
      <p:sp>
        <p:nvSpPr>
          <p:cNvPr id="6" name="页脚占位符 4"/>
          <p:cNvSpPr>
            <a:spLocks noGrp="1"/>
          </p:cNvSpPr>
          <p:nvPr>
            <p:ph type="ftr" sz="quarter" idx="11"/>
          </p:nvPr>
        </p:nvSpPr>
        <p:spPr>
          <a:xfrm>
            <a:off x="5330825" y="4800600"/>
            <a:ext cx="3733800" cy="213122"/>
          </a:xfr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FBEFCDB-C194-4BF5-B58D-113FCD4EE2BB}"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3"/>
          <p:cNvSpPr/>
          <p:nvPr/>
        </p:nvSpPr>
        <p:spPr>
          <a:xfrm>
            <a:off x="685800" y="2357438"/>
            <a:ext cx="77724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title"/>
          </p:nvPr>
        </p:nvSpPr>
        <p:spPr>
          <a:xfrm>
            <a:off x="722313" y="2357436"/>
            <a:ext cx="7772400" cy="1021556"/>
          </a:xfrm>
        </p:spPr>
        <p:txBody>
          <a:bodyPr anchor="t"/>
          <a:lstStyle>
            <a:lvl1pPr algn="ctr">
              <a:defRPr sz="3000" b="0" cap="all"/>
            </a:lvl1pPr>
          </a:lstStyle>
          <a:p>
            <a:r>
              <a:rPr lang="zh-CN" altLang="en-US"/>
              <a:t>单击此处编辑母版标题样式</a:t>
            </a:r>
            <a:endParaRPr lang="en-US"/>
          </a:p>
        </p:txBody>
      </p:sp>
      <p:sp>
        <p:nvSpPr>
          <p:cNvPr id="3" name="文本占位符 2"/>
          <p:cNvSpPr>
            <a:spLocks noGrp="1"/>
          </p:cNvSpPr>
          <p:nvPr>
            <p:ph type="body" idx="1"/>
          </p:nvPr>
        </p:nvSpPr>
        <p:spPr>
          <a:xfrm>
            <a:off x="722313" y="1232296"/>
            <a:ext cx="7772400" cy="1125140"/>
          </a:xfrm>
        </p:spPr>
        <p:txBody>
          <a:bodyPr anchor="b"/>
          <a:lstStyle>
            <a:lvl1pPr marL="0" indent="0" algn="ctr">
              <a:buNone/>
              <a:defRPr sz="1500">
                <a:solidFill>
                  <a:schemeClr val="tx1">
                    <a:tint val="75000"/>
                  </a:schemeClr>
                </a:solidFill>
              </a:defRPr>
            </a:lvl1pPr>
            <a:lvl2pPr marL="342900" indent="0" algn="ctr">
              <a:buNone/>
              <a:defRPr sz="1350">
                <a:solidFill>
                  <a:schemeClr val="tx1">
                    <a:tint val="75000"/>
                  </a:schemeClr>
                </a:solidFill>
              </a:defRPr>
            </a:lvl2pPr>
            <a:lvl3pPr marL="685800" indent="0" algn="ctr">
              <a:buNone/>
              <a:defRPr sz="1200">
                <a:solidFill>
                  <a:schemeClr val="tx1">
                    <a:tint val="75000"/>
                  </a:schemeClr>
                </a:solidFill>
              </a:defRPr>
            </a:lvl3pPr>
            <a:lvl4pPr marL="1028700" indent="0" algn="ctr">
              <a:buNone/>
              <a:defRPr sz="1050">
                <a:solidFill>
                  <a:schemeClr val="tx1">
                    <a:tint val="75000"/>
                  </a:schemeClr>
                </a:solidFill>
              </a:defRPr>
            </a:lvl4pPr>
            <a:lvl5pPr marL="1371600" indent="0" algn="ctr">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5CEEF6E-BA52-4279-861F-91ADA8CBE1B1}"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矩形 4"/>
          <p:cNvSpPr/>
          <p:nvPr/>
        </p:nvSpPr>
        <p:spPr>
          <a:xfrm>
            <a:off x="457200" y="1058466"/>
            <a:ext cx="82296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457200" y="1200150"/>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648200" y="1200150"/>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日期占位符 4"/>
          <p:cNvSpPr>
            <a:spLocks noGrp="1"/>
          </p:cNvSpPr>
          <p:nvPr>
            <p:ph type="dt" sz="half" idx="10"/>
          </p:nvPr>
        </p:nvSpPr>
        <p:spPr/>
        <p:txBody>
          <a:bodyPr/>
          <a:lstStyle>
            <a:lvl1pPr>
              <a:defRPr/>
            </a:lvl1pPr>
          </a:lstStyle>
          <a:p>
            <a:pPr>
              <a:defRPr/>
            </a:pPr>
            <a:endParaRPr lang="en-US" altLang="zh-CN"/>
          </a:p>
        </p:txBody>
      </p:sp>
      <p:sp>
        <p:nvSpPr>
          <p:cNvPr id="7" name="页脚占位符 5"/>
          <p:cNvSpPr>
            <a:spLocks noGrp="1"/>
          </p:cNvSpPr>
          <p:nvPr>
            <p:ph type="ftr" sz="quarter" idx="11"/>
          </p:nvPr>
        </p:nvSpPr>
        <p:spPr/>
        <p:txBody>
          <a:bodyPr/>
          <a:lstStyle>
            <a:lvl1pPr>
              <a:defRPr/>
            </a:lvl1pPr>
          </a:lstStyle>
          <a:p>
            <a:pPr>
              <a:defRPr/>
            </a:pPr>
            <a:endParaRPr lang="zh-CN" altLang="en-US"/>
          </a:p>
        </p:txBody>
      </p:sp>
      <p:sp>
        <p:nvSpPr>
          <p:cNvPr id="8" name="灯片编号占位符 6"/>
          <p:cNvSpPr>
            <a:spLocks noGrp="1"/>
          </p:cNvSpPr>
          <p:nvPr>
            <p:ph type="sldNum" sz="quarter" idx="12"/>
          </p:nvPr>
        </p:nvSpPr>
        <p:spPr/>
        <p:txBody>
          <a:bodyPr/>
          <a:lstStyle>
            <a:lvl1pPr>
              <a:defRPr/>
            </a:lvl1pPr>
          </a:lstStyle>
          <a:p>
            <a:pPr>
              <a:defRPr/>
            </a:pPr>
            <a:fld id="{75E46BF7-FAE9-43FF-A148-C8804C6EB0D4}"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矩形 6"/>
          <p:cNvSpPr/>
          <p:nvPr/>
        </p:nvSpPr>
        <p:spPr>
          <a:xfrm>
            <a:off x="457200" y="1058466"/>
            <a:ext cx="82296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title"/>
          </p:nvPr>
        </p:nvSpPr>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1800" b="1">
                <a:effectLst>
                  <a:outerShdw blurRad="50800" dist="25400" dir="5400000" algn="tl" rotWithShape="0">
                    <a:srgbClr val="000000">
                      <a:alpha val="43137"/>
                    </a:srgbClr>
                  </a:outerShdw>
                </a:effectLst>
              </a:defRPr>
            </a:lvl1pPr>
            <a:lvl2pPr marL="342900" indent="0">
              <a:buNone/>
              <a:defRPr sz="1500" b="1">
                <a:effectLst>
                  <a:outerShdw blurRad="50800" dist="25400" dir="5400000" algn="tl" rotWithShape="0">
                    <a:srgbClr val="000000">
                      <a:alpha val="43137"/>
                    </a:srgbClr>
                  </a:outerShdw>
                </a:effectLst>
              </a:defRPr>
            </a:lvl2pPr>
            <a:lvl3pPr marL="685800" indent="0">
              <a:buNone/>
              <a:defRPr sz="1350" b="1">
                <a:effectLst>
                  <a:outerShdw blurRad="50800" dist="25400" dir="5400000" algn="tl" rotWithShape="0">
                    <a:srgbClr val="000000">
                      <a:alpha val="43137"/>
                    </a:srgbClr>
                  </a:outerShdw>
                </a:effectLst>
              </a:defRPr>
            </a:lvl3pPr>
            <a:lvl4pPr marL="1028700" indent="0">
              <a:buNone/>
              <a:defRPr sz="1200" b="1">
                <a:effectLst>
                  <a:outerShdw blurRad="50800" dist="25400" dir="5400000" algn="tl" rotWithShape="0">
                    <a:srgbClr val="000000">
                      <a:alpha val="43137"/>
                    </a:srgbClr>
                  </a:outerShdw>
                </a:effectLst>
              </a:defRPr>
            </a:lvl4pPr>
            <a:lvl5pPr marL="1371600" indent="0">
              <a:buNone/>
              <a:defRPr sz="1200" b="1">
                <a:effectLst>
                  <a:outerShdw blurRad="50800" dist="25400" dir="5400000" algn="tl" rotWithShape="0">
                    <a:srgbClr val="000000">
                      <a:alpha val="43137"/>
                    </a:srgbClr>
                  </a:outerShdw>
                </a:effectLst>
              </a:defRPr>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4645025" y="1151335"/>
            <a:ext cx="4041775" cy="479822"/>
          </a:xfrm>
        </p:spPr>
        <p:txBody>
          <a:bodyPr anchor="b"/>
          <a:lstStyle>
            <a:lvl1pPr marL="0" indent="0">
              <a:buNone/>
              <a:defRPr sz="1800" b="1">
                <a:effectLst>
                  <a:outerShdw blurRad="50800" dist="25400" dir="5400000" algn="tl" rotWithShape="0">
                    <a:srgbClr val="000000">
                      <a:alpha val="43137"/>
                    </a:srgbClr>
                  </a:outerShdw>
                </a:effectLst>
              </a:defRPr>
            </a:lvl1pPr>
            <a:lvl2pPr marL="342900" indent="0">
              <a:buNone/>
              <a:defRPr sz="1500" b="1">
                <a:effectLst>
                  <a:outerShdw blurRad="50800" dist="25400" dir="5400000" algn="tl" rotWithShape="0">
                    <a:srgbClr val="000000">
                      <a:alpha val="43137"/>
                    </a:srgbClr>
                  </a:outerShdw>
                </a:effectLst>
              </a:defRPr>
            </a:lvl2pPr>
            <a:lvl3pPr marL="685800" indent="0">
              <a:buNone/>
              <a:defRPr sz="1350" b="1">
                <a:effectLst>
                  <a:outerShdw blurRad="50800" dist="25400" dir="5400000" algn="tl" rotWithShape="0">
                    <a:srgbClr val="000000">
                      <a:alpha val="43137"/>
                    </a:srgbClr>
                  </a:outerShdw>
                </a:effectLst>
              </a:defRPr>
            </a:lvl3pPr>
            <a:lvl4pPr marL="1028700" indent="0">
              <a:buNone/>
              <a:defRPr sz="1200" b="1">
                <a:effectLst>
                  <a:outerShdw blurRad="50800" dist="25400" dir="5400000" algn="tl" rotWithShape="0">
                    <a:srgbClr val="000000">
                      <a:alpha val="43137"/>
                    </a:srgbClr>
                  </a:outerShdw>
                </a:effectLst>
              </a:defRPr>
            </a:lvl4pPr>
            <a:lvl5pPr marL="1371600" indent="0">
              <a:buNone/>
              <a:defRPr sz="1200" b="1">
                <a:effectLst>
                  <a:outerShdw blurRad="50800" dist="25400" dir="5400000" algn="tl" rotWithShape="0">
                    <a:srgbClr val="000000">
                      <a:alpha val="43137"/>
                    </a:srgbClr>
                  </a:outerShdw>
                </a:effectLst>
              </a:defRPr>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5"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8" name="日期占位符 6"/>
          <p:cNvSpPr>
            <a:spLocks noGrp="1"/>
          </p:cNvSpPr>
          <p:nvPr>
            <p:ph type="dt" sz="half" idx="10"/>
          </p:nvPr>
        </p:nvSpPr>
        <p:spPr/>
        <p:txBody>
          <a:bodyPr/>
          <a:lstStyle>
            <a:lvl1pPr>
              <a:defRPr/>
            </a:lvl1pPr>
          </a:lstStyle>
          <a:p>
            <a:pPr>
              <a:defRPr/>
            </a:pPr>
            <a:endParaRPr lang="en-US" altLang="zh-CN"/>
          </a:p>
        </p:txBody>
      </p:sp>
      <p:sp>
        <p:nvSpPr>
          <p:cNvPr id="9" name="页脚占位符 7"/>
          <p:cNvSpPr>
            <a:spLocks noGrp="1"/>
          </p:cNvSpPr>
          <p:nvPr>
            <p:ph type="ftr" sz="quarter" idx="11"/>
          </p:nvPr>
        </p:nvSpPr>
        <p:spPr/>
        <p:txBody>
          <a:bodyPr/>
          <a:lstStyle>
            <a:lvl1pPr>
              <a:defRPr/>
            </a:lvl1pPr>
          </a:lstStyle>
          <a:p>
            <a:pPr>
              <a:defRPr/>
            </a:pPr>
            <a:endParaRPr lang="zh-CN" altLang="en-US"/>
          </a:p>
        </p:txBody>
      </p:sp>
      <p:sp>
        <p:nvSpPr>
          <p:cNvPr id="10" name="灯片编号占位符 8"/>
          <p:cNvSpPr>
            <a:spLocks noGrp="1"/>
          </p:cNvSpPr>
          <p:nvPr>
            <p:ph type="sldNum" sz="quarter" idx="12"/>
          </p:nvPr>
        </p:nvSpPr>
        <p:spPr/>
        <p:txBody>
          <a:bodyPr/>
          <a:lstStyle>
            <a:lvl1pPr>
              <a:defRPr/>
            </a:lvl1pPr>
          </a:lstStyle>
          <a:p>
            <a:pPr>
              <a:defRPr/>
            </a:pPr>
            <a:fld id="{5FEFF62D-A178-4C02-ACC8-022FE7D9F9FB}" type="slidenum">
              <a:rPr lang="en-US" altLang="zh-CN"/>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p:cNvSpPr/>
          <p:nvPr/>
        </p:nvSpPr>
        <p:spPr>
          <a:xfrm>
            <a:off x="457200" y="1058466"/>
            <a:ext cx="82296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title"/>
          </p:nvPr>
        </p:nvSpPr>
        <p:spPr/>
        <p:txBody>
          <a:bodyPr/>
          <a:lstStyle/>
          <a:p>
            <a:r>
              <a:rPr lang="zh-CN" altLang="en-US"/>
              <a:t>单击此处编辑母版标题样式</a:t>
            </a:r>
            <a:endParaRPr lang="en-US"/>
          </a:p>
        </p:txBody>
      </p:sp>
      <p:sp>
        <p:nvSpPr>
          <p:cNvPr id="4" name="日期占位符 2"/>
          <p:cNvSpPr>
            <a:spLocks noGrp="1"/>
          </p:cNvSpPr>
          <p:nvPr>
            <p:ph type="dt" sz="half" idx="10"/>
          </p:nvPr>
        </p:nvSpPr>
        <p:spPr/>
        <p:txBody>
          <a:bodyPr/>
          <a:lstStyle>
            <a:lvl1pPr>
              <a:defRPr/>
            </a:lvl1pPr>
          </a:lstStyle>
          <a:p>
            <a:pPr>
              <a:defRPr/>
            </a:pPr>
            <a:endParaRPr lang="en-US" altLang="zh-CN"/>
          </a:p>
        </p:txBody>
      </p:sp>
      <p:sp>
        <p:nvSpPr>
          <p:cNvPr id="5" name="页脚占位符 3"/>
          <p:cNvSpPr>
            <a:spLocks noGrp="1"/>
          </p:cNvSpPr>
          <p:nvPr>
            <p:ph type="ftr" sz="quarter" idx="11"/>
          </p:nvPr>
        </p:nvSpPr>
        <p:spPr/>
        <p:txBody>
          <a:bodyPr/>
          <a:lstStyle>
            <a:lvl1pPr>
              <a:defRPr/>
            </a:lvl1pPr>
          </a:lstStyle>
          <a:p>
            <a:pPr>
              <a:defRPr/>
            </a:pPr>
            <a:endParaRPr lang="zh-CN" altLang="en-US"/>
          </a:p>
        </p:txBody>
      </p:sp>
      <p:sp>
        <p:nvSpPr>
          <p:cNvPr id="6" name="灯片编号占位符 4"/>
          <p:cNvSpPr>
            <a:spLocks noGrp="1"/>
          </p:cNvSpPr>
          <p:nvPr>
            <p:ph type="sldNum" sz="quarter" idx="12"/>
          </p:nvPr>
        </p:nvSpPr>
        <p:spPr/>
        <p:txBody>
          <a:bodyPr/>
          <a:lstStyle>
            <a:lvl1pPr>
              <a:defRPr/>
            </a:lvl1pPr>
          </a:lstStyle>
          <a:p>
            <a:pPr>
              <a:defRPr/>
            </a:pPr>
            <a:fld id="{3FD3BBDE-7F5B-4E2C-A3AD-BB29FB98F677}" type="slidenum">
              <a:rPr lang="en-US" altLang="zh-CN"/>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pPr>
              <a:defRPr/>
            </a:pPr>
            <a:fld id="{3EF38C25-3512-45A7-9461-F28563F0A923}" type="slidenum">
              <a:rPr lang="en-US" altLang="zh-CN"/>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矩形 4"/>
          <p:cNvSpPr/>
          <p:nvPr/>
        </p:nvSpPr>
        <p:spPr>
          <a:xfrm>
            <a:off x="2786063" y="790575"/>
            <a:ext cx="5903912"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title"/>
          </p:nvPr>
        </p:nvSpPr>
        <p:spPr>
          <a:xfrm>
            <a:off x="2786050" y="171450"/>
            <a:ext cx="5900752" cy="632210"/>
          </a:xfrm>
        </p:spPr>
        <p:txBody>
          <a:bodyPr anchor="b"/>
          <a:lstStyle>
            <a:lvl1pPr algn="ctr">
              <a:defRPr sz="2100" b="0"/>
            </a:lvl1pPr>
          </a:lstStyle>
          <a:p>
            <a:r>
              <a:rPr lang="zh-CN" altLang="en-US"/>
              <a:t>单击此处编辑母版标题样式</a:t>
            </a:r>
            <a:endParaRPr lang="en-US"/>
          </a:p>
        </p:txBody>
      </p:sp>
      <p:sp>
        <p:nvSpPr>
          <p:cNvPr id="3" name="内容占位符 2"/>
          <p:cNvSpPr>
            <a:spLocks noGrp="1"/>
          </p:cNvSpPr>
          <p:nvPr>
            <p:ph idx="1"/>
          </p:nvPr>
        </p:nvSpPr>
        <p:spPr>
          <a:xfrm>
            <a:off x="2786050" y="857238"/>
            <a:ext cx="5900750" cy="385765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457205" y="857238"/>
            <a:ext cx="2257408" cy="3857652"/>
          </a:xfrm>
        </p:spPr>
        <p:txBody>
          <a:bodyPr anchor="ct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日期占位符 4"/>
          <p:cNvSpPr>
            <a:spLocks noGrp="1"/>
          </p:cNvSpPr>
          <p:nvPr>
            <p:ph type="dt" sz="half" idx="10"/>
          </p:nvPr>
        </p:nvSpPr>
        <p:spPr/>
        <p:txBody>
          <a:bodyPr/>
          <a:lstStyle>
            <a:lvl1pPr>
              <a:defRPr/>
            </a:lvl1pPr>
          </a:lstStyle>
          <a:p>
            <a:pPr>
              <a:defRPr/>
            </a:pPr>
            <a:endParaRPr lang="en-US" altLang="zh-CN"/>
          </a:p>
        </p:txBody>
      </p:sp>
      <p:sp>
        <p:nvSpPr>
          <p:cNvPr id="7" name="页脚占位符 5"/>
          <p:cNvSpPr>
            <a:spLocks noGrp="1"/>
          </p:cNvSpPr>
          <p:nvPr>
            <p:ph type="ftr" sz="quarter" idx="11"/>
          </p:nvPr>
        </p:nvSpPr>
        <p:spPr/>
        <p:txBody>
          <a:bodyPr/>
          <a:lstStyle>
            <a:lvl1pPr>
              <a:defRPr/>
            </a:lvl1pPr>
          </a:lstStyle>
          <a:p>
            <a:pPr>
              <a:defRPr/>
            </a:pPr>
            <a:endParaRPr lang="zh-CN" altLang="en-US"/>
          </a:p>
        </p:txBody>
      </p:sp>
      <p:sp>
        <p:nvSpPr>
          <p:cNvPr id="8" name="灯片编号占位符 6"/>
          <p:cNvSpPr>
            <a:spLocks noGrp="1"/>
          </p:cNvSpPr>
          <p:nvPr>
            <p:ph type="sldNum" sz="quarter" idx="12"/>
          </p:nvPr>
        </p:nvSpPr>
        <p:spPr/>
        <p:txBody>
          <a:bodyPr/>
          <a:lstStyle>
            <a:lvl1pPr>
              <a:defRPr/>
            </a:lvl1pPr>
          </a:lstStyle>
          <a:p>
            <a:pPr>
              <a:defRPr/>
            </a:pPr>
            <a:fld id="{DBE1BABB-156A-4ED2-A969-2936D38A9FBC}" type="slidenum">
              <a:rPr lang="en-US" altLang="zh-CN"/>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6400800" cy="514350"/>
          </a:xfrm>
        </p:spPr>
        <p:txBody>
          <a:bodyPr/>
          <a:lstStyle>
            <a:lvl1pPr algn="l">
              <a:defRPr sz="1800" b="0"/>
            </a:lvl1pPr>
          </a:lstStyle>
          <a:p>
            <a:r>
              <a:rPr lang="zh-CN" altLang="en-US"/>
              <a:t>单击此处编辑母版标题样式</a:t>
            </a:r>
            <a:endParaRPr lang="en-US"/>
          </a:p>
        </p:txBody>
      </p:sp>
      <p:sp>
        <p:nvSpPr>
          <p:cNvPr id="3" name="图片占位符 2"/>
          <p:cNvSpPr>
            <a:spLocks noGrp="1"/>
          </p:cNvSpPr>
          <p:nvPr>
            <p:ph type="pic" idx="1"/>
          </p:nvPr>
        </p:nvSpPr>
        <p:spPr>
          <a:xfrm>
            <a:off x="701552" y="857250"/>
            <a:ext cx="7223248" cy="2985129"/>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endParaRPr lang="en-US" noProof="0"/>
          </a:p>
        </p:txBody>
      </p:sp>
      <p:sp>
        <p:nvSpPr>
          <p:cNvPr id="4" name="文本占位符 3"/>
          <p:cNvSpPr>
            <a:spLocks noGrp="1"/>
          </p:cNvSpPr>
          <p:nvPr>
            <p:ph type="body" sz="half" idx="2"/>
          </p:nvPr>
        </p:nvSpPr>
        <p:spPr>
          <a:xfrm>
            <a:off x="2362200" y="4057650"/>
            <a:ext cx="5657888" cy="603647"/>
          </a:xfrm>
        </p:spPr>
        <p:txBody>
          <a:bodyPr anchor="ctr"/>
          <a:lstStyle>
            <a:lvl1pPr marL="0" indent="0" algn="r">
              <a:buNone/>
              <a:defRPr sz="900" b="0"/>
            </a:lvl1pPr>
            <a:lvl2pPr marL="342900" indent="0" algn="r">
              <a:buNone/>
              <a:defRPr sz="900" b="0"/>
            </a:lvl2pPr>
            <a:lvl3pPr marL="685800" indent="0" algn="r">
              <a:buNone/>
              <a:defRPr sz="900" b="0"/>
            </a:lvl3pPr>
            <a:lvl4pPr marL="1028700" indent="0" algn="r">
              <a:buNone/>
              <a:defRPr sz="900" b="0"/>
            </a:lvl4pPr>
            <a:lvl5pPr marL="1371600" indent="0" algn="r">
              <a:buNone/>
              <a:defRPr sz="900" b="0"/>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45CFE92E-DE8C-43FE-A55F-E93D09AA6384}" type="slidenum">
              <a:rPr lang="en-US" altLang="zh-CN"/>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矩形 3"/>
          <p:cNvSpPr/>
          <p:nvPr/>
        </p:nvSpPr>
        <p:spPr>
          <a:xfrm>
            <a:off x="457200" y="1058466"/>
            <a:ext cx="82296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6BB3F54-947B-4F77-B06C-28E20C7F36E1}"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05979"/>
            <a:ext cx="1471594" cy="4508912"/>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05979"/>
            <a:ext cx="6686568" cy="45089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DF8448A-5F43-462A-B8ED-76AE2FC1A0FE}" type="slidenum">
              <a:rPr lang="en-US" altLang="zh-CN"/>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914400"/>
            <a:ext cx="7924800" cy="6858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5" name="Line 8"/>
          <p:cNvSpPr>
            <a:spLocks noChangeShapeType="1"/>
          </p:cNvSpPr>
          <p:nvPr/>
        </p:nvSpPr>
        <p:spPr bwMode="auto">
          <a:xfrm>
            <a:off x="1981201" y="2971800"/>
            <a:ext cx="6511925" cy="0"/>
          </a:xfrm>
          <a:prstGeom prst="line">
            <a:avLst/>
          </a:prstGeom>
          <a:noFill/>
          <a:ln w="19050">
            <a:solidFill>
              <a:schemeClr val="accent1"/>
            </a:solidFill>
            <a:round/>
            <a:headEnd/>
            <a:tailEnd/>
          </a:ln>
          <a:effec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346114" name="Rectangle 2"/>
          <p:cNvSpPr>
            <a:spLocks noGrp="1" noChangeArrowheads="1"/>
          </p:cNvSpPr>
          <p:nvPr>
            <p:ph type="ctrTitle"/>
          </p:nvPr>
        </p:nvSpPr>
        <p:spPr>
          <a:xfrm>
            <a:off x="914401" y="1143000"/>
            <a:ext cx="7623175" cy="1314450"/>
          </a:xfrm>
        </p:spPr>
        <p:txBody>
          <a:bodyPr/>
          <a:lstStyle>
            <a:lvl1pPr>
              <a:defRPr sz="3750"/>
            </a:lvl1pPr>
          </a:lstStyle>
          <a:p>
            <a:pPr lvl="0"/>
            <a:r>
              <a:rPr lang="en-US" altLang="zh-CN" noProof="0"/>
              <a:t>单击此处编辑母版标题样式</a:t>
            </a:r>
          </a:p>
        </p:txBody>
      </p:sp>
      <p:sp>
        <p:nvSpPr>
          <p:cNvPr id="346115" name="Rectangle 3"/>
          <p:cNvSpPr>
            <a:spLocks noGrp="1" noChangeArrowheads="1"/>
          </p:cNvSpPr>
          <p:nvPr>
            <p:ph type="subTitle" idx="1"/>
          </p:nvPr>
        </p:nvSpPr>
        <p:spPr>
          <a:xfrm>
            <a:off x="1981200" y="2971800"/>
            <a:ext cx="6553200" cy="1314450"/>
          </a:xfrm>
        </p:spPr>
        <p:txBody>
          <a:bodyPr/>
          <a:lstStyle>
            <a:lvl1pPr marL="0" indent="0">
              <a:buFont typeface="Wingdings" pitchFamily="2" charset="2"/>
              <a:buNone/>
              <a:defRPr sz="2100"/>
            </a:lvl1pPr>
          </a:lstStyle>
          <a:p>
            <a:pPr lvl="0"/>
            <a:r>
              <a:rPr lang="en-US" altLang="zh-CN" noProof="0"/>
              <a:t>单击此处编辑母版副标题样式</a:t>
            </a:r>
          </a:p>
        </p:txBody>
      </p:sp>
      <p:sp>
        <p:nvSpPr>
          <p:cNvPr id="6" name="Rectangle 5"/>
          <p:cNvSpPr>
            <a:spLocks noGrp="1" noChangeArrowheads="1"/>
          </p:cNvSpPr>
          <p:nvPr>
            <p:ph type="ftr" sz="quarter" idx="10"/>
          </p:nvPr>
        </p:nvSpPr>
        <p:spPr>
          <a:xfrm>
            <a:off x="3124200" y="4682729"/>
            <a:ext cx="2895600" cy="342900"/>
          </a:xfrm>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7" name="Rectangle 6"/>
          <p:cNvSpPr>
            <a:spLocks noGrp="1" noChangeArrowheads="1"/>
          </p:cNvSpPr>
          <p:nvPr>
            <p:ph type="sldNum" sz="quarter" idx="11"/>
          </p:nvPr>
        </p:nvSpPr>
        <p:spPr/>
        <p:txBody>
          <a:bodyPr/>
          <a:lstStyle>
            <a:lvl1pPr>
              <a:defRPr/>
            </a:lvl1pPr>
          </a:lstStyle>
          <a:p>
            <a:pPr defTabSz="685800" fontAlgn="base">
              <a:spcBef>
                <a:spcPct val="0"/>
              </a:spcBef>
              <a:spcAft>
                <a:spcPct val="0"/>
              </a:spcAft>
            </a:pPr>
            <a:fld id="{97E82479-63BE-4469-9D99-FE2777DF071A}" type="slidenum">
              <a:rPr lang="en-US" altLang="zh-CN" smtClean="0">
                <a:solidFill>
                  <a:srgbClr val="000000"/>
                </a:solidFill>
              </a:rPr>
              <a:pPr defTabSz="685800" fontAlgn="base">
                <a:spcBef>
                  <a:spcPct val="0"/>
                </a:spcBef>
                <a:spcAft>
                  <a:spcPct val="0"/>
                </a:spcAft>
              </a:pPr>
              <a:t>‹#›</a:t>
            </a:fld>
            <a:endParaRPr lang="en-US" altLang="zh-CN">
              <a:solidFill>
                <a:srgbClr val="000000"/>
              </a:solidFill>
            </a:endParaRPr>
          </a:p>
        </p:txBody>
      </p:sp>
    </p:spTree>
    <p:extLst>
      <p:ext uri="{BB962C8B-B14F-4D97-AF65-F5344CB8AC3E}">
        <p14:creationId xmlns:p14="http://schemas.microsoft.com/office/powerpoint/2010/main" val="29354793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36CD4979-3190-4CB6-BCE5-8DE0540F3A1E}" type="slidenum">
              <a:rPr lang="en-US" altLang="zh-CN" smtClean="0">
                <a:solidFill>
                  <a:srgbClr val="000000"/>
                </a:solidFill>
              </a:rPr>
              <a:pPr defTabSz="685800" fontAlgn="base">
                <a:spcBef>
                  <a:spcPct val="0"/>
                </a:spcBef>
                <a:spcAft>
                  <a:spcPct val="0"/>
                </a:spcAft>
              </a:pPr>
              <a:t>‹#›</a:t>
            </a:fld>
            <a:endParaRPr lang="en-US" altLang="zh-CN">
              <a:solidFill>
                <a:srgbClr val="000000"/>
              </a:solidFill>
            </a:endParaRPr>
          </a:p>
        </p:txBody>
      </p:sp>
    </p:spTree>
    <p:extLst>
      <p:ext uri="{BB962C8B-B14F-4D97-AF65-F5344CB8AC3E}">
        <p14:creationId xmlns:p14="http://schemas.microsoft.com/office/powerpoint/2010/main" val="3623798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AF24F7B7-5161-4370-AF53-C29446987F1A}" type="slidenum">
              <a:rPr lang="en-US" altLang="zh-CN" smtClean="0">
                <a:solidFill>
                  <a:srgbClr val="000000"/>
                </a:solidFill>
              </a:rPr>
              <a:pPr defTabSz="685800" fontAlgn="base">
                <a:spcBef>
                  <a:spcPct val="0"/>
                </a:spcBef>
                <a:spcAft>
                  <a:spcPct val="0"/>
                </a:spcAft>
              </a:pPr>
              <a:t>‹#›</a:t>
            </a:fld>
            <a:endParaRPr lang="en-US" altLang="zh-CN">
              <a:solidFill>
                <a:srgbClr val="000000"/>
              </a:solidFill>
            </a:endParaRPr>
          </a:p>
        </p:txBody>
      </p:sp>
    </p:spTree>
    <p:extLst>
      <p:ext uri="{BB962C8B-B14F-4D97-AF65-F5344CB8AC3E}">
        <p14:creationId xmlns:p14="http://schemas.microsoft.com/office/powerpoint/2010/main" val="13154017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8044"/>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8044"/>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01EDDD02-D143-4780-A4A2-A5CC551E48C4}" type="slidenum">
              <a:rPr lang="en-US" altLang="zh-CN" smtClean="0">
                <a:solidFill>
                  <a:srgbClr val="000000"/>
                </a:solidFill>
              </a:rPr>
              <a:pPr defTabSz="685800" fontAlgn="base">
                <a:spcBef>
                  <a:spcPct val="0"/>
                </a:spcBef>
                <a:spcAft>
                  <a:spcPct val="0"/>
                </a:spcAft>
              </a:pPr>
              <a:t>‹#›</a:t>
            </a:fld>
            <a:endParaRPr lang="en-US" altLang="zh-CN">
              <a:solidFill>
                <a:srgbClr val="000000"/>
              </a:solidFill>
            </a:endParaRPr>
          </a:p>
        </p:txBody>
      </p:sp>
    </p:spTree>
    <p:extLst>
      <p:ext uri="{BB962C8B-B14F-4D97-AF65-F5344CB8AC3E}">
        <p14:creationId xmlns:p14="http://schemas.microsoft.com/office/powerpoint/2010/main" val="15465738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8"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565EC241-D875-4F2C-B17A-C155FD398757}" type="slidenum">
              <a:rPr lang="en-US" altLang="zh-CN" smtClean="0">
                <a:solidFill>
                  <a:srgbClr val="000000"/>
                </a:solidFill>
              </a:rPr>
              <a:pPr defTabSz="685800" fontAlgn="base">
                <a:spcBef>
                  <a:spcPct val="0"/>
                </a:spcBef>
                <a:spcAft>
                  <a:spcPct val="0"/>
                </a:spcAft>
              </a:pPr>
              <a:t>‹#›</a:t>
            </a:fld>
            <a:endParaRPr lang="en-US" altLang="zh-CN">
              <a:solidFill>
                <a:srgbClr val="000000"/>
              </a:solidFill>
            </a:endParaRPr>
          </a:p>
        </p:txBody>
      </p:sp>
    </p:spTree>
    <p:extLst>
      <p:ext uri="{BB962C8B-B14F-4D97-AF65-F5344CB8AC3E}">
        <p14:creationId xmlns:p14="http://schemas.microsoft.com/office/powerpoint/2010/main" val="34364631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4"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D573100A-8E18-4DE1-A1B7-F820A04F7D1F}" type="slidenum">
              <a:rPr lang="en-US" altLang="zh-CN" smtClean="0">
                <a:solidFill>
                  <a:srgbClr val="000000"/>
                </a:solidFill>
              </a:rPr>
              <a:pPr defTabSz="685800" fontAlgn="base">
                <a:spcBef>
                  <a:spcPct val="0"/>
                </a:spcBef>
                <a:spcAft>
                  <a:spcPct val="0"/>
                </a:spcAft>
              </a:pPr>
              <a:t>‹#›</a:t>
            </a:fld>
            <a:endParaRPr lang="en-US" altLang="zh-CN">
              <a:solidFill>
                <a:srgbClr val="000000"/>
              </a:solidFill>
            </a:endParaRPr>
          </a:p>
        </p:txBody>
      </p:sp>
    </p:spTree>
    <p:extLst>
      <p:ext uri="{BB962C8B-B14F-4D97-AF65-F5344CB8AC3E}">
        <p14:creationId xmlns:p14="http://schemas.microsoft.com/office/powerpoint/2010/main" val="18131482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3"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AE6FB932-C837-422D-8D36-783BA515CDCF}" type="slidenum">
              <a:rPr lang="en-US" altLang="zh-CN" smtClean="0">
                <a:solidFill>
                  <a:srgbClr val="000000"/>
                </a:solidFill>
              </a:rPr>
              <a:pPr defTabSz="685800" fontAlgn="base">
                <a:spcBef>
                  <a:spcPct val="0"/>
                </a:spcBef>
                <a:spcAft>
                  <a:spcPct val="0"/>
                </a:spcAft>
              </a:pPr>
              <a:t>‹#›</a:t>
            </a:fld>
            <a:endParaRPr lang="en-US" altLang="zh-CN">
              <a:solidFill>
                <a:srgbClr val="000000"/>
              </a:solidFill>
            </a:endParaRPr>
          </a:p>
        </p:txBody>
      </p:sp>
    </p:spTree>
    <p:extLst>
      <p:ext uri="{BB962C8B-B14F-4D97-AF65-F5344CB8AC3E}">
        <p14:creationId xmlns:p14="http://schemas.microsoft.com/office/powerpoint/2010/main" val="31537139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FB464546-ABBA-4768-A49C-D6533F566DF6}" type="slidenum">
              <a:rPr lang="en-US" altLang="zh-CN" smtClean="0">
                <a:solidFill>
                  <a:srgbClr val="000000"/>
                </a:solidFill>
              </a:rPr>
              <a:pPr defTabSz="685800" fontAlgn="base">
                <a:spcBef>
                  <a:spcPct val="0"/>
                </a:spcBef>
                <a:spcAft>
                  <a:spcPct val="0"/>
                </a:spcAft>
              </a:pPr>
              <a:t>‹#›</a:t>
            </a:fld>
            <a:endParaRPr lang="en-US" altLang="zh-CN">
              <a:solidFill>
                <a:srgbClr val="000000"/>
              </a:solidFill>
            </a:endParaRPr>
          </a:p>
        </p:txBody>
      </p:sp>
    </p:spTree>
    <p:extLst>
      <p:ext uri="{BB962C8B-B14F-4D97-AF65-F5344CB8AC3E}">
        <p14:creationId xmlns:p14="http://schemas.microsoft.com/office/powerpoint/2010/main" val="16774436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398C6C98-97C4-4A7D-A805-28A631560874}" type="slidenum">
              <a:rPr lang="en-US" altLang="zh-CN" smtClean="0">
                <a:solidFill>
                  <a:srgbClr val="000000"/>
                </a:solidFill>
              </a:rPr>
              <a:pPr defTabSz="685800" fontAlgn="base">
                <a:spcBef>
                  <a:spcPct val="0"/>
                </a:spcBef>
                <a:spcAft>
                  <a:spcPct val="0"/>
                </a:spcAft>
              </a:pPr>
              <a:t>‹#›</a:t>
            </a:fld>
            <a:endParaRPr lang="en-US" altLang="zh-CN">
              <a:solidFill>
                <a:srgbClr val="000000"/>
              </a:solidFill>
            </a:endParaRPr>
          </a:p>
        </p:txBody>
      </p:sp>
    </p:spTree>
    <p:extLst>
      <p:ext uri="{BB962C8B-B14F-4D97-AF65-F5344CB8AC3E}">
        <p14:creationId xmlns:p14="http://schemas.microsoft.com/office/powerpoint/2010/main" val="2584793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p:nvSpPr>
        <p:spPr>
          <a:xfrm>
            <a:off x="685800" y="2397919"/>
            <a:ext cx="77724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ctrTitle"/>
          </p:nvPr>
        </p:nvSpPr>
        <p:spPr>
          <a:xfrm>
            <a:off x="685800" y="1257301"/>
            <a:ext cx="7772400" cy="1153715"/>
          </a:xfrm>
        </p:spPr>
        <p:txBody>
          <a:bodyPr anchor="b"/>
          <a:lstStyle/>
          <a:p>
            <a:r>
              <a:rPr lang="zh-CN" altLang="en-US"/>
              <a:t>单击此处编辑母版标题样式</a:t>
            </a:r>
            <a:endParaRPr lang="en-US"/>
          </a:p>
        </p:txBody>
      </p:sp>
      <p:sp>
        <p:nvSpPr>
          <p:cNvPr id="3" name="副标题 2"/>
          <p:cNvSpPr>
            <a:spLocks noGrp="1"/>
          </p:cNvSpPr>
          <p:nvPr>
            <p:ph type="subTitle" idx="1"/>
          </p:nvPr>
        </p:nvSpPr>
        <p:spPr>
          <a:xfrm>
            <a:off x="1371600" y="2411015"/>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a:p>
        </p:txBody>
      </p:sp>
      <p:sp>
        <p:nvSpPr>
          <p:cNvPr id="5" name="日期占位符 3"/>
          <p:cNvSpPr>
            <a:spLocks noGrp="1"/>
          </p:cNvSpPr>
          <p:nvPr>
            <p:ph type="dt" sz="half" idx="10"/>
          </p:nvPr>
        </p:nvSpPr>
        <p:spPr>
          <a:xfrm>
            <a:off x="76200" y="4800600"/>
            <a:ext cx="3200400" cy="213122"/>
          </a:xfrm>
        </p:spPr>
        <p:txBody>
          <a:bodyPr/>
          <a:lstStyle>
            <a:lvl1pPr>
              <a:defRPr/>
            </a:lvl1pPr>
          </a:lstStyle>
          <a:p>
            <a:pPr>
              <a:defRPr/>
            </a:pPr>
            <a:endParaRPr lang="en-US" altLang="zh-CN"/>
          </a:p>
        </p:txBody>
      </p:sp>
      <p:sp>
        <p:nvSpPr>
          <p:cNvPr id="6" name="页脚占位符 4"/>
          <p:cNvSpPr>
            <a:spLocks noGrp="1"/>
          </p:cNvSpPr>
          <p:nvPr>
            <p:ph type="ftr" sz="quarter" idx="11"/>
          </p:nvPr>
        </p:nvSpPr>
        <p:spPr>
          <a:xfrm>
            <a:off x="5334000" y="4800600"/>
            <a:ext cx="3733800" cy="213122"/>
          </a:xfr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4114800" y="4800600"/>
            <a:ext cx="914400" cy="213122"/>
          </a:xfrm>
        </p:spPr>
        <p:txBody>
          <a:bodyPr/>
          <a:lstStyle>
            <a:lvl1pPr>
              <a:defRPr/>
            </a:lvl1pPr>
          </a:lstStyle>
          <a:p>
            <a:pPr>
              <a:defRPr/>
            </a:pPr>
            <a:fld id="{53985AD5-EC01-4E8C-82AE-A91F7122A2A9}" type="slidenum">
              <a:rPr lang="en-US" altLang="zh-CN"/>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57F4A57B-4A00-4CCB-A80C-5991BE391DAE}" type="slidenum">
              <a:rPr lang="en-US" altLang="zh-CN" smtClean="0">
                <a:solidFill>
                  <a:srgbClr val="000000"/>
                </a:solidFill>
              </a:rPr>
              <a:pPr defTabSz="685800" fontAlgn="base">
                <a:spcBef>
                  <a:spcPct val="0"/>
                </a:spcBef>
                <a:spcAft>
                  <a:spcPct val="0"/>
                </a:spcAft>
              </a:pPr>
              <a:t>‹#›</a:t>
            </a:fld>
            <a:endParaRPr lang="en-US" altLang="zh-CN">
              <a:solidFill>
                <a:srgbClr val="000000"/>
              </a:solidFill>
            </a:endParaRPr>
          </a:p>
        </p:txBody>
      </p:sp>
    </p:spTree>
    <p:extLst>
      <p:ext uri="{BB962C8B-B14F-4D97-AF65-F5344CB8AC3E}">
        <p14:creationId xmlns:p14="http://schemas.microsoft.com/office/powerpoint/2010/main" val="17553582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8360"/>
            <a:ext cx="2057400" cy="438983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8360"/>
            <a:ext cx="6019800" cy="438983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34F0F8BD-989D-4AF4-A4EA-D98DD06A59D3}" type="slidenum">
              <a:rPr lang="en-US" altLang="zh-CN" smtClean="0">
                <a:solidFill>
                  <a:srgbClr val="000000"/>
                </a:solidFill>
              </a:rPr>
              <a:pPr defTabSz="685800" fontAlgn="base">
                <a:spcBef>
                  <a:spcPct val="0"/>
                </a:spcBef>
                <a:spcAft>
                  <a:spcPct val="0"/>
                </a:spcAft>
              </a:pPr>
              <a:t>‹#›</a:t>
            </a:fld>
            <a:endParaRPr lang="en-US" altLang="zh-CN">
              <a:solidFill>
                <a:srgbClr val="000000"/>
              </a:solidFill>
            </a:endParaRPr>
          </a:p>
        </p:txBody>
      </p:sp>
    </p:spTree>
    <p:extLst>
      <p:ext uri="{BB962C8B-B14F-4D97-AF65-F5344CB8AC3E}">
        <p14:creationId xmlns:p14="http://schemas.microsoft.com/office/powerpoint/2010/main" val="12352233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8360"/>
            <a:ext cx="8229600" cy="854869"/>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00150"/>
            <a:ext cx="4038600" cy="339804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804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0B432074-EB8A-4E99-A989-A564502246E6}" type="slidenum">
              <a:rPr lang="en-US" altLang="zh-CN" smtClean="0">
                <a:solidFill>
                  <a:srgbClr val="000000"/>
                </a:solidFill>
              </a:rPr>
              <a:pPr defTabSz="685800" fontAlgn="base">
                <a:spcBef>
                  <a:spcPct val="0"/>
                </a:spcBef>
                <a:spcAft>
                  <a:spcPct val="0"/>
                </a:spcAft>
              </a:pPr>
              <a:t>‹#›</a:t>
            </a:fld>
            <a:endParaRPr lang="en-US" altLang="zh-CN">
              <a:solidFill>
                <a:srgbClr val="000000"/>
              </a:solidFill>
            </a:endParaRPr>
          </a:p>
        </p:txBody>
      </p:sp>
    </p:spTree>
    <p:extLst>
      <p:ext uri="{BB962C8B-B14F-4D97-AF65-F5344CB8AC3E}">
        <p14:creationId xmlns:p14="http://schemas.microsoft.com/office/powerpoint/2010/main" val="6497965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8360"/>
            <a:ext cx="8229600" cy="854869"/>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00150"/>
            <a:ext cx="4038600" cy="339804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200151"/>
            <a:ext cx="4038600" cy="164187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2956322"/>
            <a:ext cx="4038600" cy="164187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5"/>
          <p:cNvSpPr>
            <a:spLocks noGrp="1" noChangeArrowheads="1"/>
          </p:cNvSpPr>
          <p:nvPr>
            <p:ph type="ftr" sz="quarter" idx="10"/>
          </p:nvPr>
        </p:nvSpPr>
        <p:spPr>
          <a:ln/>
        </p:spPr>
        <p:txBody>
          <a:bodyPr/>
          <a:lstStyle>
            <a:lvl1pPr>
              <a:defRPr/>
            </a:lvl1pPr>
          </a:lstStyle>
          <a:p>
            <a:pPr defTabSz="685800" fontAlgn="base">
              <a:spcBef>
                <a:spcPct val="0"/>
              </a:spcBef>
              <a:spcAft>
                <a:spcPct val="0"/>
              </a:spcAft>
              <a:defRPr/>
            </a:pPr>
            <a:endParaRPr lang="zh-CN" altLang="en-US">
              <a:solidFill>
                <a:srgbClr val="000000"/>
              </a:solidFill>
            </a:endParaRPr>
          </a:p>
        </p:txBody>
      </p:sp>
      <p:sp>
        <p:nvSpPr>
          <p:cNvPr id="7" name="Rectangle 6"/>
          <p:cNvSpPr>
            <a:spLocks noGrp="1" noChangeArrowheads="1"/>
          </p:cNvSpPr>
          <p:nvPr>
            <p:ph type="sldNum" sz="quarter" idx="11"/>
          </p:nvPr>
        </p:nvSpPr>
        <p:spPr>
          <a:ln/>
        </p:spPr>
        <p:txBody>
          <a:bodyPr/>
          <a:lstStyle>
            <a:lvl1pPr>
              <a:defRPr/>
            </a:lvl1pPr>
          </a:lstStyle>
          <a:p>
            <a:pPr defTabSz="685800" fontAlgn="base">
              <a:spcBef>
                <a:spcPct val="0"/>
              </a:spcBef>
              <a:spcAft>
                <a:spcPct val="0"/>
              </a:spcAft>
            </a:pPr>
            <a:fld id="{88C427DA-7FB1-4582-8B6B-238A906E4413}" type="slidenum">
              <a:rPr lang="en-US" altLang="zh-CN" smtClean="0">
                <a:solidFill>
                  <a:srgbClr val="000000"/>
                </a:solidFill>
              </a:rPr>
              <a:pPr defTabSz="685800" fontAlgn="base">
                <a:spcBef>
                  <a:spcPct val="0"/>
                </a:spcBef>
                <a:spcAft>
                  <a:spcPct val="0"/>
                </a:spcAft>
              </a:pPr>
              <a:t>‹#›</a:t>
            </a:fld>
            <a:endParaRPr lang="en-US" altLang="zh-CN">
              <a:solidFill>
                <a:srgbClr val="000000"/>
              </a:solidFill>
            </a:endParaRPr>
          </a:p>
        </p:txBody>
      </p:sp>
    </p:spTree>
    <p:extLst>
      <p:ext uri="{BB962C8B-B14F-4D97-AF65-F5344CB8AC3E}">
        <p14:creationId xmlns:p14="http://schemas.microsoft.com/office/powerpoint/2010/main" val="3272839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3"/>
          <p:cNvSpPr/>
          <p:nvPr/>
        </p:nvSpPr>
        <p:spPr>
          <a:xfrm>
            <a:off x="685800" y="2357438"/>
            <a:ext cx="77724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title"/>
          </p:nvPr>
        </p:nvSpPr>
        <p:spPr>
          <a:xfrm>
            <a:off x="722313" y="2357436"/>
            <a:ext cx="7772400" cy="1021556"/>
          </a:xfrm>
        </p:spPr>
        <p:txBody>
          <a:bodyPr anchor="t"/>
          <a:lstStyle>
            <a:lvl1pPr algn="ctr">
              <a:defRPr sz="3000" b="0" cap="all"/>
            </a:lvl1pPr>
          </a:lstStyle>
          <a:p>
            <a:r>
              <a:rPr lang="zh-CN" altLang="en-US"/>
              <a:t>单击此处编辑母版标题样式</a:t>
            </a:r>
            <a:endParaRPr lang="en-US"/>
          </a:p>
        </p:txBody>
      </p:sp>
      <p:sp>
        <p:nvSpPr>
          <p:cNvPr id="3" name="文本占位符 2"/>
          <p:cNvSpPr>
            <a:spLocks noGrp="1"/>
          </p:cNvSpPr>
          <p:nvPr>
            <p:ph type="body" idx="1"/>
          </p:nvPr>
        </p:nvSpPr>
        <p:spPr>
          <a:xfrm>
            <a:off x="722313" y="1232296"/>
            <a:ext cx="7772400" cy="1125140"/>
          </a:xfrm>
        </p:spPr>
        <p:txBody>
          <a:bodyPr anchor="b"/>
          <a:lstStyle>
            <a:lvl1pPr marL="0" indent="0" algn="ctr">
              <a:buNone/>
              <a:defRPr sz="1500">
                <a:solidFill>
                  <a:schemeClr val="tx1">
                    <a:tint val="75000"/>
                  </a:schemeClr>
                </a:solidFill>
              </a:defRPr>
            </a:lvl1pPr>
            <a:lvl2pPr marL="342900" indent="0" algn="ctr">
              <a:buNone/>
              <a:defRPr sz="1350">
                <a:solidFill>
                  <a:schemeClr val="tx1">
                    <a:tint val="75000"/>
                  </a:schemeClr>
                </a:solidFill>
              </a:defRPr>
            </a:lvl2pPr>
            <a:lvl3pPr marL="685800" indent="0" algn="ctr">
              <a:buNone/>
              <a:defRPr sz="1200">
                <a:solidFill>
                  <a:schemeClr val="tx1">
                    <a:tint val="75000"/>
                  </a:schemeClr>
                </a:solidFill>
              </a:defRPr>
            </a:lvl3pPr>
            <a:lvl4pPr marL="1028700" indent="0" algn="ctr">
              <a:buNone/>
              <a:defRPr sz="1050">
                <a:solidFill>
                  <a:schemeClr val="tx1">
                    <a:tint val="75000"/>
                  </a:schemeClr>
                </a:solidFill>
              </a:defRPr>
            </a:lvl4pPr>
            <a:lvl5pPr marL="1371600" indent="0" algn="ctr">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3"/>
          <p:cNvSpPr>
            <a:spLocks noGrp="1"/>
          </p:cNvSpPr>
          <p:nvPr>
            <p:ph type="dt" sz="half" idx="10"/>
          </p:nvPr>
        </p:nvSpPr>
        <p:spPr>
          <a:xfrm>
            <a:off x="76200" y="4800600"/>
            <a:ext cx="3200400" cy="213122"/>
          </a:xfrm>
        </p:spPr>
        <p:txBody>
          <a:bodyPr/>
          <a:lstStyle>
            <a:lvl1pPr>
              <a:defRPr/>
            </a:lvl1pPr>
          </a:lstStyle>
          <a:p>
            <a:pPr>
              <a:defRPr/>
            </a:pPr>
            <a:endParaRPr lang="en-US" altLang="zh-CN"/>
          </a:p>
        </p:txBody>
      </p:sp>
      <p:sp>
        <p:nvSpPr>
          <p:cNvPr id="6" name="页脚占位符 4"/>
          <p:cNvSpPr>
            <a:spLocks noGrp="1"/>
          </p:cNvSpPr>
          <p:nvPr>
            <p:ph type="ftr" sz="quarter" idx="11"/>
          </p:nvPr>
        </p:nvSpPr>
        <p:spPr>
          <a:xfrm>
            <a:off x="5334000" y="4800600"/>
            <a:ext cx="3733800" cy="213122"/>
          </a:xfr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4114800" y="4800600"/>
            <a:ext cx="914400" cy="213122"/>
          </a:xfrm>
        </p:spPr>
        <p:txBody>
          <a:bodyPr/>
          <a:lstStyle>
            <a:lvl1pPr>
              <a:defRPr/>
            </a:lvl1pPr>
          </a:lstStyle>
          <a:p>
            <a:pPr>
              <a:defRPr/>
            </a:pPr>
            <a:fld id="{85CEEF6E-BA52-4279-861F-91ADA8CBE1B1}"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矩形 4"/>
          <p:cNvSpPr/>
          <p:nvPr/>
        </p:nvSpPr>
        <p:spPr>
          <a:xfrm>
            <a:off x="457200" y="1058466"/>
            <a:ext cx="82296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title"/>
          </p:nvPr>
        </p:nvSpPr>
        <p:spPr>
          <a:xfrm>
            <a:off x="457200" y="205979"/>
            <a:ext cx="8229600" cy="857250"/>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457200" y="1200150"/>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648200" y="1200150"/>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日期占位符 4"/>
          <p:cNvSpPr>
            <a:spLocks noGrp="1"/>
          </p:cNvSpPr>
          <p:nvPr>
            <p:ph type="dt" sz="half" idx="10"/>
          </p:nvPr>
        </p:nvSpPr>
        <p:spPr>
          <a:xfrm>
            <a:off x="76200" y="4800600"/>
            <a:ext cx="3200400" cy="213122"/>
          </a:xfrm>
        </p:spPr>
        <p:txBody>
          <a:bodyPr/>
          <a:lstStyle>
            <a:lvl1pPr>
              <a:defRPr/>
            </a:lvl1pPr>
          </a:lstStyle>
          <a:p>
            <a:pPr>
              <a:defRPr/>
            </a:pPr>
            <a:endParaRPr lang="en-US" altLang="zh-CN"/>
          </a:p>
        </p:txBody>
      </p:sp>
      <p:sp>
        <p:nvSpPr>
          <p:cNvPr id="7" name="页脚占位符 5"/>
          <p:cNvSpPr>
            <a:spLocks noGrp="1"/>
          </p:cNvSpPr>
          <p:nvPr>
            <p:ph type="ftr" sz="quarter" idx="11"/>
          </p:nvPr>
        </p:nvSpPr>
        <p:spPr>
          <a:xfrm>
            <a:off x="5334000" y="4800600"/>
            <a:ext cx="3733800" cy="213122"/>
          </a:xfrm>
        </p:spPr>
        <p:txBody>
          <a:bodyPr/>
          <a:lstStyle>
            <a:lvl1pPr>
              <a:defRPr/>
            </a:lvl1pPr>
          </a:lstStyle>
          <a:p>
            <a:pPr>
              <a:defRPr/>
            </a:pPr>
            <a:endParaRPr lang="zh-CN" altLang="en-US"/>
          </a:p>
        </p:txBody>
      </p:sp>
      <p:sp>
        <p:nvSpPr>
          <p:cNvPr id="8" name="灯片编号占位符 6"/>
          <p:cNvSpPr>
            <a:spLocks noGrp="1"/>
          </p:cNvSpPr>
          <p:nvPr>
            <p:ph type="sldNum" sz="quarter" idx="12"/>
          </p:nvPr>
        </p:nvSpPr>
        <p:spPr>
          <a:xfrm>
            <a:off x="4114800" y="4800600"/>
            <a:ext cx="914400" cy="213122"/>
          </a:xfrm>
        </p:spPr>
        <p:txBody>
          <a:bodyPr/>
          <a:lstStyle>
            <a:lvl1pPr>
              <a:defRPr/>
            </a:lvl1pPr>
          </a:lstStyle>
          <a:p>
            <a:pPr>
              <a:defRPr/>
            </a:pPr>
            <a:fld id="{75E46BF7-FAE9-43FF-A148-C8804C6EB0D4}"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矩形 6"/>
          <p:cNvSpPr/>
          <p:nvPr/>
        </p:nvSpPr>
        <p:spPr>
          <a:xfrm>
            <a:off x="457200" y="1058466"/>
            <a:ext cx="82296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1800" b="1">
                <a:effectLst>
                  <a:outerShdw blurRad="50800" dist="25400" dir="5400000" algn="tl" rotWithShape="0">
                    <a:srgbClr val="000000">
                      <a:alpha val="43137"/>
                    </a:srgbClr>
                  </a:outerShdw>
                </a:effectLst>
              </a:defRPr>
            </a:lvl1pPr>
            <a:lvl2pPr marL="342900" indent="0">
              <a:buNone/>
              <a:defRPr sz="1500" b="1">
                <a:effectLst>
                  <a:outerShdw blurRad="50800" dist="25400" dir="5400000" algn="tl" rotWithShape="0">
                    <a:srgbClr val="000000">
                      <a:alpha val="43137"/>
                    </a:srgbClr>
                  </a:outerShdw>
                </a:effectLst>
              </a:defRPr>
            </a:lvl2pPr>
            <a:lvl3pPr marL="685800" indent="0">
              <a:buNone/>
              <a:defRPr sz="1350" b="1">
                <a:effectLst>
                  <a:outerShdw blurRad="50800" dist="25400" dir="5400000" algn="tl" rotWithShape="0">
                    <a:srgbClr val="000000">
                      <a:alpha val="43137"/>
                    </a:srgbClr>
                  </a:outerShdw>
                </a:effectLst>
              </a:defRPr>
            </a:lvl3pPr>
            <a:lvl4pPr marL="1028700" indent="0">
              <a:buNone/>
              <a:defRPr sz="1200" b="1">
                <a:effectLst>
                  <a:outerShdw blurRad="50800" dist="25400" dir="5400000" algn="tl" rotWithShape="0">
                    <a:srgbClr val="000000">
                      <a:alpha val="43137"/>
                    </a:srgbClr>
                  </a:outerShdw>
                </a:effectLst>
              </a:defRPr>
            </a:lvl4pPr>
            <a:lvl5pPr marL="1371600" indent="0">
              <a:buNone/>
              <a:defRPr sz="1200" b="1">
                <a:effectLst>
                  <a:outerShdw blurRad="50800" dist="25400" dir="5400000" algn="tl" rotWithShape="0">
                    <a:srgbClr val="000000">
                      <a:alpha val="43137"/>
                    </a:srgbClr>
                  </a:outerShdw>
                </a:effectLst>
              </a:defRPr>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4645025" y="1151335"/>
            <a:ext cx="4041775" cy="479822"/>
          </a:xfrm>
        </p:spPr>
        <p:txBody>
          <a:bodyPr anchor="b"/>
          <a:lstStyle>
            <a:lvl1pPr marL="0" indent="0">
              <a:buNone/>
              <a:defRPr sz="1800" b="1">
                <a:effectLst>
                  <a:outerShdw blurRad="50800" dist="25400" dir="5400000" algn="tl" rotWithShape="0">
                    <a:srgbClr val="000000">
                      <a:alpha val="43137"/>
                    </a:srgbClr>
                  </a:outerShdw>
                </a:effectLst>
              </a:defRPr>
            </a:lvl1pPr>
            <a:lvl2pPr marL="342900" indent="0">
              <a:buNone/>
              <a:defRPr sz="1500" b="1">
                <a:effectLst>
                  <a:outerShdw blurRad="50800" dist="25400" dir="5400000" algn="tl" rotWithShape="0">
                    <a:srgbClr val="000000">
                      <a:alpha val="43137"/>
                    </a:srgbClr>
                  </a:outerShdw>
                </a:effectLst>
              </a:defRPr>
            </a:lvl2pPr>
            <a:lvl3pPr marL="685800" indent="0">
              <a:buNone/>
              <a:defRPr sz="1350" b="1">
                <a:effectLst>
                  <a:outerShdw blurRad="50800" dist="25400" dir="5400000" algn="tl" rotWithShape="0">
                    <a:srgbClr val="000000">
                      <a:alpha val="43137"/>
                    </a:srgbClr>
                  </a:outerShdw>
                </a:effectLst>
              </a:defRPr>
            </a:lvl3pPr>
            <a:lvl4pPr marL="1028700" indent="0">
              <a:buNone/>
              <a:defRPr sz="1200" b="1">
                <a:effectLst>
                  <a:outerShdw blurRad="50800" dist="25400" dir="5400000" algn="tl" rotWithShape="0">
                    <a:srgbClr val="000000">
                      <a:alpha val="43137"/>
                    </a:srgbClr>
                  </a:outerShdw>
                </a:effectLst>
              </a:defRPr>
            </a:lvl4pPr>
            <a:lvl5pPr marL="1371600" indent="0">
              <a:buNone/>
              <a:defRPr sz="1200" b="1">
                <a:effectLst>
                  <a:outerShdw blurRad="50800" dist="25400" dir="5400000" algn="tl" rotWithShape="0">
                    <a:srgbClr val="000000">
                      <a:alpha val="43137"/>
                    </a:srgbClr>
                  </a:outerShdw>
                </a:effectLst>
              </a:defRPr>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5"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8" name="日期占位符 6"/>
          <p:cNvSpPr>
            <a:spLocks noGrp="1"/>
          </p:cNvSpPr>
          <p:nvPr>
            <p:ph type="dt" sz="half" idx="10"/>
          </p:nvPr>
        </p:nvSpPr>
        <p:spPr>
          <a:xfrm>
            <a:off x="76200" y="4800600"/>
            <a:ext cx="3200400" cy="213122"/>
          </a:xfrm>
        </p:spPr>
        <p:txBody>
          <a:bodyPr/>
          <a:lstStyle>
            <a:lvl1pPr>
              <a:defRPr/>
            </a:lvl1pPr>
          </a:lstStyle>
          <a:p>
            <a:pPr>
              <a:defRPr/>
            </a:pPr>
            <a:endParaRPr lang="en-US" altLang="zh-CN"/>
          </a:p>
        </p:txBody>
      </p:sp>
      <p:sp>
        <p:nvSpPr>
          <p:cNvPr id="9" name="页脚占位符 7"/>
          <p:cNvSpPr>
            <a:spLocks noGrp="1"/>
          </p:cNvSpPr>
          <p:nvPr>
            <p:ph type="ftr" sz="quarter" idx="11"/>
          </p:nvPr>
        </p:nvSpPr>
        <p:spPr>
          <a:xfrm>
            <a:off x="5334000" y="4800600"/>
            <a:ext cx="3733800" cy="213122"/>
          </a:xfrm>
        </p:spPr>
        <p:txBody>
          <a:bodyPr/>
          <a:lstStyle>
            <a:lvl1pPr>
              <a:defRPr/>
            </a:lvl1pPr>
          </a:lstStyle>
          <a:p>
            <a:pPr>
              <a:defRPr/>
            </a:pPr>
            <a:endParaRPr lang="zh-CN" altLang="en-US"/>
          </a:p>
        </p:txBody>
      </p:sp>
      <p:sp>
        <p:nvSpPr>
          <p:cNvPr id="10" name="灯片编号占位符 8"/>
          <p:cNvSpPr>
            <a:spLocks noGrp="1"/>
          </p:cNvSpPr>
          <p:nvPr>
            <p:ph type="sldNum" sz="quarter" idx="12"/>
          </p:nvPr>
        </p:nvSpPr>
        <p:spPr>
          <a:xfrm>
            <a:off x="4114800" y="4800600"/>
            <a:ext cx="914400" cy="213122"/>
          </a:xfrm>
        </p:spPr>
        <p:txBody>
          <a:bodyPr/>
          <a:lstStyle>
            <a:lvl1pPr>
              <a:defRPr/>
            </a:lvl1pPr>
          </a:lstStyle>
          <a:p>
            <a:pPr>
              <a:defRPr/>
            </a:pPr>
            <a:fld id="{5FEFF62D-A178-4C02-ACC8-022FE7D9F9FB}"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p:cNvSpPr/>
          <p:nvPr/>
        </p:nvSpPr>
        <p:spPr>
          <a:xfrm>
            <a:off x="457200" y="1058466"/>
            <a:ext cx="8229600" cy="13097"/>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2" name="标题 1"/>
          <p:cNvSpPr>
            <a:spLocks noGrp="1"/>
          </p:cNvSpPr>
          <p:nvPr>
            <p:ph type="title"/>
          </p:nvPr>
        </p:nvSpPr>
        <p:spPr>
          <a:xfrm>
            <a:off x="457200" y="205979"/>
            <a:ext cx="8229600" cy="857250"/>
          </a:xfrm>
        </p:spPr>
        <p:txBody>
          <a:bodyPr/>
          <a:lstStyle/>
          <a:p>
            <a:r>
              <a:rPr lang="zh-CN" altLang="en-US"/>
              <a:t>单击此处编辑母版标题样式</a:t>
            </a:r>
            <a:endParaRPr lang="en-US"/>
          </a:p>
        </p:txBody>
      </p:sp>
      <p:sp>
        <p:nvSpPr>
          <p:cNvPr id="4" name="日期占位符 2"/>
          <p:cNvSpPr>
            <a:spLocks noGrp="1"/>
          </p:cNvSpPr>
          <p:nvPr>
            <p:ph type="dt" sz="half" idx="10"/>
          </p:nvPr>
        </p:nvSpPr>
        <p:spPr>
          <a:xfrm>
            <a:off x="76200" y="4800600"/>
            <a:ext cx="3200400" cy="213122"/>
          </a:xfrm>
        </p:spPr>
        <p:txBody>
          <a:bodyPr/>
          <a:lstStyle>
            <a:lvl1pPr>
              <a:defRPr/>
            </a:lvl1pPr>
          </a:lstStyle>
          <a:p>
            <a:pPr>
              <a:defRPr/>
            </a:pPr>
            <a:endParaRPr lang="en-US" altLang="zh-CN"/>
          </a:p>
        </p:txBody>
      </p:sp>
      <p:sp>
        <p:nvSpPr>
          <p:cNvPr id="5" name="页脚占位符 3"/>
          <p:cNvSpPr>
            <a:spLocks noGrp="1"/>
          </p:cNvSpPr>
          <p:nvPr>
            <p:ph type="ftr" sz="quarter" idx="11"/>
          </p:nvPr>
        </p:nvSpPr>
        <p:spPr>
          <a:xfrm>
            <a:off x="5334000" y="4800600"/>
            <a:ext cx="3733800" cy="213122"/>
          </a:xfrm>
        </p:spPr>
        <p:txBody>
          <a:bodyPr/>
          <a:lstStyle>
            <a:lvl1pPr>
              <a:defRPr/>
            </a:lvl1pPr>
          </a:lstStyle>
          <a:p>
            <a:pPr>
              <a:defRPr/>
            </a:pPr>
            <a:endParaRPr lang="zh-CN" altLang="en-US"/>
          </a:p>
        </p:txBody>
      </p:sp>
      <p:sp>
        <p:nvSpPr>
          <p:cNvPr id="6" name="灯片编号占位符 4"/>
          <p:cNvSpPr>
            <a:spLocks noGrp="1"/>
          </p:cNvSpPr>
          <p:nvPr>
            <p:ph type="sldNum" sz="quarter" idx="12"/>
          </p:nvPr>
        </p:nvSpPr>
        <p:spPr>
          <a:xfrm>
            <a:off x="4114800" y="4800600"/>
            <a:ext cx="914400" cy="213122"/>
          </a:xfrm>
        </p:spPr>
        <p:txBody>
          <a:bodyPr/>
          <a:lstStyle>
            <a:lvl1pPr>
              <a:defRPr/>
            </a:lvl1pPr>
          </a:lstStyle>
          <a:p>
            <a:pPr>
              <a:defRPr/>
            </a:pPr>
            <a:fld id="{3FD3BBDE-7F5B-4E2C-A3AD-BB29FB98F677}"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76200" y="4800600"/>
            <a:ext cx="3200400" cy="213122"/>
          </a:xfrm>
        </p:spPr>
        <p:txBody>
          <a:bodyPr/>
          <a:lstStyle>
            <a:lvl1pPr>
              <a:defRPr/>
            </a:lvl1pPr>
          </a:lstStyle>
          <a:p>
            <a:pPr>
              <a:defRPr/>
            </a:pPr>
            <a:endParaRPr lang="en-US" altLang="zh-CN"/>
          </a:p>
        </p:txBody>
      </p:sp>
      <p:sp>
        <p:nvSpPr>
          <p:cNvPr id="3" name="页脚占位符 2"/>
          <p:cNvSpPr>
            <a:spLocks noGrp="1"/>
          </p:cNvSpPr>
          <p:nvPr>
            <p:ph type="ftr" sz="quarter" idx="11"/>
          </p:nvPr>
        </p:nvSpPr>
        <p:spPr>
          <a:xfrm>
            <a:off x="5334000" y="4800600"/>
            <a:ext cx="3733800" cy="213122"/>
          </a:xfrm>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a:xfrm>
            <a:off x="4114800" y="4800600"/>
            <a:ext cx="914400" cy="213122"/>
          </a:xfrm>
        </p:spPr>
        <p:txBody>
          <a:bodyPr/>
          <a:lstStyle>
            <a:lvl1pPr>
              <a:defRPr/>
            </a:lvl1pPr>
          </a:lstStyle>
          <a:p>
            <a:pPr>
              <a:defRPr/>
            </a:pPr>
            <a:fld id="{3EF38C25-3512-45A7-9461-F28563F0A923}" type="slidenum">
              <a:rPr lang="en-US" altLang="zh-CN"/>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160735"/>
            <a:ext cx="7793037" cy="1096565"/>
          </a:xfrm>
        </p:spPr>
        <p:txBody>
          <a:bodyPr/>
          <a:lstStyle/>
          <a:p>
            <a:r>
              <a:rPr lang="en-US"/>
              <a:t>Click to edit Master title style</a:t>
            </a:r>
          </a:p>
        </p:txBody>
      </p:sp>
      <p:sp>
        <p:nvSpPr>
          <p:cNvPr id="3" name="Content Placeholder 2"/>
          <p:cNvSpPr>
            <a:spLocks noGrp="1"/>
          </p:cNvSpPr>
          <p:nvPr>
            <p:ph idx="1"/>
          </p:nvPr>
        </p:nvSpPr>
        <p:spPr>
          <a:xfrm>
            <a:off x="1042988" y="1329929"/>
            <a:ext cx="7772400"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xfrm>
            <a:off x="1162050" y="4682729"/>
            <a:ext cx="1905000" cy="342900"/>
          </a:xfrm>
        </p:spPr>
        <p:txBody>
          <a:bodyPr/>
          <a:lstStyle>
            <a:lvl1pPr>
              <a:defRPr>
                <a:latin typeface="Arial" charset="0"/>
              </a:defRPr>
            </a:lvl1pPr>
          </a:lstStyle>
          <a:p>
            <a:endParaRPr lang="en-US" altLang="zh-CN"/>
          </a:p>
        </p:txBody>
      </p:sp>
      <p:sp>
        <p:nvSpPr>
          <p:cNvPr id="5" name="Rectangle 12"/>
          <p:cNvSpPr>
            <a:spLocks noGrp="1" noChangeArrowheads="1"/>
          </p:cNvSpPr>
          <p:nvPr>
            <p:ph type="ftr" sz="quarter" idx="11"/>
          </p:nvPr>
        </p:nvSpPr>
        <p:spPr>
          <a:xfrm>
            <a:off x="6248400" y="4677966"/>
            <a:ext cx="2895600" cy="342900"/>
          </a:xfrm>
        </p:spPr>
        <p:txBody>
          <a:bodyPr/>
          <a:lstStyle>
            <a:lvl1pPr>
              <a:defRPr>
                <a:latin typeface="Arial" charset="0"/>
              </a:defRPr>
            </a:lvl1pPr>
          </a:lstStyle>
          <a:p>
            <a:r>
              <a:rPr lang="zh-CN" altLang="en-US"/>
              <a:t>计算机学院：王小茹</a:t>
            </a:r>
            <a:endParaRPr lang="en-US" altLang="zh-CN"/>
          </a:p>
        </p:txBody>
      </p:sp>
      <p:sp>
        <p:nvSpPr>
          <p:cNvPr id="6" name="Rectangle 13"/>
          <p:cNvSpPr>
            <a:spLocks noGrp="1" noChangeArrowheads="1"/>
          </p:cNvSpPr>
          <p:nvPr>
            <p:ph type="sldNum" sz="quarter" idx="12"/>
          </p:nvPr>
        </p:nvSpPr>
        <p:spPr>
          <a:xfrm>
            <a:off x="7042150" y="4682729"/>
            <a:ext cx="1905000" cy="342900"/>
          </a:xfrm>
        </p:spPr>
        <p:txBody>
          <a:bodyPr/>
          <a:lstStyle>
            <a:lvl1pPr>
              <a:defRPr>
                <a:latin typeface="Arial" charset="0"/>
              </a:defRPr>
            </a:lvl1pPr>
          </a:lstStyle>
          <a:p>
            <a:fld id="{F111DDBE-7499-4435-85E9-05EFE58A0225}"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矩形 6"/>
          <p:cNvSpPr/>
          <p:nvPr/>
        </p:nvSpPr>
        <p:spPr>
          <a:xfrm>
            <a:off x="0" y="5008960"/>
            <a:ext cx="9144000" cy="13454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
        <p:nvSpPr>
          <p:cNvPr id="1027" name="标题占位符 1"/>
          <p:cNvSpPr>
            <a:spLocks noGrp="1"/>
          </p:cNvSpPr>
          <p:nvPr>
            <p:ph type="title"/>
          </p:nvPr>
        </p:nvSpPr>
        <p:spPr bwMode="auto">
          <a:xfrm>
            <a:off x="457200" y="205979"/>
            <a:ext cx="8229600" cy="85725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028" name="文本占位符 2"/>
          <p:cNvSpPr>
            <a:spLocks noGrp="1"/>
          </p:cNvSpPr>
          <p:nvPr>
            <p:ph type="body" idx="1"/>
          </p:nvPr>
        </p:nvSpPr>
        <p:spPr bwMode="auto">
          <a:xfrm>
            <a:off x="457200" y="1200150"/>
            <a:ext cx="8229600" cy="3514725"/>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76200" y="4800600"/>
            <a:ext cx="3200400" cy="213122"/>
          </a:xfrm>
          <a:prstGeom prst="rect">
            <a:avLst/>
          </a:prstGeom>
        </p:spPr>
        <p:txBody>
          <a:bodyPr vert="horz" rtlCol="0" anchor="b"/>
          <a:lstStyle>
            <a:lvl1pPr algn="l" eaLnBrk="1" latinLnBrk="0" hangingPunct="1">
              <a:defRPr kumimoji="0" sz="825">
                <a:solidFill>
                  <a:schemeClr val="tx2">
                    <a:lumMod val="75000"/>
                    <a:lumOff val="25000"/>
                  </a:schemeClr>
                </a:solidFill>
                <a:ea typeface="宋体" pitchFamily="2" charset="-122"/>
              </a:defRPr>
            </a:lvl1pPr>
          </a:lstStyle>
          <a:p>
            <a:pPr>
              <a:defRPr/>
            </a:pPr>
            <a:endParaRPr lang="en-US" altLang="zh-CN"/>
          </a:p>
        </p:txBody>
      </p:sp>
      <p:sp>
        <p:nvSpPr>
          <p:cNvPr id="5" name="页脚占位符 4"/>
          <p:cNvSpPr>
            <a:spLocks noGrp="1"/>
          </p:cNvSpPr>
          <p:nvPr>
            <p:ph type="ftr" sz="quarter" idx="3"/>
          </p:nvPr>
        </p:nvSpPr>
        <p:spPr>
          <a:xfrm>
            <a:off x="5334000" y="4800600"/>
            <a:ext cx="3733800" cy="213122"/>
          </a:xfrm>
          <a:prstGeom prst="rect">
            <a:avLst/>
          </a:prstGeom>
        </p:spPr>
        <p:txBody>
          <a:bodyPr vert="horz" rtlCol="0" anchor="ctr"/>
          <a:lstStyle>
            <a:lvl1pPr algn="r" eaLnBrk="1" latinLnBrk="0" hangingPunct="1">
              <a:defRPr kumimoji="0" sz="825">
                <a:solidFill>
                  <a:schemeClr val="tx2">
                    <a:lumMod val="75000"/>
                    <a:lumOff val="25000"/>
                  </a:schemeClr>
                </a:solidFill>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4114800" y="4800600"/>
            <a:ext cx="914400" cy="213122"/>
          </a:xfrm>
          <a:prstGeom prst="rect">
            <a:avLst/>
          </a:prstGeom>
          <a:noFill/>
        </p:spPr>
        <p:txBody>
          <a:bodyPr vert="horz" lIns="45720" rIns="45720" rtlCol="0" anchor="ctr"/>
          <a:lstStyle>
            <a:lvl1pPr algn="ctr" eaLnBrk="1" latinLnBrk="0" hangingPunct="1">
              <a:defRPr kumimoji="0" sz="825" b="0">
                <a:solidFill>
                  <a:schemeClr val="tx2">
                    <a:lumMod val="75000"/>
                    <a:lumOff val="25000"/>
                  </a:schemeClr>
                </a:solidFill>
                <a:ea typeface="宋体" pitchFamily="2" charset="-122"/>
              </a:defRPr>
            </a:lvl1pPr>
          </a:lstStyle>
          <a:p>
            <a:pPr>
              <a:defRPr/>
            </a:pPr>
            <a:fld id="{C814684B-496F-4101-8AFD-E1D868AB1214}" type="slidenum">
              <a:rPr lang="en-US" altLang="zh-CN"/>
              <a:t>‹#›</a:t>
            </a:fld>
            <a:endParaRPr lang="en-US" altLang="zh-CN"/>
          </a:p>
        </p:txBody>
      </p:sp>
      <p:sp>
        <p:nvSpPr>
          <p:cNvPr id="8" name="矩形 7"/>
          <p:cNvSpPr/>
          <p:nvPr/>
        </p:nvSpPr>
        <p:spPr>
          <a:xfrm>
            <a:off x="0" y="0"/>
            <a:ext cx="9144000" cy="80963"/>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sz="1500"/>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lvl1pPr algn="ctr" rtl="0" eaLnBrk="0" fontAlgn="base" hangingPunct="0">
        <a:spcBef>
          <a:spcPct val="0"/>
        </a:spcBef>
        <a:spcAft>
          <a:spcPct val="0"/>
        </a:spcAft>
        <a:defRPr sz="33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Franklin Gothic Medium" pitchFamily="34" charset="0"/>
        </a:defRPr>
      </a:lvl2pPr>
      <a:lvl3pPr algn="ctr" rtl="0" eaLnBrk="0" fontAlgn="base" hangingPunct="0">
        <a:spcBef>
          <a:spcPct val="0"/>
        </a:spcBef>
        <a:spcAft>
          <a:spcPct val="0"/>
        </a:spcAft>
        <a:defRPr sz="4400">
          <a:solidFill>
            <a:schemeClr val="tx2"/>
          </a:solidFill>
          <a:latin typeface="Franklin Gothic Medium" pitchFamily="34" charset="0"/>
        </a:defRPr>
      </a:lvl3pPr>
      <a:lvl4pPr algn="ctr" rtl="0" eaLnBrk="0" fontAlgn="base" hangingPunct="0">
        <a:spcBef>
          <a:spcPct val="0"/>
        </a:spcBef>
        <a:spcAft>
          <a:spcPct val="0"/>
        </a:spcAft>
        <a:defRPr sz="4400">
          <a:solidFill>
            <a:schemeClr val="tx2"/>
          </a:solidFill>
          <a:latin typeface="Franklin Gothic Medium" pitchFamily="34" charset="0"/>
        </a:defRPr>
      </a:lvl4pPr>
      <a:lvl5pPr algn="ctr" rtl="0" eaLnBrk="0" fontAlgn="base" hangingPunct="0">
        <a:spcBef>
          <a:spcPct val="0"/>
        </a:spcBef>
        <a:spcAft>
          <a:spcPct val="0"/>
        </a:spcAft>
        <a:defRPr sz="4400">
          <a:solidFill>
            <a:schemeClr val="tx2"/>
          </a:solidFill>
          <a:latin typeface="Franklin Gothic Medium" pitchFamily="34" charset="0"/>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257175" indent="-256540" algn="l" rtl="0" eaLnBrk="0" fontAlgn="base" hangingPunct="0">
        <a:spcBef>
          <a:spcPct val="15000"/>
        </a:spcBef>
        <a:spcAft>
          <a:spcPct val="0"/>
        </a:spcAft>
        <a:buClr>
          <a:schemeClr val="tx2"/>
        </a:buClr>
        <a:buSzPct val="50000"/>
        <a:buFont typeface="Wingdings 2" pitchFamily="18" charset="2"/>
        <a:buChar char="ß"/>
        <a:defRPr sz="2400" kern="1200">
          <a:solidFill>
            <a:schemeClr val="tx1"/>
          </a:solidFill>
          <a:latin typeface="+mn-lt"/>
          <a:ea typeface="+mn-ea"/>
          <a:cs typeface="+mn-cs"/>
        </a:defRPr>
      </a:lvl1pPr>
      <a:lvl2pPr marL="557530" indent="-213995" algn="l" rtl="0" eaLnBrk="0" fontAlgn="base" hangingPunct="0">
        <a:spcBef>
          <a:spcPct val="15000"/>
        </a:spcBef>
        <a:spcAft>
          <a:spcPct val="0"/>
        </a:spcAft>
        <a:buClr>
          <a:schemeClr val="tx2"/>
        </a:buClr>
        <a:buSzPct val="50000"/>
        <a:buFont typeface="Wingdings 2" pitchFamily="18" charset="2"/>
        <a:buChar char="Þ"/>
        <a:defRPr sz="2100" kern="1200">
          <a:solidFill>
            <a:schemeClr val="tx1"/>
          </a:solidFill>
          <a:latin typeface="+mn-lt"/>
          <a:ea typeface="+mn-ea"/>
          <a:cs typeface="+mn-cs"/>
        </a:defRPr>
      </a:lvl2pPr>
      <a:lvl3pPr marL="857250" indent="-170815" algn="l" rtl="0" eaLnBrk="0" fontAlgn="base" hangingPunct="0">
        <a:spcBef>
          <a:spcPct val="15000"/>
        </a:spcBef>
        <a:spcAft>
          <a:spcPct val="0"/>
        </a:spcAft>
        <a:buClr>
          <a:schemeClr val="tx2"/>
        </a:buClr>
        <a:buSzPct val="50000"/>
        <a:buFont typeface="Wingdings 2" pitchFamily="18" charset="2"/>
        <a:buChar char=""/>
        <a:defRPr sz="1800" kern="1200">
          <a:solidFill>
            <a:schemeClr val="tx1"/>
          </a:solidFill>
          <a:latin typeface="+mn-lt"/>
          <a:ea typeface="+mn-ea"/>
          <a:cs typeface="+mn-cs"/>
        </a:defRPr>
      </a:lvl3pPr>
      <a:lvl4pPr marL="1200150" indent="-170815" algn="l" rtl="0" eaLnBrk="0" fontAlgn="base" hangingPunct="0">
        <a:spcBef>
          <a:spcPct val="15000"/>
        </a:spcBef>
        <a:spcAft>
          <a:spcPct val="0"/>
        </a:spcAft>
        <a:buClr>
          <a:schemeClr val="tx2"/>
        </a:buClr>
        <a:buSzPct val="50000"/>
        <a:buFont typeface="Wingdings 2" pitchFamily="18" charset="2"/>
        <a:buChar char=""/>
        <a:defRPr sz="1500" kern="1200">
          <a:solidFill>
            <a:schemeClr val="tx1"/>
          </a:solidFill>
          <a:latin typeface="+mn-lt"/>
          <a:ea typeface="+mn-ea"/>
          <a:cs typeface="+mn-cs"/>
        </a:defRPr>
      </a:lvl4pPr>
      <a:lvl5pPr marL="1543050" indent="-170815" algn="l" rtl="0" eaLnBrk="0" fontAlgn="base" hangingPunct="0">
        <a:spcBef>
          <a:spcPct val="15000"/>
        </a:spcBef>
        <a:spcAft>
          <a:spcPct val="0"/>
        </a:spcAft>
        <a:buClr>
          <a:schemeClr val="tx2"/>
        </a:buClr>
        <a:buSzPct val="50000"/>
        <a:buFont typeface="Wingdings 2" pitchFamily="18" charset="2"/>
        <a:buChar char=""/>
        <a:defRPr sz="1500" kern="1200">
          <a:solidFill>
            <a:schemeClr val="tx1"/>
          </a:solidFill>
          <a:latin typeface="+mn-lt"/>
          <a:ea typeface="+mn-ea"/>
          <a:cs typeface="+mn-cs"/>
        </a:defRPr>
      </a:lvl5pPr>
      <a:lvl6pPr marL="1885950" indent="-170815" algn="l" rtl="0" eaLnBrk="1" latinLnBrk="0" hangingPunct="1">
        <a:spcBef>
          <a:spcPct val="15000"/>
        </a:spcBef>
        <a:buFont typeface="Arial"/>
        <a:buChar char="•"/>
        <a:defRPr kumimoji="0" sz="1500" kern="1200">
          <a:solidFill>
            <a:schemeClr val="tx1"/>
          </a:solidFill>
          <a:latin typeface="+mn-lt"/>
          <a:ea typeface="+mn-ea"/>
          <a:cs typeface="+mn-cs"/>
        </a:defRPr>
      </a:lvl6pPr>
      <a:lvl7pPr marL="2228850" indent="-170815" algn="l" rtl="0" eaLnBrk="1" latinLnBrk="0" hangingPunct="1">
        <a:spcBef>
          <a:spcPct val="15000"/>
        </a:spcBef>
        <a:buFont typeface="Arial"/>
        <a:buChar char="•"/>
        <a:defRPr kumimoji="0" sz="1500" kern="1200">
          <a:solidFill>
            <a:schemeClr val="tx1"/>
          </a:solidFill>
          <a:latin typeface="+mn-lt"/>
          <a:ea typeface="+mn-ea"/>
          <a:cs typeface="+mn-cs"/>
        </a:defRPr>
      </a:lvl7pPr>
      <a:lvl8pPr marL="2571750" indent="-170815" algn="l" rtl="0" eaLnBrk="1" latinLnBrk="0" hangingPunct="1">
        <a:spcBef>
          <a:spcPct val="15000"/>
        </a:spcBef>
        <a:buFont typeface="Arial"/>
        <a:buChar char="•"/>
        <a:defRPr kumimoji="0" sz="1500" kern="1200">
          <a:solidFill>
            <a:schemeClr val="tx1"/>
          </a:solidFill>
          <a:latin typeface="+mn-lt"/>
          <a:ea typeface="+mn-ea"/>
          <a:cs typeface="+mn-cs"/>
        </a:defRPr>
      </a:lvl8pPr>
      <a:lvl9pPr marL="2914650" indent="-170815" algn="l" rtl="0" eaLnBrk="1" latinLnBrk="0" hangingPunct="1">
        <a:spcBef>
          <a:spcPct val="15000"/>
        </a:spcBef>
        <a:buFont typeface="Arial"/>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bwMode="auto">
          <a:xfrm>
            <a:off x="457200" y="208360"/>
            <a:ext cx="8229600" cy="854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单击此处编辑母版标题样式</a:t>
            </a:r>
          </a:p>
        </p:txBody>
      </p:sp>
      <p:sp>
        <p:nvSpPr>
          <p:cNvPr id="67587" name="Rectangle 3"/>
          <p:cNvSpPr>
            <a:spLocks noGrp="1" noChangeArrowheads="1"/>
          </p:cNvSpPr>
          <p:nvPr>
            <p:ph type="body" idx="1"/>
          </p:nvPr>
        </p:nvSpPr>
        <p:spPr bwMode="auto">
          <a:xfrm>
            <a:off x="457200" y="1200150"/>
            <a:ext cx="8229600" cy="3398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单击此处编辑母版文本样式</a:t>
            </a:r>
          </a:p>
          <a:p>
            <a:pPr lvl="1"/>
            <a:r>
              <a:rPr lang="en-US" altLang="zh-CN"/>
              <a:t>第二级</a:t>
            </a:r>
          </a:p>
          <a:p>
            <a:pPr lvl="2"/>
            <a:r>
              <a:rPr lang="en-US" altLang="zh-CN"/>
              <a:t>第三级</a:t>
            </a:r>
          </a:p>
          <a:p>
            <a:pPr lvl="3"/>
            <a:r>
              <a:rPr lang="en-US" altLang="zh-CN"/>
              <a:t>第四级</a:t>
            </a:r>
          </a:p>
          <a:p>
            <a:pPr lvl="4"/>
            <a:r>
              <a:rPr lang="en-US" altLang="zh-CN"/>
              <a:t>第五级</a:t>
            </a:r>
          </a:p>
        </p:txBody>
      </p:sp>
      <p:sp>
        <p:nvSpPr>
          <p:cNvPr id="345093" name="Rectangle 5"/>
          <p:cNvSpPr>
            <a:spLocks noGrp="1" noChangeArrowheads="1"/>
          </p:cNvSpPr>
          <p:nvPr>
            <p:ph type="ftr" sz="quarter" idx="3"/>
          </p:nvPr>
        </p:nvSpPr>
        <p:spPr bwMode="auto">
          <a:xfrm>
            <a:off x="3124200" y="4686300"/>
            <a:ext cx="2895600" cy="3429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ctr">
              <a:defRPr sz="900">
                <a:latin typeface="+mj-lt"/>
              </a:defRPr>
            </a:lvl1pPr>
          </a:lstStyle>
          <a:p>
            <a:pPr defTabSz="685800" fontAlgn="base">
              <a:spcBef>
                <a:spcPct val="0"/>
              </a:spcBef>
              <a:spcAft>
                <a:spcPct val="0"/>
              </a:spcAft>
              <a:defRPr/>
            </a:pPr>
            <a:endParaRPr lang="zh-CN" altLang="en-US">
              <a:solidFill>
                <a:srgbClr val="000000"/>
              </a:solidFill>
            </a:endParaRPr>
          </a:p>
        </p:txBody>
      </p:sp>
      <p:sp>
        <p:nvSpPr>
          <p:cNvPr id="345094" name="Rectangle 6"/>
          <p:cNvSpPr>
            <a:spLocks noGrp="1" noChangeArrowheads="1"/>
          </p:cNvSpPr>
          <p:nvPr>
            <p:ph type="sldNum" sz="quarter" idx="4"/>
          </p:nvPr>
        </p:nvSpPr>
        <p:spPr bwMode="auto">
          <a:xfrm>
            <a:off x="6553200" y="4682729"/>
            <a:ext cx="2133600" cy="3429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900">
                <a:latin typeface="Garamond" panose="02020404030301010803" pitchFamily="18" charset="0"/>
              </a:defRPr>
            </a:lvl1pPr>
          </a:lstStyle>
          <a:p>
            <a:pPr defTabSz="685800" fontAlgn="base">
              <a:spcBef>
                <a:spcPct val="0"/>
              </a:spcBef>
              <a:spcAft>
                <a:spcPct val="0"/>
              </a:spcAft>
            </a:pPr>
            <a:fld id="{D9AA458D-B77D-47A9-956F-B0CAFBE241C0}" type="slidenum">
              <a:rPr lang="en-US" altLang="zh-CN" smtClean="0">
                <a:solidFill>
                  <a:srgbClr val="000000"/>
                </a:solidFill>
              </a:rPr>
              <a:pPr defTabSz="685800" fontAlgn="base">
                <a:spcBef>
                  <a:spcPct val="0"/>
                </a:spcBef>
                <a:spcAft>
                  <a:spcPct val="0"/>
                </a:spcAft>
              </a:pPr>
              <a:t>‹#›</a:t>
            </a:fld>
            <a:endParaRPr lang="en-US" altLang="zh-CN">
              <a:solidFill>
                <a:srgbClr val="000000"/>
              </a:solidFill>
            </a:endParaRPr>
          </a:p>
        </p:txBody>
      </p:sp>
    </p:spTree>
    <p:extLst>
      <p:ext uri="{BB962C8B-B14F-4D97-AF65-F5344CB8AC3E}">
        <p14:creationId xmlns:p14="http://schemas.microsoft.com/office/powerpoint/2010/main" val="554226048"/>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hf hdr="0" ftr="0" dt="0"/>
  <p:txStyles>
    <p:titleStyle>
      <a:lvl1pPr algn="l" rtl="0" eaLnBrk="0" fontAlgn="base" hangingPunct="0">
        <a:spcBef>
          <a:spcPct val="0"/>
        </a:spcBef>
        <a:spcAft>
          <a:spcPct val="0"/>
        </a:spcAft>
        <a:defRPr sz="3150">
          <a:solidFill>
            <a:schemeClr val="tx2"/>
          </a:solidFill>
          <a:latin typeface="+mj-lt"/>
          <a:ea typeface="+mj-ea"/>
          <a:cs typeface="+mj-cs"/>
        </a:defRPr>
      </a:lvl1pPr>
      <a:lvl2pPr algn="l" rtl="0" eaLnBrk="0" fontAlgn="base" hangingPunct="0">
        <a:spcBef>
          <a:spcPct val="0"/>
        </a:spcBef>
        <a:spcAft>
          <a:spcPct val="0"/>
        </a:spcAft>
        <a:defRPr sz="3150">
          <a:solidFill>
            <a:schemeClr val="tx2"/>
          </a:solidFill>
          <a:latin typeface="Garamond" pitchFamily="18" charset="0"/>
          <a:ea typeface="宋体" pitchFamily="2" charset="-122"/>
        </a:defRPr>
      </a:lvl2pPr>
      <a:lvl3pPr algn="l" rtl="0" eaLnBrk="0" fontAlgn="base" hangingPunct="0">
        <a:spcBef>
          <a:spcPct val="0"/>
        </a:spcBef>
        <a:spcAft>
          <a:spcPct val="0"/>
        </a:spcAft>
        <a:defRPr sz="3150">
          <a:solidFill>
            <a:schemeClr val="tx2"/>
          </a:solidFill>
          <a:latin typeface="Garamond" pitchFamily="18" charset="0"/>
          <a:ea typeface="宋体" pitchFamily="2" charset="-122"/>
        </a:defRPr>
      </a:lvl3pPr>
      <a:lvl4pPr algn="l" rtl="0" eaLnBrk="0" fontAlgn="base" hangingPunct="0">
        <a:spcBef>
          <a:spcPct val="0"/>
        </a:spcBef>
        <a:spcAft>
          <a:spcPct val="0"/>
        </a:spcAft>
        <a:defRPr sz="3150">
          <a:solidFill>
            <a:schemeClr val="tx2"/>
          </a:solidFill>
          <a:latin typeface="Garamond" pitchFamily="18" charset="0"/>
          <a:ea typeface="宋体" pitchFamily="2" charset="-122"/>
        </a:defRPr>
      </a:lvl4pPr>
      <a:lvl5pPr algn="l" rtl="0" eaLnBrk="0" fontAlgn="base" hangingPunct="0">
        <a:spcBef>
          <a:spcPct val="0"/>
        </a:spcBef>
        <a:spcAft>
          <a:spcPct val="0"/>
        </a:spcAft>
        <a:defRPr sz="3150">
          <a:solidFill>
            <a:schemeClr val="tx2"/>
          </a:solidFill>
          <a:latin typeface="Garamond" pitchFamily="18" charset="0"/>
          <a:ea typeface="宋体" pitchFamily="2" charset="-122"/>
        </a:defRPr>
      </a:lvl5pPr>
      <a:lvl6pPr marL="342900" algn="l" rtl="0" fontAlgn="base">
        <a:spcBef>
          <a:spcPct val="0"/>
        </a:spcBef>
        <a:spcAft>
          <a:spcPct val="0"/>
        </a:spcAft>
        <a:defRPr sz="3150">
          <a:solidFill>
            <a:schemeClr val="tx2"/>
          </a:solidFill>
          <a:latin typeface="Garamond" pitchFamily="18" charset="0"/>
          <a:ea typeface="宋体" pitchFamily="2" charset="-122"/>
        </a:defRPr>
      </a:lvl6pPr>
      <a:lvl7pPr marL="685800" algn="l" rtl="0" fontAlgn="base">
        <a:spcBef>
          <a:spcPct val="0"/>
        </a:spcBef>
        <a:spcAft>
          <a:spcPct val="0"/>
        </a:spcAft>
        <a:defRPr sz="3150">
          <a:solidFill>
            <a:schemeClr val="tx2"/>
          </a:solidFill>
          <a:latin typeface="Garamond" pitchFamily="18" charset="0"/>
          <a:ea typeface="宋体" pitchFamily="2" charset="-122"/>
        </a:defRPr>
      </a:lvl7pPr>
      <a:lvl8pPr marL="1028700" algn="l" rtl="0" fontAlgn="base">
        <a:spcBef>
          <a:spcPct val="0"/>
        </a:spcBef>
        <a:spcAft>
          <a:spcPct val="0"/>
        </a:spcAft>
        <a:defRPr sz="3150">
          <a:solidFill>
            <a:schemeClr val="tx2"/>
          </a:solidFill>
          <a:latin typeface="Garamond" pitchFamily="18" charset="0"/>
          <a:ea typeface="宋体" pitchFamily="2" charset="-122"/>
        </a:defRPr>
      </a:lvl8pPr>
      <a:lvl9pPr marL="1371600" algn="l" rtl="0" fontAlgn="base">
        <a:spcBef>
          <a:spcPct val="0"/>
        </a:spcBef>
        <a:spcAft>
          <a:spcPct val="0"/>
        </a:spcAft>
        <a:defRPr sz="3150">
          <a:solidFill>
            <a:schemeClr val="tx2"/>
          </a:solidFill>
          <a:latin typeface="Garamond" pitchFamily="18" charset="0"/>
          <a:ea typeface="宋体" pitchFamily="2" charset="-122"/>
        </a:defRPr>
      </a:lvl9pPr>
    </p:titleStyle>
    <p:bodyStyle>
      <a:lvl1pPr marL="257175" indent="-257175" algn="l" rtl="0" eaLnBrk="0" fontAlgn="base" hangingPunct="0">
        <a:spcBef>
          <a:spcPct val="20000"/>
        </a:spcBef>
        <a:spcAft>
          <a:spcPct val="0"/>
        </a:spcAft>
        <a:buClr>
          <a:schemeClr val="accent1"/>
        </a:buClr>
        <a:buSzPct val="65000"/>
        <a:buFont typeface="Wingdings" panose="05000000000000000000" pitchFamily="2" charset="2"/>
        <a:buChar char="n"/>
        <a:defRPr sz="2250">
          <a:solidFill>
            <a:schemeClr val="tx1"/>
          </a:solidFill>
          <a:latin typeface="+mn-lt"/>
          <a:ea typeface="+mn-ea"/>
          <a:cs typeface="+mn-cs"/>
        </a:defRPr>
      </a:lvl1pPr>
      <a:lvl2pPr marL="502444" indent="-244079" algn="l" rtl="0" eaLnBrk="0" fontAlgn="base" hangingPunct="0">
        <a:spcBef>
          <a:spcPct val="20000"/>
        </a:spcBef>
        <a:spcAft>
          <a:spcPct val="0"/>
        </a:spcAft>
        <a:buClr>
          <a:schemeClr val="accent2"/>
        </a:buClr>
        <a:buSzPct val="60000"/>
        <a:buFont typeface="Wingdings" panose="05000000000000000000" pitchFamily="2" charset="2"/>
        <a:buChar char="q"/>
        <a:defRPr sz="1950">
          <a:solidFill>
            <a:schemeClr val="tx1"/>
          </a:solidFill>
          <a:latin typeface="+mn-lt"/>
          <a:ea typeface="+mn-ea"/>
        </a:defRPr>
      </a:lvl2pPr>
      <a:lvl3pPr marL="766763" indent="-263129" algn="l" rtl="0" eaLnBrk="0" fontAlgn="base" hangingPunct="0">
        <a:spcBef>
          <a:spcPct val="20000"/>
        </a:spcBef>
        <a:spcAft>
          <a:spcPct val="0"/>
        </a:spcAft>
        <a:buClr>
          <a:schemeClr val="accent1"/>
        </a:buClr>
        <a:buSzPct val="65000"/>
        <a:buFont typeface="Wingdings" panose="05000000000000000000" pitchFamily="2" charset="2"/>
        <a:buChar char="n"/>
        <a:defRPr sz="1650">
          <a:solidFill>
            <a:schemeClr val="tx1"/>
          </a:solidFill>
          <a:latin typeface="+mn-lt"/>
          <a:ea typeface="+mn-ea"/>
        </a:defRPr>
      </a:lvl3pPr>
      <a:lvl4pPr marL="1004888" indent="-236935" algn="l" rtl="0" eaLnBrk="0" fontAlgn="base" hangingPunct="0">
        <a:spcBef>
          <a:spcPct val="20000"/>
        </a:spcBef>
        <a:spcAft>
          <a:spcPct val="0"/>
        </a:spcAft>
        <a:buClr>
          <a:schemeClr val="accent2"/>
        </a:buClr>
        <a:buSzPct val="70000"/>
        <a:buFont typeface="Wingdings" panose="05000000000000000000" pitchFamily="2" charset="2"/>
        <a:buChar char="q"/>
        <a:defRPr sz="1500">
          <a:solidFill>
            <a:schemeClr val="tx1"/>
          </a:solidFill>
          <a:latin typeface="+mn-lt"/>
          <a:ea typeface="+mn-ea"/>
        </a:defRPr>
      </a:lvl4pPr>
      <a:lvl5pPr marL="1260872" indent="-254794" algn="l" rtl="0" eaLnBrk="0" fontAlgn="base" hangingPunct="0">
        <a:spcBef>
          <a:spcPct val="20000"/>
        </a:spcBef>
        <a:spcAft>
          <a:spcPct val="0"/>
        </a:spcAft>
        <a:buClr>
          <a:schemeClr val="accent1"/>
        </a:buClr>
        <a:buSzPct val="75000"/>
        <a:buFont typeface="Wingdings" panose="05000000000000000000" pitchFamily="2" charset="2"/>
        <a:buChar char="§"/>
        <a:defRPr sz="1500">
          <a:solidFill>
            <a:schemeClr val="tx1"/>
          </a:solidFill>
          <a:latin typeface="+mn-lt"/>
          <a:ea typeface="+mn-ea"/>
        </a:defRPr>
      </a:lvl5pPr>
      <a:lvl6pPr marL="1603772" indent="-254794" algn="l" rtl="0" fontAlgn="base">
        <a:spcBef>
          <a:spcPct val="20000"/>
        </a:spcBef>
        <a:spcAft>
          <a:spcPct val="0"/>
        </a:spcAft>
        <a:buClr>
          <a:schemeClr val="accent1"/>
        </a:buClr>
        <a:buSzPct val="75000"/>
        <a:buFont typeface="Wingdings" pitchFamily="2" charset="2"/>
        <a:buChar char="§"/>
        <a:defRPr sz="1500">
          <a:solidFill>
            <a:schemeClr val="tx1"/>
          </a:solidFill>
          <a:latin typeface="+mn-lt"/>
          <a:ea typeface="+mn-ea"/>
        </a:defRPr>
      </a:lvl6pPr>
      <a:lvl7pPr marL="1946672" indent="-254794" algn="l" rtl="0" fontAlgn="base">
        <a:spcBef>
          <a:spcPct val="20000"/>
        </a:spcBef>
        <a:spcAft>
          <a:spcPct val="0"/>
        </a:spcAft>
        <a:buClr>
          <a:schemeClr val="accent1"/>
        </a:buClr>
        <a:buSzPct val="75000"/>
        <a:buFont typeface="Wingdings" pitchFamily="2" charset="2"/>
        <a:buChar char="§"/>
        <a:defRPr sz="1500">
          <a:solidFill>
            <a:schemeClr val="tx1"/>
          </a:solidFill>
          <a:latin typeface="+mn-lt"/>
          <a:ea typeface="+mn-ea"/>
        </a:defRPr>
      </a:lvl7pPr>
      <a:lvl8pPr marL="2289572" indent="-254794" algn="l" rtl="0" fontAlgn="base">
        <a:spcBef>
          <a:spcPct val="20000"/>
        </a:spcBef>
        <a:spcAft>
          <a:spcPct val="0"/>
        </a:spcAft>
        <a:buClr>
          <a:schemeClr val="accent1"/>
        </a:buClr>
        <a:buSzPct val="75000"/>
        <a:buFont typeface="Wingdings" pitchFamily="2" charset="2"/>
        <a:buChar char="§"/>
        <a:defRPr sz="1500">
          <a:solidFill>
            <a:schemeClr val="tx1"/>
          </a:solidFill>
          <a:latin typeface="+mn-lt"/>
          <a:ea typeface="+mn-ea"/>
        </a:defRPr>
      </a:lvl8pPr>
      <a:lvl9pPr marL="2632472" indent="-254794" algn="l" rtl="0" fontAlgn="base">
        <a:spcBef>
          <a:spcPct val="20000"/>
        </a:spcBef>
        <a:spcAft>
          <a:spcPct val="0"/>
        </a:spcAft>
        <a:buClr>
          <a:schemeClr val="accent1"/>
        </a:buClr>
        <a:buSzPct val="75000"/>
        <a:buFont typeface="Wingdings" pitchFamily="2" charset="2"/>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10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11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xml"/><Relationship Id="rId5" Type="http://schemas.openxmlformats.org/officeDocument/2006/relationships/image" Target="../media/image125.png"/><Relationship Id="rId4" Type="http://schemas.openxmlformats.org/officeDocument/2006/relationships/image" Target="../media/image12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xml"/><Relationship Id="rId1" Type="http://schemas.openxmlformats.org/officeDocument/2006/relationships/vmlDrawing" Target="../drawings/vmlDrawing9.vml"/><Relationship Id="rId4" Type="http://schemas.openxmlformats.org/officeDocument/2006/relationships/image" Target="../media/image128.w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130.wmf"/><Relationship Id="rId5" Type="http://schemas.openxmlformats.org/officeDocument/2006/relationships/oleObject" Target="../embeddings/oleObject19.bin"/><Relationship Id="rId10" Type="http://schemas.openxmlformats.org/officeDocument/2006/relationships/image" Target="../media/image132.wmf"/><Relationship Id="rId4" Type="http://schemas.openxmlformats.org/officeDocument/2006/relationships/image" Target="../media/image129.wmf"/><Relationship Id="rId9" Type="http://schemas.openxmlformats.org/officeDocument/2006/relationships/oleObject" Target="../embeddings/oleObject21.bin"/></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media/image134.wmf"/><Relationship Id="rId5" Type="http://schemas.openxmlformats.org/officeDocument/2006/relationships/oleObject" Target="../embeddings/oleObject23.bin"/><Relationship Id="rId4" Type="http://schemas.openxmlformats.org/officeDocument/2006/relationships/image" Target="../media/image133.w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136.wmf"/><Relationship Id="rId5" Type="http://schemas.openxmlformats.org/officeDocument/2006/relationships/oleObject" Target="../embeddings/oleObject25.bin"/><Relationship Id="rId4" Type="http://schemas.openxmlformats.org/officeDocument/2006/relationships/image" Target="../media/image135.wmf"/></Relationships>
</file>

<file path=ppt/slides/_rels/slide13.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9.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6.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oleObject" Target="../embeddings/oleObject4.bin"/></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xml"/><Relationship Id="rId1" Type="http://schemas.openxmlformats.org/officeDocument/2006/relationships/vmlDrawing" Target="../drawings/vmlDrawing13.vml"/><Relationship Id="rId4" Type="http://schemas.openxmlformats.org/officeDocument/2006/relationships/image" Target="../media/image137.wmf"/></Relationships>
</file>

<file path=ppt/slides/_rels/slide131.x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image" Target="../media/image139.wmf"/><Relationship Id="rId5" Type="http://schemas.openxmlformats.org/officeDocument/2006/relationships/oleObject" Target="../embeddings/oleObject28.bin"/><Relationship Id="rId10" Type="http://schemas.openxmlformats.org/officeDocument/2006/relationships/image" Target="../media/image141.wmf"/><Relationship Id="rId4" Type="http://schemas.openxmlformats.org/officeDocument/2006/relationships/image" Target="../media/image138.wmf"/><Relationship Id="rId9" Type="http://schemas.openxmlformats.org/officeDocument/2006/relationships/oleObject" Target="../embeddings/oleObject30.bin"/></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xml"/><Relationship Id="rId1" Type="http://schemas.openxmlformats.org/officeDocument/2006/relationships/vmlDrawing" Target="../drawings/vmlDrawing15.vml"/><Relationship Id="rId4" Type="http://schemas.openxmlformats.org/officeDocument/2006/relationships/image" Target="../media/image142.wmf"/></Relationships>
</file>

<file path=ppt/slides/_rels/slide133.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image" Target="../media/image145.wmf"/><Relationship Id="rId5" Type="http://schemas.openxmlformats.org/officeDocument/2006/relationships/oleObject" Target="../embeddings/oleObject33.bin"/><Relationship Id="rId4" Type="http://schemas.openxmlformats.org/officeDocument/2006/relationships/image" Target="../media/image144.w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image" Target="../media/image147.wmf"/><Relationship Id="rId5" Type="http://schemas.openxmlformats.org/officeDocument/2006/relationships/oleObject" Target="../embeddings/oleObject35.bin"/><Relationship Id="rId4" Type="http://schemas.openxmlformats.org/officeDocument/2006/relationships/image" Target="../media/image146.w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image" Target="../media/image149.wmf"/><Relationship Id="rId5" Type="http://schemas.openxmlformats.org/officeDocument/2006/relationships/oleObject" Target="../embeddings/oleObject37.bin"/><Relationship Id="rId4" Type="http://schemas.openxmlformats.org/officeDocument/2006/relationships/image" Target="../media/image148.w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image" Target="../media/image149.wmf"/><Relationship Id="rId5" Type="http://schemas.openxmlformats.org/officeDocument/2006/relationships/oleObject" Target="../embeddings/oleObject39.bin"/><Relationship Id="rId10" Type="http://schemas.openxmlformats.org/officeDocument/2006/relationships/image" Target="../media/image151.wmf"/><Relationship Id="rId4" Type="http://schemas.openxmlformats.org/officeDocument/2006/relationships/image" Target="../media/image148.wmf"/><Relationship Id="rId9" Type="http://schemas.openxmlformats.org/officeDocument/2006/relationships/oleObject" Target="../embeddings/oleObject41.bin"/></Relationships>
</file>

<file path=ppt/slides/_rels/slide139.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image" Target="../media/image149.wmf"/><Relationship Id="rId5" Type="http://schemas.openxmlformats.org/officeDocument/2006/relationships/oleObject" Target="../embeddings/oleObject43.bin"/><Relationship Id="rId10" Type="http://schemas.openxmlformats.org/officeDocument/2006/relationships/image" Target="../media/image151.wmf"/><Relationship Id="rId4" Type="http://schemas.openxmlformats.org/officeDocument/2006/relationships/image" Target="../media/image148.wmf"/><Relationship Id="rId9" Type="http://schemas.openxmlformats.org/officeDocument/2006/relationships/oleObject" Target="../embeddings/oleObject45.bin"/></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6.xml"/><Relationship Id="rId1" Type="http://schemas.openxmlformats.org/officeDocument/2006/relationships/vmlDrawing" Target="../drawings/vmlDrawing21.vml"/><Relationship Id="rId4" Type="http://schemas.openxmlformats.org/officeDocument/2006/relationships/image" Target="../media/image150.w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16.xml"/><Relationship Id="rId1" Type="http://schemas.openxmlformats.org/officeDocument/2006/relationships/vmlDrawing" Target="../drawings/vmlDrawing22.vml"/><Relationship Id="rId4" Type="http://schemas.openxmlformats.org/officeDocument/2006/relationships/image" Target="../media/image150.wmf"/></Relationships>
</file>

<file path=ppt/slides/_rels/slide143.xml.rels><?xml version="1.0" encoding="UTF-8" standalone="yes"?>
<Relationships xmlns="http://schemas.openxmlformats.org/package/2006/relationships"><Relationship Id="rId2" Type="http://schemas.openxmlformats.org/officeDocument/2006/relationships/image" Target="../media/image153.wmf"/><Relationship Id="rId1" Type="http://schemas.openxmlformats.org/officeDocument/2006/relationships/slideLayout" Target="../slideLayouts/slideLayout16.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16.xml"/><Relationship Id="rId1" Type="http://schemas.openxmlformats.org/officeDocument/2006/relationships/vmlDrawing" Target="../drawings/vmlDrawing23.vml"/><Relationship Id="rId4" Type="http://schemas.openxmlformats.org/officeDocument/2006/relationships/image" Target="../media/image154.wmf"/></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xml"/><Relationship Id="rId4" Type="http://schemas.openxmlformats.org/officeDocument/2006/relationships/image" Target="../media/image157.png"/></Relationships>
</file>

<file path=ppt/slides/_rels/slide14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xml"/><Relationship Id="rId4" Type="http://schemas.openxmlformats.org/officeDocument/2006/relationships/image" Target="../media/image16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5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xml"/><Relationship Id="rId5" Type="http://schemas.openxmlformats.org/officeDocument/2006/relationships/image" Target="../media/image169.png"/><Relationship Id="rId4" Type="http://schemas.openxmlformats.org/officeDocument/2006/relationships/image" Target="../media/image168.png"/></Relationships>
</file>

<file path=ppt/slides/_rels/slide1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12.wmf"/><Relationship Id="rId4"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20.png"/><Relationship Id="rId5" Type="http://schemas.openxmlformats.org/officeDocument/2006/relationships/oleObject" Target="../embeddings/oleObject7.bin"/><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oleObject" Target="../embeddings/oleObject13.bin"/><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28.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6.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27.wmf"/><Relationship Id="rId4" Type="http://schemas.openxmlformats.org/officeDocument/2006/relationships/image" Target="../media/image25.wmf"/><Relationship Id="rId9" Type="http://schemas.openxmlformats.org/officeDocument/2006/relationships/oleObject" Target="../embeddings/oleObject11.bin"/><Relationship Id="rId14" Type="http://schemas.openxmlformats.org/officeDocument/2006/relationships/image" Target="../media/image29.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36.wmf"/></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38.wmf"/></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7.v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9.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xml"/><Relationship Id="rId1" Type="http://schemas.openxmlformats.org/officeDocument/2006/relationships/vmlDrawing" Target="../drawings/vmlDrawing8.vml"/><Relationship Id="rId4" Type="http://schemas.openxmlformats.org/officeDocument/2006/relationships/image" Target="../media/image86.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42611" y="728192"/>
            <a:ext cx="5806440" cy="1432560"/>
          </a:xfrm>
          <a:prstGeom prst="rect">
            <a:avLst/>
          </a:prstGeom>
          <a:noFill/>
        </p:spPr>
        <p:txBody>
          <a:bodyPr wrap="none" rtlCol="0">
            <a:spAutoFit/>
          </a:bodyPr>
          <a:lstStyle/>
          <a:p>
            <a:pPr algn="ctr" eaLnBrk="1" hangingPunct="1"/>
            <a:r>
              <a:rPr lang="zh-CN" altLang="en-US" sz="4400" b="1" dirty="0">
                <a:solidFill>
                  <a:srgbClr val="FF0000"/>
                </a:solidFill>
                <a:latin typeface="Times New Roman" pitchFamily="18" charset="0"/>
                <a:ea typeface="楷体" charset="0"/>
                <a:sym typeface="+mn-ea"/>
              </a:rPr>
              <a:t>第</a:t>
            </a:r>
            <a:r>
              <a:rPr lang="en-US" altLang="zh-CN" sz="4400" b="1" dirty="0">
                <a:solidFill>
                  <a:srgbClr val="FF0000"/>
                </a:solidFill>
                <a:latin typeface="Times New Roman" pitchFamily="18" charset="0"/>
                <a:ea typeface="楷体" charset="0"/>
                <a:sym typeface="+mn-ea"/>
              </a:rPr>
              <a:t>3</a:t>
            </a:r>
            <a:r>
              <a:rPr lang="zh-CN" altLang="en-US" sz="4000" b="1" dirty="0">
                <a:solidFill>
                  <a:srgbClr val="FF0000"/>
                </a:solidFill>
                <a:latin typeface="Times New Roman" pitchFamily="18" charset="0"/>
                <a:ea typeface="楷体" charset="0"/>
                <a:sym typeface="+mn-ea"/>
              </a:rPr>
              <a:t>章 动态规划</a:t>
            </a:r>
          </a:p>
          <a:p>
            <a:pPr algn="ctr" eaLnBrk="1" hangingPunct="1"/>
            <a:r>
              <a:rPr lang="en-US" altLang="zh-CN" sz="4400" b="1" dirty="0">
                <a:solidFill>
                  <a:srgbClr val="FF0000"/>
                </a:solidFill>
                <a:latin typeface="Times New Roman" pitchFamily="18" charset="0"/>
                <a:ea typeface="楷体" charset="0"/>
                <a:sym typeface="+mn-ea"/>
              </a:rPr>
              <a:t>Dynamic Programming</a:t>
            </a:r>
            <a:endParaRPr lang="en-US" altLang="zh-CN" sz="4400" b="1" dirty="0">
              <a:solidFill>
                <a:srgbClr val="FF0000"/>
              </a:solidFill>
              <a:latin typeface="Times New Roman" pitchFamily="18" charset="0"/>
              <a:ea typeface="楷体" charset="0"/>
              <a:cs typeface="+mn-ea"/>
              <a:sym typeface="+mn-ea"/>
            </a:endParaRPr>
          </a:p>
        </p:txBody>
      </p:sp>
      <p:sp>
        <p:nvSpPr>
          <p:cNvPr id="4" name="文本框 3"/>
          <p:cNvSpPr txBox="1"/>
          <p:nvPr/>
        </p:nvSpPr>
        <p:spPr>
          <a:xfrm>
            <a:off x="142875" y="2571750"/>
            <a:ext cx="4462145" cy="1767840"/>
          </a:xfrm>
          <a:prstGeom prst="rect">
            <a:avLst/>
          </a:prstGeom>
          <a:noFill/>
        </p:spPr>
        <p:txBody>
          <a:bodyPr wrap="square" rtlCol="0">
            <a:spAutoFit/>
          </a:bodyPr>
          <a:lstStyle/>
          <a:p>
            <a:pPr algn="ctr" fontAlgn="auto">
              <a:lnSpc>
                <a:spcPct val="150000"/>
              </a:lnSpc>
            </a:pPr>
            <a:r>
              <a:rPr lang="zh-CN" altLang="en-US" b="1" dirty="0">
                <a:solidFill>
                  <a:srgbClr val="000000"/>
                </a:solidFill>
                <a:latin typeface="楷体" charset="0"/>
                <a:ea typeface="楷体" charset="0"/>
                <a:cs typeface="+mn-ea"/>
                <a:sym typeface="Arial" pitchFamily="34" charset="0"/>
              </a:rPr>
              <a:t>王晓茹</a:t>
            </a:r>
          </a:p>
          <a:p>
            <a:pPr algn="ctr" fontAlgn="auto">
              <a:lnSpc>
                <a:spcPct val="150000"/>
              </a:lnSpc>
            </a:pPr>
            <a:r>
              <a:rPr lang="zh-CN" altLang="en-US" b="1" dirty="0">
                <a:solidFill>
                  <a:srgbClr val="000000"/>
                </a:solidFill>
                <a:latin typeface="楷体" charset="0"/>
                <a:ea typeface="楷体" charset="0"/>
                <a:cs typeface="+mn-ea"/>
                <a:sym typeface="Arial" pitchFamily="34" charset="0"/>
              </a:rPr>
              <a:t>北京邮电大学</a:t>
            </a:r>
          </a:p>
          <a:p>
            <a:pPr algn="ctr" fontAlgn="auto">
              <a:lnSpc>
                <a:spcPct val="150000"/>
              </a:lnSpc>
            </a:pPr>
            <a:r>
              <a:rPr lang="zh-CN" altLang="en-US" b="1" dirty="0">
                <a:solidFill>
                  <a:srgbClr val="000000"/>
                </a:solidFill>
                <a:latin typeface="楷体" charset="0"/>
                <a:ea typeface="楷体" charset="0"/>
                <a:cs typeface="+mn-ea"/>
                <a:sym typeface="Arial" pitchFamily="34" charset="0"/>
              </a:rPr>
              <a:t>计算机学院</a:t>
            </a:r>
          </a:p>
          <a:p>
            <a:pPr algn="ctr"/>
            <a:endParaRPr lang="zh-CN" altLang="en-US" b="1" dirty="0">
              <a:solidFill>
                <a:srgbClr val="000000"/>
              </a:solidFill>
              <a:latin typeface="楷体" charset="0"/>
              <a:ea typeface="楷体" charset="0"/>
              <a:cs typeface="+mn-ea"/>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755015" y="843915"/>
            <a:ext cx="7500620" cy="815340"/>
          </a:xfrm>
          <a:prstGeom prst="rect">
            <a:avLst/>
          </a:prstGeom>
          <a:noFill/>
          <a:ln w="9525">
            <a:noFill/>
            <a:miter lim="800000"/>
          </a:ln>
        </p:spPr>
        <p:txBody>
          <a:bodyPr/>
          <a:lstStyle/>
          <a:p>
            <a:pPr marL="342900" indent="-342900">
              <a:spcBef>
                <a:spcPct val="20000"/>
              </a:spcBef>
              <a:buClr>
                <a:schemeClr val="accent1"/>
              </a:buClr>
              <a:buSzPct val="65000"/>
              <a:buFont typeface="Wingdings" pitchFamily="2" charset="2"/>
              <a:buChar char="n"/>
            </a:pPr>
            <a:r>
              <a:rPr lang="zh-CN" altLang="en-US" sz="1800" b="1">
                <a:solidFill>
                  <a:srgbClr val="000066"/>
                </a:solidFill>
                <a:latin typeface="Times New Roman" pitchFamily="18" charset="0"/>
                <a:ea typeface="楷体" charset="0"/>
                <a:cs typeface="楷体_GB2312"/>
                <a:sym typeface="+mn-ea"/>
              </a:rPr>
              <a:t>如果能够保存已解决的子问题的答案，而在需要时再找出已求得的答案，就可以避免大量重复计算，从而得到多项式时间算法。</a:t>
            </a:r>
            <a:endParaRPr lang="zh-CN" altLang="en-US" sz="1800" b="1">
              <a:solidFill>
                <a:srgbClr val="000066"/>
              </a:solidFill>
              <a:latin typeface="Times New Roman" pitchFamily="18" charset="0"/>
              <a:ea typeface="楷体" charset="0"/>
              <a:cs typeface="楷体_GB2312"/>
            </a:endParaRPr>
          </a:p>
        </p:txBody>
      </p:sp>
      <p:sp>
        <p:nvSpPr>
          <p:cNvPr id="285699" name="Rectangle 3"/>
          <p:cNvSpPr>
            <a:spLocks noChangeArrowheads="1"/>
          </p:cNvSpPr>
          <p:nvPr/>
        </p:nvSpPr>
        <p:spPr bwMode="auto">
          <a:xfrm>
            <a:off x="1494235" y="250031"/>
            <a:ext cx="5829300" cy="485775"/>
          </a:xfrm>
          <a:prstGeom prst="rect">
            <a:avLst/>
          </a:prstGeom>
          <a:noFill/>
          <a:ln>
            <a:noFill/>
          </a:ln>
          <a:effectLst/>
        </p:spPr>
        <p:txBody>
          <a:bodyPr anchor="ctr"/>
          <a:lstStyle/>
          <a:p>
            <a:pPr algn="ctr">
              <a:defRPr/>
            </a:pPr>
            <a:r>
              <a:rPr lang="zh-CN" altLang="en-US" sz="3150" b="1">
                <a:solidFill>
                  <a:srgbClr val="000066"/>
                </a:solidFill>
                <a:effectLst>
                  <a:outerShdw blurRad="38100" dist="38100" dir="2700000" algn="tl">
                    <a:srgbClr val="C0C0C0"/>
                  </a:outerShdw>
                </a:effectLst>
                <a:latin typeface="Times New Roman" pitchFamily="18" charset="0"/>
                <a:ea typeface="楷体" charset="0"/>
              </a:rPr>
              <a:t>算法总体思想</a:t>
            </a:r>
          </a:p>
        </p:txBody>
      </p:sp>
      <p:grpSp>
        <p:nvGrpSpPr>
          <p:cNvPr id="40964" name="Group 4"/>
          <p:cNvGrpSpPr/>
          <p:nvPr/>
        </p:nvGrpSpPr>
        <p:grpSpPr bwMode="auto">
          <a:xfrm>
            <a:off x="1223963" y="1869281"/>
            <a:ext cx="6669881" cy="2415779"/>
            <a:chOff x="158" y="2025"/>
            <a:chExt cx="5602" cy="2029"/>
          </a:xfrm>
        </p:grpSpPr>
        <p:sp>
          <p:nvSpPr>
            <p:cNvPr id="40965" name="Oval 5"/>
            <p:cNvSpPr>
              <a:spLocks noChangeArrowheads="1"/>
            </p:cNvSpPr>
            <p:nvPr/>
          </p:nvSpPr>
          <p:spPr bwMode="auto">
            <a:xfrm>
              <a:off x="2699" y="2205"/>
              <a:ext cx="504" cy="384"/>
            </a:xfrm>
            <a:prstGeom prst="ellipse">
              <a:avLst/>
            </a:prstGeom>
            <a:solidFill>
              <a:schemeClr val="accent1"/>
            </a:solidFill>
            <a:ln w="19050">
              <a:solidFill>
                <a:schemeClr val="accent2"/>
              </a:solidFill>
              <a:round/>
            </a:ln>
          </p:spPr>
          <p:txBody>
            <a:bodyPr wrap="none" anchor="ctr"/>
            <a:lstStyle/>
            <a:p>
              <a:pPr algn="ctr" eaLnBrk="0" hangingPunct="0"/>
              <a:r>
                <a:rPr lang="en-US" altLang="zh-CN" sz="2400">
                  <a:latin typeface="Arial Rounded MT Bold"/>
                </a:rPr>
                <a:t>n</a:t>
              </a:r>
            </a:p>
          </p:txBody>
        </p:sp>
        <p:cxnSp>
          <p:nvCxnSpPr>
            <p:cNvPr id="40966" name="AutoShape 6"/>
            <p:cNvCxnSpPr>
              <a:cxnSpLocks noChangeShapeType="1"/>
              <a:stCxn id="40965" idx="4"/>
            </p:cNvCxnSpPr>
            <p:nvPr/>
          </p:nvCxnSpPr>
          <p:spPr bwMode="auto">
            <a:xfrm>
              <a:off x="2951" y="2595"/>
              <a:ext cx="2281" cy="512"/>
            </a:xfrm>
            <a:prstGeom prst="straightConnector1">
              <a:avLst/>
            </a:prstGeom>
            <a:noFill/>
            <a:ln w="19050">
              <a:solidFill>
                <a:schemeClr val="accent2"/>
              </a:solidFill>
              <a:round/>
              <a:tailEnd type="triangle" w="med" len="med"/>
            </a:ln>
          </p:spPr>
        </p:cxnSp>
        <p:cxnSp>
          <p:nvCxnSpPr>
            <p:cNvPr id="40967" name="AutoShape 7"/>
            <p:cNvCxnSpPr>
              <a:cxnSpLocks noChangeShapeType="1"/>
              <a:stCxn id="40965" idx="4"/>
            </p:cNvCxnSpPr>
            <p:nvPr/>
          </p:nvCxnSpPr>
          <p:spPr bwMode="auto">
            <a:xfrm flipH="1">
              <a:off x="798" y="2595"/>
              <a:ext cx="2153" cy="480"/>
            </a:xfrm>
            <a:prstGeom prst="straightConnector1">
              <a:avLst/>
            </a:prstGeom>
            <a:noFill/>
            <a:ln w="19050">
              <a:solidFill>
                <a:schemeClr val="accent2"/>
              </a:solidFill>
              <a:round/>
              <a:tailEnd type="triangle" w="med" len="med"/>
            </a:ln>
          </p:spPr>
        </p:cxnSp>
        <p:cxnSp>
          <p:nvCxnSpPr>
            <p:cNvPr id="40968" name="AutoShape 8"/>
            <p:cNvCxnSpPr>
              <a:cxnSpLocks noChangeShapeType="1"/>
              <a:stCxn id="40965" idx="4"/>
            </p:cNvCxnSpPr>
            <p:nvPr/>
          </p:nvCxnSpPr>
          <p:spPr bwMode="auto">
            <a:xfrm flipH="1">
              <a:off x="2276" y="2595"/>
              <a:ext cx="675" cy="512"/>
            </a:xfrm>
            <a:prstGeom prst="straightConnector1">
              <a:avLst/>
            </a:prstGeom>
            <a:noFill/>
            <a:ln w="19050">
              <a:solidFill>
                <a:schemeClr val="accent2"/>
              </a:solidFill>
              <a:round/>
              <a:tailEnd type="triangle" w="med" len="med"/>
            </a:ln>
          </p:spPr>
        </p:cxnSp>
        <p:cxnSp>
          <p:nvCxnSpPr>
            <p:cNvPr id="40969" name="AutoShape 9"/>
            <p:cNvCxnSpPr>
              <a:cxnSpLocks noChangeShapeType="1"/>
              <a:stCxn id="40965" idx="4"/>
            </p:cNvCxnSpPr>
            <p:nvPr/>
          </p:nvCxnSpPr>
          <p:spPr bwMode="auto">
            <a:xfrm>
              <a:off x="2951" y="2595"/>
              <a:ext cx="803" cy="512"/>
            </a:xfrm>
            <a:prstGeom prst="straightConnector1">
              <a:avLst/>
            </a:prstGeom>
            <a:noFill/>
            <a:ln w="19050">
              <a:solidFill>
                <a:schemeClr val="accent2"/>
              </a:solidFill>
              <a:round/>
              <a:tailEnd type="triangle" w="med" len="med"/>
            </a:ln>
          </p:spPr>
        </p:cxnSp>
        <p:sp>
          <p:nvSpPr>
            <p:cNvPr id="40970" name="AutoShape 10"/>
            <p:cNvSpPr>
              <a:spLocks noChangeArrowheads="1"/>
            </p:cNvSpPr>
            <p:nvPr/>
          </p:nvSpPr>
          <p:spPr bwMode="auto">
            <a:xfrm>
              <a:off x="384" y="2025"/>
              <a:ext cx="816" cy="672"/>
            </a:xfrm>
            <a:prstGeom prst="triangle">
              <a:avLst>
                <a:gd name="adj" fmla="val 50000"/>
              </a:avLst>
            </a:prstGeom>
            <a:solidFill>
              <a:schemeClr val="accent1"/>
            </a:solidFill>
            <a:ln w="9525">
              <a:solidFill>
                <a:schemeClr val="accent2"/>
              </a:solidFill>
              <a:miter lim="800000"/>
            </a:ln>
          </p:spPr>
          <p:txBody>
            <a:bodyPr wrap="none" anchor="ctr"/>
            <a:lstStyle/>
            <a:p>
              <a:pPr algn="ctr" eaLnBrk="0" hangingPunct="0"/>
              <a:r>
                <a:rPr lang="en-US" altLang="zh-CN" sz="2400">
                  <a:latin typeface="Arial Rounded MT Bold"/>
                </a:rPr>
                <a:t>T(n)</a:t>
              </a:r>
            </a:p>
          </p:txBody>
        </p:sp>
        <p:sp>
          <p:nvSpPr>
            <p:cNvPr id="40971" name="Text Box 11"/>
            <p:cNvSpPr txBox="1">
              <a:spLocks noChangeArrowheads="1"/>
            </p:cNvSpPr>
            <p:nvPr/>
          </p:nvSpPr>
          <p:spPr bwMode="auto">
            <a:xfrm>
              <a:off x="1824" y="2236"/>
              <a:ext cx="672" cy="384"/>
            </a:xfrm>
            <a:prstGeom prst="rect">
              <a:avLst/>
            </a:prstGeom>
            <a:noFill/>
            <a:ln w="9525">
              <a:noFill/>
              <a:miter lim="800000"/>
            </a:ln>
          </p:spPr>
          <p:txBody>
            <a:bodyPr>
              <a:spAutoFit/>
            </a:bodyPr>
            <a:lstStyle/>
            <a:p>
              <a:pPr algn="ctr" eaLnBrk="0" hangingPunct="0">
                <a:spcBef>
                  <a:spcPct val="50000"/>
                </a:spcBef>
              </a:pPr>
              <a:r>
                <a:rPr lang="zh-CN" altLang="en-US" sz="2400">
                  <a:latin typeface="Arial Rounded MT Bold"/>
                </a:rPr>
                <a:t>=</a:t>
              </a:r>
            </a:p>
          </p:txBody>
        </p:sp>
        <p:grpSp>
          <p:nvGrpSpPr>
            <p:cNvPr id="40972" name="Group 12"/>
            <p:cNvGrpSpPr/>
            <p:nvPr/>
          </p:nvGrpSpPr>
          <p:grpSpPr bwMode="auto">
            <a:xfrm>
              <a:off x="158" y="3158"/>
              <a:ext cx="1248" cy="896"/>
              <a:chOff x="96" y="1296"/>
              <a:chExt cx="1488" cy="1104"/>
            </a:xfrm>
          </p:grpSpPr>
          <p:sp>
            <p:nvSpPr>
              <p:cNvPr id="41003" name="Oval 13"/>
              <p:cNvSpPr>
                <a:spLocks noChangeArrowheads="1"/>
              </p:cNvSpPr>
              <p:nvPr/>
            </p:nvSpPr>
            <p:spPr bwMode="auto">
              <a:xfrm>
                <a:off x="624" y="1296"/>
                <a:ext cx="504" cy="384"/>
              </a:xfrm>
              <a:prstGeom prst="ellipse">
                <a:avLst/>
              </a:prstGeom>
              <a:solidFill>
                <a:schemeClr val="accent1"/>
              </a:solidFill>
              <a:ln w="19050">
                <a:solidFill>
                  <a:schemeClr val="accent2"/>
                </a:solidFill>
                <a:round/>
              </a:ln>
            </p:spPr>
            <p:txBody>
              <a:bodyPr wrap="none" anchor="ctr"/>
              <a:lstStyle/>
              <a:p>
                <a:pPr algn="ctr" eaLnBrk="0" hangingPunct="0"/>
                <a:r>
                  <a:rPr lang="en-US" altLang="zh-CN" sz="2100">
                    <a:latin typeface="Arial Rounded MT Bold"/>
                  </a:rPr>
                  <a:t>n/2</a:t>
                </a:r>
              </a:p>
            </p:txBody>
          </p:sp>
          <p:cxnSp>
            <p:nvCxnSpPr>
              <p:cNvPr id="41004" name="AutoShape 14"/>
              <p:cNvCxnSpPr>
                <a:cxnSpLocks noChangeShapeType="1"/>
                <a:stCxn id="41003" idx="4"/>
                <a:endCxn id="41011" idx="0"/>
              </p:cNvCxnSpPr>
              <p:nvPr/>
            </p:nvCxnSpPr>
            <p:spPr bwMode="auto">
              <a:xfrm>
                <a:off x="876" y="1686"/>
                <a:ext cx="576" cy="500"/>
              </a:xfrm>
              <a:prstGeom prst="straightConnector1">
                <a:avLst/>
              </a:prstGeom>
              <a:noFill/>
              <a:ln w="19050">
                <a:solidFill>
                  <a:schemeClr val="accent2"/>
                </a:solidFill>
                <a:round/>
                <a:tailEnd type="triangle" w="med" len="med"/>
              </a:ln>
            </p:spPr>
          </p:cxnSp>
          <p:cxnSp>
            <p:nvCxnSpPr>
              <p:cNvPr id="41005" name="AutoShape 15"/>
              <p:cNvCxnSpPr>
                <a:cxnSpLocks noChangeShapeType="1"/>
                <a:stCxn id="41003" idx="4"/>
                <a:endCxn id="41008" idx="0"/>
              </p:cNvCxnSpPr>
              <p:nvPr/>
            </p:nvCxnSpPr>
            <p:spPr bwMode="auto">
              <a:xfrm flipH="1">
                <a:off x="228" y="1686"/>
                <a:ext cx="648" cy="500"/>
              </a:xfrm>
              <a:prstGeom prst="straightConnector1">
                <a:avLst/>
              </a:prstGeom>
              <a:noFill/>
              <a:ln w="19050">
                <a:solidFill>
                  <a:schemeClr val="accent2"/>
                </a:solidFill>
                <a:round/>
                <a:tailEnd type="triangle" w="med" len="med"/>
              </a:ln>
            </p:spPr>
          </p:cxnSp>
          <p:cxnSp>
            <p:nvCxnSpPr>
              <p:cNvPr id="41006" name="AutoShape 16"/>
              <p:cNvCxnSpPr>
                <a:cxnSpLocks noChangeShapeType="1"/>
                <a:stCxn id="41003" idx="4"/>
                <a:endCxn id="41009" idx="0"/>
              </p:cNvCxnSpPr>
              <p:nvPr/>
            </p:nvCxnSpPr>
            <p:spPr bwMode="auto">
              <a:xfrm flipH="1">
                <a:off x="636" y="1686"/>
                <a:ext cx="240" cy="500"/>
              </a:xfrm>
              <a:prstGeom prst="straightConnector1">
                <a:avLst/>
              </a:prstGeom>
              <a:noFill/>
              <a:ln w="19050">
                <a:solidFill>
                  <a:schemeClr val="accent2"/>
                </a:solidFill>
                <a:round/>
                <a:tailEnd type="triangle" w="med" len="med"/>
              </a:ln>
            </p:spPr>
          </p:cxnSp>
          <p:cxnSp>
            <p:nvCxnSpPr>
              <p:cNvPr id="41007" name="AutoShape 17"/>
              <p:cNvCxnSpPr>
                <a:cxnSpLocks noChangeShapeType="1"/>
                <a:stCxn id="41003" idx="4"/>
                <a:endCxn id="41010" idx="0"/>
              </p:cNvCxnSpPr>
              <p:nvPr/>
            </p:nvCxnSpPr>
            <p:spPr bwMode="auto">
              <a:xfrm>
                <a:off x="876" y="1686"/>
                <a:ext cx="168" cy="500"/>
              </a:xfrm>
              <a:prstGeom prst="straightConnector1">
                <a:avLst/>
              </a:prstGeom>
              <a:noFill/>
              <a:ln w="19050">
                <a:solidFill>
                  <a:schemeClr val="accent2"/>
                </a:solidFill>
                <a:round/>
                <a:tailEnd type="triangle" w="med" len="med"/>
              </a:ln>
            </p:spPr>
          </p:cxnSp>
          <p:sp>
            <p:nvSpPr>
              <p:cNvPr id="41008" name="AutoShape 18"/>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09" name="AutoShape 19"/>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10" name="AutoShape 20"/>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11" name="AutoShape 21"/>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grpSp>
        <p:grpSp>
          <p:nvGrpSpPr>
            <p:cNvPr id="40973" name="Group 22"/>
            <p:cNvGrpSpPr/>
            <p:nvPr/>
          </p:nvGrpSpPr>
          <p:grpSpPr bwMode="auto">
            <a:xfrm>
              <a:off x="1655" y="3158"/>
              <a:ext cx="1248" cy="896"/>
              <a:chOff x="96" y="1296"/>
              <a:chExt cx="1488" cy="1104"/>
            </a:xfrm>
          </p:grpSpPr>
          <p:sp>
            <p:nvSpPr>
              <p:cNvPr id="40994" name="Oval 23"/>
              <p:cNvSpPr>
                <a:spLocks noChangeArrowheads="1"/>
              </p:cNvSpPr>
              <p:nvPr/>
            </p:nvSpPr>
            <p:spPr bwMode="auto">
              <a:xfrm>
                <a:off x="624" y="1296"/>
                <a:ext cx="504" cy="384"/>
              </a:xfrm>
              <a:prstGeom prst="ellipse">
                <a:avLst/>
              </a:prstGeom>
              <a:solidFill>
                <a:schemeClr val="accent1"/>
              </a:solidFill>
              <a:ln w="19050">
                <a:solidFill>
                  <a:schemeClr val="accent2"/>
                </a:solidFill>
                <a:round/>
              </a:ln>
            </p:spPr>
            <p:txBody>
              <a:bodyPr wrap="none" anchor="ctr"/>
              <a:lstStyle/>
              <a:p>
                <a:pPr algn="ctr" eaLnBrk="0" hangingPunct="0"/>
                <a:r>
                  <a:rPr lang="en-US" altLang="zh-CN" sz="2100">
                    <a:latin typeface="Arial Rounded MT Bold"/>
                  </a:rPr>
                  <a:t>n2</a:t>
                </a:r>
              </a:p>
            </p:txBody>
          </p:sp>
          <p:cxnSp>
            <p:nvCxnSpPr>
              <p:cNvPr id="40995" name="AutoShape 24"/>
              <p:cNvCxnSpPr>
                <a:cxnSpLocks noChangeShapeType="1"/>
                <a:stCxn id="40994" idx="4"/>
                <a:endCxn id="41002" idx="0"/>
              </p:cNvCxnSpPr>
              <p:nvPr/>
            </p:nvCxnSpPr>
            <p:spPr bwMode="auto">
              <a:xfrm>
                <a:off x="876" y="1686"/>
                <a:ext cx="576" cy="500"/>
              </a:xfrm>
              <a:prstGeom prst="straightConnector1">
                <a:avLst/>
              </a:prstGeom>
              <a:noFill/>
              <a:ln w="19050">
                <a:solidFill>
                  <a:schemeClr val="accent2"/>
                </a:solidFill>
                <a:round/>
                <a:tailEnd type="triangle" w="med" len="med"/>
              </a:ln>
            </p:spPr>
          </p:cxnSp>
          <p:cxnSp>
            <p:nvCxnSpPr>
              <p:cNvPr id="40996" name="AutoShape 25"/>
              <p:cNvCxnSpPr>
                <a:cxnSpLocks noChangeShapeType="1"/>
                <a:stCxn id="40994" idx="4"/>
                <a:endCxn id="40999" idx="0"/>
              </p:cNvCxnSpPr>
              <p:nvPr/>
            </p:nvCxnSpPr>
            <p:spPr bwMode="auto">
              <a:xfrm flipH="1">
                <a:off x="228" y="1686"/>
                <a:ext cx="648" cy="500"/>
              </a:xfrm>
              <a:prstGeom prst="straightConnector1">
                <a:avLst/>
              </a:prstGeom>
              <a:noFill/>
              <a:ln w="19050">
                <a:solidFill>
                  <a:schemeClr val="accent2"/>
                </a:solidFill>
                <a:round/>
                <a:tailEnd type="triangle" w="med" len="med"/>
              </a:ln>
            </p:spPr>
          </p:cxnSp>
          <p:cxnSp>
            <p:nvCxnSpPr>
              <p:cNvPr id="40997" name="AutoShape 26"/>
              <p:cNvCxnSpPr>
                <a:cxnSpLocks noChangeShapeType="1"/>
                <a:stCxn id="40994" idx="4"/>
                <a:endCxn id="41000" idx="0"/>
              </p:cNvCxnSpPr>
              <p:nvPr/>
            </p:nvCxnSpPr>
            <p:spPr bwMode="auto">
              <a:xfrm flipH="1">
                <a:off x="636" y="1686"/>
                <a:ext cx="240" cy="500"/>
              </a:xfrm>
              <a:prstGeom prst="straightConnector1">
                <a:avLst/>
              </a:prstGeom>
              <a:noFill/>
              <a:ln w="19050">
                <a:solidFill>
                  <a:schemeClr val="accent2"/>
                </a:solidFill>
                <a:round/>
                <a:tailEnd type="triangle" w="med" len="med"/>
              </a:ln>
            </p:spPr>
          </p:cxnSp>
          <p:cxnSp>
            <p:nvCxnSpPr>
              <p:cNvPr id="40998" name="AutoShape 27"/>
              <p:cNvCxnSpPr>
                <a:cxnSpLocks noChangeShapeType="1"/>
                <a:stCxn id="40994" idx="4"/>
                <a:endCxn id="41001" idx="0"/>
              </p:cNvCxnSpPr>
              <p:nvPr/>
            </p:nvCxnSpPr>
            <p:spPr bwMode="auto">
              <a:xfrm>
                <a:off x="876" y="1686"/>
                <a:ext cx="168" cy="500"/>
              </a:xfrm>
              <a:prstGeom prst="straightConnector1">
                <a:avLst/>
              </a:prstGeom>
              <a:noFill/>
              <a:ln w="19050">
                <a:solidFill>
                  <a:schemeClr val="accent2"/>
                </a:solidFill>
                <a:round/>
                <a:tailEnd type="triangle" w="med" len="med"/>
              </a:ln>
            </p:spPr>
          </p:cxnSp>
          <p:sp>
            <p:nvSpPr>
              <p:cNvPr id="40999" name="AutoShape 28"/>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00" name="AutoShape 29"/>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01" name="AutoShape 30"/>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02" name="AutoShape 31"/>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grpSp>
        <p:grpSp>
          <p:nvGrpSpPr>
            <p:cNvPr id="40974" name="Group 32"/>
            <p:cNvGrpSpPr/>
            <p:nvPr/>
          </p:nvGrpSpPr>
          <p:grpSpPr bwMode="auto">
            <a:xfrm>
              <a:off x="3107" y="3158"/>
              <a:ext cx="1248" cy="896"/>
              <a:chOff x="96" y="1296"/>
              <a:chExt cx="1488" cy="1104"/>
            </a:xfrm>
          </p:grpSpPr>
          <p:sp>
            <p:nvSpPr>
              <p:cNvPr id="40985" name="Oval 33"/>
              <p:cNvSpPr>
                <a:spLocks noChangeArrowheads="1"/>
              </p:cNvSpPr>
              <p:nvPr/>
            </p:nvSpPr>
            <p:spPr bwMode="auto">
              <a:xfrm>
                <a:off x="624" y="1296"/>
                <a:ext cx="504" cy="384"/>
              </a:xfrm>
              <a:prstGeom prst="ellipse">
                <a:avLst/>
              </a:prstGeom>
              <a:solidFill>
                <a:schemeClr val="accent1"/>
              </a:solidFill>
              <a:ln w="19050">
                <a:solidFill>
                  <a:schemeClr val="accent2"/>
                </a:solidFill>
                <a:round/>
              </a:ln>
            </p:spPr>
            <p:txBody>
              <a:bodyPr wrap="none" anchor="ctr"/>
              <a:lstStyle/>
              <a:p>
                <a:pPr algn="ctr" eaLnBrk="0" hangingPunct="0"/>
                <a:r>
                  <a:rPr lang="en-US" altLang="zh-CN" sz="2100">
                    <a:latin typeface="Arial Rounded MT Bold"/>
                  </a:rPr>
                  <a:t>n/2</a:t>
                </a:r>
              </a:p>
            </p:txBody>
          </p:sp>
          <p:cxnSp>
            <p:nvCxnSpPr>
              <p:cNvPr id="40986" name="AutoShape 34"/>
              <p:cNvCxnSpPr>
                <a:cxnSpLocks noChangeShapeType="1"/>
                <a:stCxn id="40985" idx="4"/>
                <a:endCxn id="40993" idx="0"/>
              </p:cNvCxnSpPr>
              <p:nvPr/>
            </p:nvCxnSpPr>
            <p:spPr bwMode="auto">
              <a:xfrm>
                <a:off x="876" y="1686"/>
                <a:ext cx="576" cy="500"/>
              </a:xfrm>
              <a:prstGeom prst="straightConnector1">
                <a:avLst/>
              </a:prstGeom>
              <a:noFill/>
              <a:ln w="19050">
                <a:solidFill>
                  <a:schemeClr val="accent2"/>
                </a:solidFill>
                <a:round/>
                <a:tailEnd type="triangle" w="med" len="med"/>
              </a:ln>
            </p:spPr>
          </p:cxnSp>
          <p:cxnSp>
            <p:nvCxnSpPr>
              <p:cNvPr id="40987" name="AutoShape 35"/>
              <p:cNvCxnSpPr>
                <a:cxnSpLocks noChangeShapeType="1"/>
                <a:stCxn id="40985" idx="4"/>
                <a:endCxn id="40990" idx="0"/>
              </p:cNvCxnSpPr>
              <p:nvPr/>
            </p:nvCxnSpPr>
            <p:spPr bwMode="auto">
              <a:xfrm flipH="1">
                <a:off x="228" y="1686"/>
                <a:ext cx="648" cy="500"/>
              </a:xfrm>
              <a:prstGeom prst="straightConnector1">
                <a:avLst/>
              </a:prstGeom>
              <a:noFill/>
              <a:ln w="19050">
                <a:solidFill>
                  <a:schemeClr val="accent2"/>
                </a:solidFill>
                <a:round/>
                <a:tailEnd type="triangle" w="med" len="med"/>
              </a:ln>
            </p:spPr>
          </p:cxnSp>
          <p:cxnSp>
            <p:nvCxnSpPr>
              <p:cNvPr id="40988" name="AutoShape 36"/>
              <p:cNvCxnSpPr>
                <a:cxnSpLocks noChangeShapeType="1"/>
                <a:stCxn id="40985" idx="4"/>
                <a:endCxn id="40991" idx="0"/>
              </p:cNvCxnSpPr>
              <p:nvPr/>
            </p:nvCxnSpPr>
            <p:spPr bwMode="auto">
              <a:xfrm flipH="1">
                <a:off x="636" y="1686"/>
                <a:ext cx="240" cy="500"/>
              </a:xfrm>
              <a:prstGeom prst="straightConnector1">
                <a:avLst/>
              </a:prstGeom>
              <a:noFill/>
              <a:ln w="19050">
                <a:solidFill>
                  <a:schemeClr val="accent2"/>
                </a:solidFill>
                <a:round/>
                <a:tailEnd type="triangle" w="med" len="med"/>
              </a:ln>
            </p:spPr>
          </p:cxnSp>
          <p:cxnSp>
            <p:nvCxnSpPr>
              <p:cNvPr id="40989" name="AutoShape 37"/>
              <p:cNvCxnSpPr>
                <a:cxnSpLocks noChangeShapeType="1"/>
                <a:stCxn id="40985" idx="4"/>
                <a:endCxn id="40992" idx="0"/>
              </p:cNvCxnSpPr>
              <p:nvPr/>
            </p:nvCxnSpPr>
            <p:spPr bwMode="auto">
              <a:xfrm>
                <a:off x="876" y="1686"/>
                <a:ext cx="168" cy="500"/>
              </a:xfrm>
              <a:prstGeom prst="straightConnector1">
                <a:avLst/>
              </a:prstGeom>
              <a:noFill/>
              <a:ln w="19050">
                <a:solidFill>
                  <a:schemeClr val="accent2"/>
                </a:solidFill>
                <a:round/>
                <a:tailEnd type="triangle" w="med" len="med"/>
              </a:ln>
            </p:spPr>
          </p:cxnSp>
          <p:sp>
            <p:nvSpPr>
              <p:cNvPr id="40990" name="AutoShape 38"/>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91" name="AutoShape 39"/>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92" name="AutoShape 40"/>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93" name="AutoShape 41"/>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grpSp>
        <p:grpSp>
          <p:nvGrpSpPr>
            <p:cNvPr id="40975" name="Group 42"/>
            <p:cNvGrpSpPr/>
            <p:nvPr/>
          </p:nvGrpSpPr>
          <p:grpSpPr bwMode="auto">
            <a:xfrm>
              <a:off x="4512" y="3158"/>
              <a:ext cx="1248" cy="896"/>
              <a:chOff x="96" y="1296"/>
              <a:chExt cx="1488" cy="1104"/>
            </a:xfrm>
          </p:grpSpPr>
          <p:sp>
            <p:nvSpPr>
              <p:cNvPr id="40976" name="Oval 43"/>
              <p:cNvSpPr>
                <a:spLocks noChangeArrowheads="1"/>
              </p:cNvSpPr>
              <p:nvPr/>
            </p:nvSpPr>
            <p:spPr bwMode="auto">
              <a:xfrm>
                <a:off x="624" y="1296"/>
                <a:ext cx="504" cy="384"/>
              </a:xfrm>
              <a:prstGeom prst="ellipse">
                <a:avLst/>
              </a:prstGeom>
              <a:solidFill>
                <a:schemeClr val="accent1"/>
              </a:solidFill>
              <a:ln w="19050">
                <a:solidFill>
                  <a:schemeClr val="accent2"/>
                </a:solidFill>
                <a:round/>
              </a:ln>
            </p:spPr>
            <p:txBody>
              <a:bodyPr wrap="none" anchor="ctr"/>
              <a:lstStyle/>
              <a:p>
                <a:pPr algn="ctr" eaLnBrk="0" hangingPunct="0"/>
                <a:r>
                  <a:rPr lang="en-US" altLang="zh-CN" sz="2100">
                    <a:latin typeface="Arial Rounded MT Bold"/>
                  </a:rPr>
                  <a:t>n/2</a:t>
                </a:r>
              </a:p>
            </p:txBody>
          </p:sp>
          <p:cxnSp>
            <p:nvCxnSpPr>
              <p:cNvPr id="40977" name="AutoShape 44"/>
              <p:cNvCxnSpPr>
                <a:cxnSpLocks noChangeShapeType="1"/>
                <a:stCxn id="40976" idx="4"/>
                <a:endCxn id="40984" idx="0"/>
              </p:cNvCxnSpPr>
              <p:nvPr/>
            </p:nvCxnSpPr>
            <p:spPr bwMode="auto">
              <a:xfrm>
                <a:off x="876" y="1686"/>
                <a:ext cx="576" cy="500"/>
              </a:xfrm>
              <a:prstGeom prst="straightConnector1">
                <a:avLst/>
              </a:prstGeom>
              <a:noFill/>
              <a:ln w="19050">
                <a:solidFill>
                  <a:schemeClr val="accent2"/>
                </a:solidFill>
                <a:round/>
                <a:tailEnd type="triangle" w="med" len="med"/>
              </a:ln>
            </p:spPr>
          </p:cxnSp>
          <p:cxnSp>
            <p:nvCxnSpPr>
              <p:cNvPr id="40978" name="AutoShape 45"/>
              <p:cNvCxnSpPr>
                <a:cxnSpLocks noChangeShapeType="1"/>
                <a:stCxn id="40976" idx="4"/>
                <a:endCxn id="40981" idx="0"/>
              </p:cNvCxnSpPr>
              <p:nvPr/>
            </p:nvCxnSpPr>
            <p:spPr bwMode="auto">
              <a:xfrm flipH="1">
                <a:off x="228" y="1686"/>
                <a:ext cx="648" cy="500"/>
              </a:xfrm>
              <a:prstGeom prst="straightConnector1">
                <a:avLst/>
              </a:prstGeom>
              <a:noFill/>
              <a:ln w="19050">
                <a:solidFill>
                  <a:schemeClr val="accent2"/>
                </a:solidFill>
                <a:round/>
                <a:tailEnd type="triangle" w="med" len="med"/>
              </a:ln>
            </p:spPr>
          </p:cxnSp>
          <p:cxnSp>
            <p:nvCxnSpPr>
              <p:cNvPr id="40979" name="AutoShape 46"/>
              <p:cNvCxnSpPr>
                <a:cxnSpLocks noChangeShapeType="1"/>
                <a:stCxn id="40976" idx="4"/>
                <a:endCxn id="40982" idx="0"/>
              </p:cNvCxnSpPr>
              <p:nvPr/>
            </p:nvCxnSpPr>
            <p:spPr bwMode="auto">
              <a:xfrm flipH="1">
                <a:off x="636" y="1686"/>
                <a:ext cx="240" cy="500"/>
              </a:xfrm>
              <a:prstGeom prst="straightConnector1">
                <a:avLst/>
              </a:prstGeom>
              <a:noFill/>
              <a:ln w="19050">
                <a:solidFill>
                  <a:schemeClr val="accent2"/>
                </a:solidFill>
                <a:round/>
                <a:tailEnd type="triangle" w="med" len="med"/>
              </a:ln>
            </p:spPr>
          </p:cxnSp>
          <p:cxnSp>
            <p:nvCxnSpPr>
              <p:cNvPr id="40980" name="AutoShape 47"/>
              <p:cNvCxnSpPr>
                <a:cxnSpLocks noChangeShapeType="1"/>
                <a:stCxn id="40976" idx="4"/>
                <a:endCxn id="40983" idx="0"/>
              </p:cNvCxnSpPr>
              <p:nvPr/>
            </p:nvCxnSpPr>
            <p:spPr bwMode="auto">
              <a:xfrm>
                <a:off x="876" y="1686"/>
                <a:ext cx="168" cy="500"/>
              </a:xfrm>
              <a:prstGeom prst="straightConnector1">
                <a:avLst/>
              </a:prstGeom>
              <a:noFill/>
              <a:ln w="19050">
                <a:solidFill>
                  <a:schemeClr val="accent2"/>
                </a:solidFill>
                <a:round/>
                <a:tailEnd type="triangle" w="med" len="med"/>
              </a:ln>
            </p:spPr>
          </p:cxnSp>
          <p:sp>
            <p:nvSpPr>
              <p:cNvPr id="40981" name="AutoShape 48"/>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82" name="AutoShape 49"/>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83" name="AutoShape 50"/>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84" name="AutoShape 51"/>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gr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idx="4294967295"/>
          </p:nvPr>
        </p:nvSpPr>
        <p:spPr>
          <a:xfrm>
            <a:off x="2033905" y="382905"/>
            <a:ext cx="5420360" cy="857250"/>
          </a:xfrm>
        </p:spPr>
        <p:txBody>
          <a:bodyPr/>
          <a:lstStyle/>
          <a:p>
            <a:pPr eaLnBrk="1" hangingPunct="1"/>
            <a:r>
              <a:rPr lang="zh-CN" altLang="en-US" b="1">
                <a:solidFill>
                  <a:srgbClr val="000000"/>
                </a:solidFill>
                <a:latin typeface="Times New Roman" pitchFamily="18" charset="0"/>
                <a:ea typeface="楷体" charset="0"/>
                <a:cs typeface="微软雅黑"/>
              </a:rPr>
              <a:t>还有新思路吗？</a:t>
            </a:r>
          </a:p>
        </p:txBody>
      </p:sp>
      <p:pic>
        <p:nvPicPr>
          <p:cNvPr id="200707" name="Picture 2"/>
          <p:cNvPicPr>
            <a:picLocks noChangeAspect="1" noChangeArrowheads="1"/>
          </p:cNvPicPr>
          <p:nvPr/>
        </p:nvPicPr>
        <p:blipFill>
          <a:blip r:embed="rId3"/>
          <a:srcRect/>
          <a:stretch>
            <a:fillRect/>
          </a:stretch>
        </p:blipFill>
        <p:spPr bwMode="auto">
          <a:xfrm>
            <a:off x="2033588" y="1924050"/>
            <a:ext cx="5050631" cy="785813"/>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标题 2"/>
          <p:cNvSpPr>
            <a:spLocks noGrp="1"/>
          </p:cNvSpPr>
          <p:nvPr>
            <p:ph type="title" idx="4294967295"/>
          </p:nvPr>
        </p:nvSpPr>
        <p:spPr>
          <a:xfrm>
            <a:off x="0" y="205740"/>
            <a:ext cx="6172200" cy="857250"/>
          </a:xfrm>
        </p:spPr>
        <p:txBody>
          <a:bodyPr/>
          <a:lstStyle/>
          <a:p>
            <a:pPr eaLnBrk="1" hangingPunct="1"/>
            <a:r>
              <a:rPr lang="zh-CN" altLang="en-US" b="1">
                <a:solidFill>
                  <a:srgbClr val="000000"/>
                </a:solidFill>
                <a:latin typeface="Times New Roman" pitchFamily="18" charset="0"/>
                <a:ea typeface="楷体" charset="0"/>
                <a:cs typeface="微软雅黑"/>
              </a:rPr>
              <a:t>不信？换个例子试试？</a:t>
            </a:r>
          </a:p>
        </p:txBody>
      </p:sp>
      <p:pic>
        <p:nvPicPr>
          <p:cNvPr id="202755" name="Picture 2"/>
          <p:cNvPicPr>
            <a:picLocks noChangeAspect="1" noChangeArrowheads="1"/>
          </p:cNvPicPr>
          <p:nvPr/>
        </p:nvPicPr>
        <p:blipFill>
          <a:blip r:embed="rId3"/>
          <a:srcRect/>
          <a:stretch>
            <a:fillRect/>
          </a:stretch>
        </p:blipFill>
        <p:spPr bwMode="auto">
          <a:xfrm>
            <a:off x="1439466" y="1707356"/>
            <a:ext cx="4591050" cy="3126581"/>
          </a:xfrm>
          <a:prstGeom prst="rect">
            <a:avLst/>
          </a:prstGeom>
          <a:noFill/>
          <a:ln w="9525">
            <a:noFill/>
            <a:miter lim="800000"/>
            <a:headEnd/>
            <a:tailEnd/>
          </a:ln>
        </p:spPr>
      </p:pic>
      <p:pic>
        <p:nvPicPr>
          <p:cNvPr id="202756" name="Picture 3"/>
          <p:cNvPicPr>
            <a:picLocks noChangeAspect="1" noChangeArrowheads="1"/>
          </p:cNvPicPr>
          <p:nvPr/>
        </p:nvPicPr>
        <p:blipFill>
          <a:blip r:embed="rId4"/>
          <a:srcRect/>
          <a:stretch>
            <a:fillRect/>
          </a:stretch>
        </p:blipFill>
        <p:spPr bwMode="auto">
          <a:xfrm>
            <a:off x="1560910" y="951310"/>
            <a:ext cx="5082778" cy="756047"/>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988" name="Picture 4"/>
          <p:cNvPicPr>
            <a:picLocks noChangeAspect="1" noChangeArrowheads="1"/>
          </p:cNvPicPr>
          <p:nvPr/>
        </p:nvPicPr>
        <p:blipFill>
          <a:blip r:embed="rId2"/>
          <a:srcRect/>
          <a:stretch>
            <a:fillRect/>
          </a:stretch>
        </p:blipFill>
        <p:spPr bwMode="auto">
          <a:xfrm>
            <a:off x="2087166" y="250031"/>
            <a:ext cx="4629150" cy="4698206"/>
          </a:xfrm>
          <a:prstGeom prst="rect">
            <a:avLst/>
          </a:prstGeom>
          <a:noFill/>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p:cNvSpPr>
          <p:nvPr>
            <p:ph type="title" idx="4294967295"/>
          </p:nvPr>
        </p:nvSpPr>
        <p:spPr>
          <a:xfrm>
            <a:off x="355600" y="205740"/>
            <a:ext cx="8507095" cy="857250"/>
          </a:xfrm>
        </p:spPr>
        <p:txBody>
          <a:bodyPr/>
          <a:lstStyle/>
          <a:p>
            <a:pPr algn="just"/>
            <a:r>
              <a:rPr lang="zh-CN" altLang="en-US" sz="3600" b="1" dirty="0">
                <a:solidFill>
                  <a:srgbClr val="000000"/>
                </a:solidFill>
                <a:latin typeface="Times New Roman" pitchFamily="18" charset="0"/>
                <a:ea typeface="楷体" charset="0"/>
              </a:rPr>
              <a:t>扩展</a:t>
            </a:r>
            <a:r>
              <a:rPr lang="en-US" altLang="zh-CN" sz="3600" b="1" dirty="0">
                <a:solidFill>
                  <a:srgbClr val="000000"/>
                </a:solidFill>
                <a:latin typeface="Times New Roman" pitchFamily="18" charset="0"/>
                <a:ea typeface="楷体" charset="0"/>
              </a:rPr>
              <a:t>1</a:t>
            </a:r>
            <a:r>
              <a:rPr lang="zh-CN" altLang="en-US" sz="3600" b="1" dirty="0">
                <a:solidFill>
                  <a:srgbClr val="000000"/>
                </a:solidFill>
                <a:latin typeface="Times New Roman" pitchFamily="18" charset="0"/>
                <a:ea typeface="楷体" charset="0"/>
              </a:rPr>
              <a:t>：如何求最大子数组的位置？</a:t>
            </a:r>
          </a:p>
        </p:txBody>
      </p:sp>
      <p:sp>
        <p:nvSpPr>
          <p:cNvPr id="299011" name="Rectangle 3"/>
          <p:cNvSpPr>
            <a:spLocks noGrp="1"/>
          </p:cNvSpPr>
          <p:nvPr>
            <p:ph type="body" idx="4294967295"/>
          </p:nvPr>
        </p:nvSpPr>
        <p:spPr>
          <a:xfrm>
            <a:off x="367030" y="1046480"/>
            <a:ext cx="8271510" cy="3668395"/>
          </a:xfrm>
        </p:spPr>
        <p:txBody>
          <a:bodyPr/>
          <a:lstStyle/>
          <a:p>
            <a:pPr>
              <a:lnSpc>
                <a:spcPct val="90000"/>
              </a:lnSpc>
            </a:pPr>
            <a:r>
              <a:rPr lang="zh-CN" altLang="en-US" sz="2000" b="1" dirty="0">
                <a:solidFill>
                  <a:srgbClr val="000000"/>
                </a:solidFill>
                <a:latin typeface="Times New Roman" pitchFamily="18" charset="0"/>
                <a:ea typeface="楷体" charset="0"/>
              </a:rPr>
              <a:t>就是如何</a:t>
            </a:r>
            <a:r>
              <a:rPr lang="zh-CN" altLang="en-US" sz="2000" b="1" dirty="0">
                <a:solidFill>
                  <a:srgbClr val="FF0000"/>
                </a:solidFill>
                <a:latin typeface="Times New Roman" pitchFamily="18" charset="0"/>
                <a:ea typeface="楷体" charset="0"/>
              </a:rPr>
              <a:t>求最大子数组的起点下标、结束点下标</a:t>
            </a:r>
          </a:p>
          <a:p>
            <a:pPr>
              <a:lnSpc>
                <a:spcPct val="90000"/>
              </a:lnSpc>
            </a:pPr>
            <a:r>
              <a:rPr lang="zh-CN" altLang="en-US" sz="2000" b="1" dirty="0">
                <a:solidFill>
                  <a:srgbClr val="000000"/>
                </a:solidFill>
                <a:latin typeface="Times New Roman" pitchFamily="18" charset="0"/>
                <a:ea typeface="楷体" charset="0"/>
              </a:rPr>
              <a:t>求最大子数组的位置时，可能会出现一个数组中有许多和是一样的最大子数组，这里我们可以限定，优先考虑位置最靠前（起点靠前）的最大子数组，当最大子数组的起点也相同时，我们选定结束点靠前的。</a:t>
            </a:r>
          </a:p>
          <a:p>
            <a:pPr>
              <a:lnSpc>
                <a:spcPct val="90000"/>
              </a:lnSpc>
            </a:pPr>
            <a:r>
              <a:rPr lang="zh-CN" altLang="en-US" sz="2000" b="1" dirty="0">
                <a:solidFill>
                  <a:srgbClr val="000000"/>
                </a:solidFill>
                <a:latin typeface="Times New Roman" pitchFamily="18" charset="0"/>
                <a:ea typeface="楷体" charset="0"/>
              </a:rPr>
              <a:t>例如：求</a:t>
            </a:r>
            <a:r>
              <a:rPr lang="en-US" altLang="zh-CN" sz="2000" b="1" dirty="0">
                <a:solidFill>
                  <a:srgbClr val="000000"/>
                </a:solidFill>
                <a:latin typeface="Times New Roman" pitchFamily="18" charset="0"/>
                <a:ea typeface="楷体" charset="0"/>
              </a:rPr>
              <a:t>2,3,-1,1,-5,4,1</a:t>
            </a:r>
            <a:r>
              <a:rPr lang="zh-CN" altLang="en-US" sz="2000" b="1" dirty="0">
                <a:solidFill>
                  <a:srgbClr val="000000"/>
                </a:solidFill>
                <a:latin typeface="Times New Roman" pitchFamily="18" charset="0"/>
                <a:ea typeface="楷体" charset="0"/>
              </a:rPr>
              <a:t>的最大子数组的和，并求该子数组的位置：</a:t>
            </a:r>
          </a:p>
          <a:p>
            <a:pPr>
              <a:lnSpc>
                <a:spcPct val="90000"/>
              </a:lnSpc>
            </a:pPr>
            <a:r>
              <a:rPr lang="zh-CN" altLang="en-US" sz="2000" b="1" dirty="0">
                <a:solidFill>
                  <a:srgbClr val="000000"/>
                </a:solidFill>
                <a:latin typeface="Times New Roman" pitchFamily="18" charset="0"/>
                <a:ea typeface="楷体" charset="0"/>
              </a:rPr>
              <a:t>结果为：</a:t>
            </a:r>
            <a:r>
              <a:rPr lang="en-US" altLang="zh-CN" sz="2000" b="1" dirty="0">
                <a:solidFill>
                  <a:srgbClr val="000000"/>
                </a:solidFill>
                <a:latin typeface="Times New Roman" pitchFamily="18" charset="0"/>
                <a:ea typeface="楷体" charset="0"/>
              </a:rPr>
              <a:t>5 0 1</a:t>
            </a:r>
            <a:r>
              <a:rPr lang="zh-CN" altLang="en-US" sz="2000" b="1" dirty="0">
                <a:solidFill>
                  <a:srgbClr val="000000"/>
                </a:solidFill>
                <a:latin typeface="Times New Roman" pitchFamily="18" charset="0"/>
                <a:ea typeface="楷体" charset="0"/>
              </a:rPr>
              <a:t>。</a:t>
            </a:r>
          </a:p>
          <a:p>
            <a:pPr>
              <a:lnSpc>
                <a:spcPct val="90000"/>
              </a:lnSpc>
            </a:pPr>
            <a:r>
              <a:rPr lang="zh-CN" altLang="en-US" sz="2000" b="1" dirty="0">
                <a:solidFill>
                  <a:srgbClr val="000000"/>
                </a:solidFill>
                <a:latin typeface="Times New Roman" pitchFamily="18" charset="0"/>
                <a:ea typeface="楷体" charset="0"/>
              </a:rPr>
              <a:t>这里第一个整数</a:t>
            </a:r>
            <a:r>
              <a:rPr lang="en-US" altLang="zh-CN" sz="2000" b="1" dirty="0">
                <a:solidFill>
                  <a:srgbClr val="000000"/>
                </a:solidFill>
                <a:latin typeface="Times New Roman" pitchFamily="18" charset="0"/>
                <a:ea typeface="楷体" charset="0"/>
              </a:rPr>
              <a:t>5</a:t>
            </a:r>
            <a:r>
              <a:rPr lang="zh-CN" altLang="en-US" sz="2000" b="1" dirty="0">
                <a:solidFill>
                  <a:srgbClr val="000000"/>
                </a:solidFill>
                <a:latin typeface="Times New Roman" pitchFamily="18" charset="0"/>
                <a:ea typeface="楷体" charset="0"/>
              </a:rPr>
              <a:t>代表最大子数组的和，</a:t>
            </a:r>
            <a:r>
              <a:rPr lang="en-US" altLang="zh-CN" sz="2000" b="1" dirty="0">
                <a:solidFill>
                  <a:srgbClr val="000000"/>
                </a:solidFill>
                <a:latin typeface="Times New Roman" pitchFamily="18" charset="0"/>
                <a:ea typeface="楷体" charset="0"/>
              </a:rPr>
              <a:t>0</a:t>
            </a:r>
            <a:r>
              <a:rPr lang="zh-CN" altLang="en-US" sz="2000" b="1" dirty="0">
                <a:solidFill>
                  <a:srgbClr val="000000"/>
                </a:solidFill>
                <a:latin typeface="Times New Roman" pitchFamily="18" charset="0"/>
                <a:ea typeface="楷体" charset="0"/>
              </a:rPr>
              <a:t>代表最大子数组的起点下标，</a:t>
            </a:r>
            <a:r>
              <a:rPr lang="zh-CN" altLang="zh-CN" sz="2000" b="1" dirty="0">
                <a:solidFill>
                  <a:srgbClr val="000000"/>
                </a:solidFill>
                <a:latin typeface="Times New Roman" pitchFamily="18" charset="0"/>
                <a:ea typeface="楷体" charset="0"/>
              </a:rPr>
              <a:t>1</a:t>
            </a:r>
            <a:r>
              <a:rPr lang="zh-CN" altLang="en-US" sz="2000" b="1" dirty="0">
                <a:solidFill>
                  <a:srgbClr val="000000"/>
                </a:solidFill>
                <a:latin typeface="Times New Roman" pitchFamily="18" charset="0"/>
                <a:ea typeface="楷体" charset="0"/>
              </a:rPr>
              <a:t>代表最大子数组的结束点下标。虽然</a:t>
            </a:r>
            <a:r>
              <a:rPr lang="en-US" altLang="zh-CN" sz="2000" b="1" dirty="0">
                <a:solidFill>
                  <a:srgbClr val="000000"/>
                </a:solidFill>
                <a:latin typeface="Times New Roman" pitchFamily="18" charset="0"/>
                <a:ea typeface="楷体" charset="0"/>
              </a:rPr>
              <a:t>5 5 6</a:t>
            </a:r>
            <a:r>
              <a:rPr lang="zh-CN" altLang="en-US" sz="2000" b="1" dirty="0">
                <a:solidFill>
                  <a:srgbClr val="000000"/>
                </a:solidFill>
                <a:latin typeface="Times New Roman" pitchFamily="18" charset="0"/>
                <a:ea typeface="楷体" charset="0"/>
              </a:rPr>
              <a:t>也对，但是子数组的起点靠后，</a:t>
            </a:r>
            <a:r>
              <a:rPr lang="en-US" altLang="zh-CN" sz="2000" b="1" dirty="0">
                <a:solidFill>
                  <a:srgbClr val="000000"/>
                </a:solidFill>
                <a:latin typeface="Times New Roman" pitchFamily="18" charset="0"/>
                <a:ea typeface="楷体" charset="0"/>
              </a:rPr>
              <a:t>5 0 3</a:t>
            </a:r>
            <a:r>
              <a:rPr lang="zh-CN" altLang="en-US" sz="2000" b="1" dirty="0">
                <a:solidFill>
                  <a:srgbClr val="000000"/>
                </a:solidFill>
                <a:latin typeface="Times New Roman" pitchFamily="18" charset="0"/>
                <a:ea typeface="楷体" charset="0"/>
              </a:rPr>
              <a:t>也对，但是子数组的结束点靠后。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749425" y="94615"/>
            <a:ext cx="6172200" cy="857250"/>
          </a:xfrm>
        </p:spPr>
        <p:txBody>
          <a:bodyPr/>
          <a:lstStyle/>
          <a:p>
            <a:r>
              <a:rPr lang="zh-CN" altLang="en-US" sz="3000" b="1" dirty="0">
                <a:solidFill>
                  <a:srgbClr val="000000"/>
                </a:solidFill>
                <a:latin typeface="Times New Roman" pitchFamily="18" charset="0"/>
                <a:ea typeface="楷体" charset="0"/>
              </a:rPr>
              <a:t>起始点与结束点下标如何来记录？</a:t>
            </a:r>
          </a:p>
        </p:txBody>
      </p:sp>
      <p:sp>
        <p:nvSpPr>
          <p:cNvPr id="4" name="内容占位符 3"/>
          <p:cNvSpPr>
            <a:spLocks noGrp="1"/>
          </p:cNvSpPr>
          <p:nvPr>
            <p:ph idx="4294967295"/>
          </p:nvPr>
        </p:nvSpPr>
        <p:spPr>
          <a:xfrm>
            <a:off x="193675" y="786130"/>
            <a:ext cx="8754110" cy="3514725"/>
          </a:xfrm>
        </p:spPr>
        <p:txBody>
          <a:bodyPr/>
          <a:lstStyle/>
          <a:p>
            <a:r>
              <a:rPr lang="zh-CN" altLang="zh-CN" sz="2800" b="1" dirty="0">
                <a:solidFill>
                  <a:srgbClr val="000000"/>
                </a:solidFill>
                <a:latin typeface="Times New Roman" pitchFamily="18" charset="0"/>
                <a:ea typeface="楷体" charset="0"/>
              </a:rPr>
              <a:t>由于我要求起始点下标、结束点下标都靠前的子数组，所以我们在动态规划的时候最好</a:t>
            </a:r>
            <a:r>
              <a:rPr lang="zh-CN" altLang="zh-CN" sz="2800" b="1" dirty="0">
                <a:solidFill>
                  <a:srgbClr val="FF0000"/>
                </a:solidFill>
                <a:latin typeface="Times New Roman" pitchFamily="18" charset="0"/>
                <a:ea typeface="楷体" charset="0"/>
              </a:rPr>
              <a:t>从后向前递推</a:t>
            </a:r>
            <a:r>
              <a:rPr lang="zh-CN" altLang="zh-CN" sz="2800" b="1" dirty="0">
                <a:solidFill>
                  <a:srgbClr val="000000"/>
                </a:solidFill>
                <a:latin typeface="Times New Roman" pitchFamily="18" charset="0"/>
                <a:ea typeface="楷体" charset="0"/>
              </a:rPr>
              <a:t>，这样</a:t>
            </a:r>
            <a:r>
              <a:rPr lang="en-US" altLang="zh-CN" sz="2800" b="1" dirty="0" err="1">
                <a:solidFill>
                  <a:srgbClr val="000000"/>
                </a:solidFill>
                <a:latin typeface="Times New Roman" pitchFamily="18" charset="0"/>
                <a:ea typeface="楷体" charset="0"/>
              </a:rPr>
              <a:t>dp</a:t>
            </a:r>
            <a:r>
              <a:rPr lang="en-US" altLang="zh-CN" sz="2800" b="1" dirty="0">
                <a:solidFill>
                  <a:srgbClr val="000000"/>
                </a:solidFill>
                <a:latin typeface="Times New Roman" pitchFamily="18" charset="0"/>
                <a:ea typeface="楷体" charset="0"/>
              </a:rPr>
              <a:t>[</a:t>
            </a:r>
            <a:r>
              <a:rPr lang="en-US" altLang="zh-CN" sz="2800" b="1" dirty="0" err="1">
                <a:solidFill>
                  <a:srgbClr val="000000"/>
                </a:solidFill>
                <a:latin typeface="Times New Roman" pitchFamily="18" charset="0"/>
                <a:ea typeface="楷体" charset="0"/>
              </a:rPr>
              <a:t>i</a:t>
            </a:r>
            <a:r>
              <a:rPr lang="en-US" altLang="zh-CN" sz="2800" b="1" dirty="0">
                <a:solidFill>
                  <a:srgbClr val="000000"/>
                </a:solidFill>
                <a:latin typeface="Times New Roman" pitchFamily="18" charset="0"/>
                <a:ea typeface="楷体" charset="0"/>
              </a:rPr>
              <a:t>]</a:t>
            </a:r>
            <a:r>
              <a:rPr lang="zh-CN" altLang="zh-CN" sz="2800" b="1" dirty="0">
                <a:solidFill>
                  <a:srgbClr val="000000"/>
                </a:solidFill>
                <a:latin typeface="Times New Roman" pitchFamily="18" charset="0"/>
                <a:ea typeface="楷体" charset="0"/>
              </a:rPr>
              <a:t>表示的值就是以下标</a:t>
            </a:r>
            <a:r>
              <a:rPr lang="en-US" altLang="zh-CN" sz="2800" b="1" dirty="0" err="1">
                <a:solidFill>
                  <a:srgbClr val="000000"/>
                </a:solidFill>
                <a:latin typeface="Times New Roman" pitchFamily="18" charset="0"/>
                <a:ea typeface="楷体" charset="0"/>
              </a:rPr>
              <a:t>i</a:t>
            </a:r>
            <a:r>
              <a:rPr lang="zh-CN" altLang="zh-CN" sz="2800" b="1" dirty="0">
                <a:solidFill>
                  <a:srgbClr val="000000"/>
                </a:solidFill>
                <a:latin typeface="Times New Roman" pitchFamily="18" charset="0"/>
                <a:ea typeface="楷体" charset="0"/>
              </a:rPr>
              <a:t>为开始的最大子数组的值，那么当</a:t>
            </a:r>
            <a:r>
              <a:rPr lang="en-US" altLang="zh-CN" sz="2800" b="1" dirty="0" err="1">
                <a:solidFill>
                  <a:srgbClr val="000000"/>
                </a:solidFill>
                <a:latin typeface="Times New Roman" pitchFamily="18" charset="0"/>
                <a:ea typeface="楷体" charset="0"/>
              </a:rPr>
              <a:t>dp</a:t>
            </a:r>
            <a:r>
              <a:rPr lang="en-US" altLang="zh-CN" sz="2800" b="1" dirty="0">
                <a:solidFill>
                  <a:srgbClr val="000000"/>
                </a:solidFill>
                <a:latin typeface="Times New Roman" pitchFamily="18" charset="0"/>
                <a:ea typeface="楷体" charset="0"/>
              </a:rPr>
              <a:t>[</a:t>
            </a:r>
            <a:r>
              <a:rPr lang="en-US" altLang="zh-CN" sz="2800" b="1" dirty="0" err="1">
                <a:solidFill>
                  <a:srgbClr val="000000"/>
                </a:solidFill>
                <a:latin typeface="Times New Roman" pitchFamily="18" charset="0"/>
                <a:ea typeface="楷体" charset="0"/>
              </a:rPr>
              <a:t>i</a:t>
            </a:r>
            <a:r>
              <a:rPr lang="en-US" altLang="zh-CN" sz="2800" b="1" dirty="0">
                <a:solidFill>
                  <a:srgbClr val="000000"/>
                </a:solidFill>
                <a:latin typeface="Times New Roman" pitchFamily="18" charset="0"/>
                <a:ea typeface="楷体" charset="0"/>
              </a:rPr>
              <a:t>]</a:t>
            </a:r>
            <a:r>
              <a:rPr lang="zh-CN" altLang="zh-CN" sz="2800" b="1" dirty="0">
                <a:solidFill>
                  <a:srgbClr val="000000"/>
                </a:solidFill>
                <a:latin typeface="Times New Roman" pitchFamily="18" charset="0"/>
                <a:ea typeface="楷体" charset="0"/>
              </a:rPr>
              <a:t>与</a:t>
            </a:r>
            <a:r>
              <a:rPr lang="en-US" altLang="zh-CN" sz="2800" b="1" dirty="0" err="1">
                <a:solidFill>
                  <a:srgbClr val="000000"/>
                </a:solidFill>
                <a:latin typeface="Times New Roman" pitchFamily="18" charset="0"/>
                <a:ea typeface="楷体" charset="0"/>
              </a:rPr>
              <a:t>dp</a:t>
            </a:r>
            <a:r>
              <a:rPr lang="en-US" altLang="zh-CN" sz="2800" b="1" dirty="0">
                <a:solidFill>
                  <a:srgbClr val="000000"/>
                </a:solidFill>
                <a:latin typeface="Times New Roman" pitchFamily="18" charset="0"/>
                <a:ea typeface="楷体" charset="0"/>
              </a:rPr>
              <a:t>[j]</a:t>
            </a:r>
            <a:r>
              <a:rPr lang="zh-CN" altLang="zh-CN" sz="2800" b="1" dirty="0">
                <a:solidFill>
                  <a:srgbClr val="000000"/>
                </a:solidFill>
                <a:latin typeface="Times New Roman" pitchFamily="18" charset="0"/>
                <a:ea typeface="楷体" charset="0"/>
              </a:rPr>
              <a:t>相同时我们选取</a:t>
            </a:r>
            <a:r>
              <a:rPr lang="en-US" altLang="zh-CN" sz="2800" b="1" dirty="0" err="1">
                <a:solidFill>
                  <a:srgbClr val="000000"/>
                </a:solidFill>
                <a:latin typeface="Times New Roman" pitchFamily="18" charset="0"/>
                <a:ea typeface="楷体" charset="0"/>
              </a:rPr>
              <a:t>i,j</a:t>
            </a:r>
            <a:r>
              <a:rPr lang="zh-CN" altLang="zh-CN" sz="2800" b="1" dirty="0">
                <a:solidFill>
                  <a:srgbClr val="000000"/>
                </a:solidFill>
                <a:latin typeface="Times New Roman" pitchFamily="18" charset="0"/>
                <a:ea typeface="楷体" charset="0"/>
              </a:rPr>
              <a:t>中较小的下标作为起点。当出现</a:t>
            </a:r>
            <a:r>
              <a:rPr lang="en-US" altLang="zh-CN" sz="2800" b="1" dirty="0">
                <a:solidFill>
                  <a:srgbClr val="FF0000"/>
                </a:solidFill>
                <a:latin typeface="Times New Roman" pitchFamily="18" charset="0"/>
                <a:ea typeface="楷体" charset="0"/>
              </a:rPr>
              <a:t>2,3,-1,1</a:t>
            </a:r>
            <a:r>
              <a:rPr lang="zh-CN" altLang="zh-CN" sz="2800" b="1" dirty="0">
                <a:solidFill>
                  <a:srgbClr val="000000"/>
                </a:solidFill>
                <a:latin typeface="Times New Roman" pitchFamily="18" charset="0"/>
                <a:ea typeface="楷体" charset="0"/>
              </a:rPr>
              <a:t>这样的情况时，我们需要选择</a:t>
            </a:r>
            <a:r>
              <a:rPr lang="en-US" altLang="zh-CN" sz="2800" b="1" dirty="0">
                <a:solidFill>
                  <a:srgbClr val="FF0000"/>
                </a:solidFill>
                <a:latin typeface="Times New Roman" pitchFamily="18" charset="0"/>
                <a:ea typeface="楷体" charset="0"/>
              </a:rPr>
              <a:t>3</a:t>
            </a:r>
            <a:r>
              <a:rPr lang="zh-CN" altLang="zh-CN" sz="2800" b="1" dirty="0">
                <a:solidFill>
                  <a:srgbClr val="000000"/>
                </a:solidFill>
                <a:latin typeface="Times New Roman" pitchFamily="18" charset="0"/>
                <a:ea typeface="楷体" charset="0"/>
              </a:rPr>
              <a:t>的下标作为结束点，考虑下面的代码：</a:t>
            </a:r>
          </a:p>
          <a:p>
            <a:endParaRPr lang="zh-CN" altLang="zh-CN" sz="2800" b="1" dirty="0">
              <a:latin typeface="Times New Roman" pitchFamily="18" charset="0"/>
              <a:ea typeface="楷体"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681855" y="249555"/>
            <a:ext cx="4462145" cy="3024505"/>
          </a:xfrm>
        </p:spPr>
        <p:txBody>
          <a:bodyPr/>
          <a:lstStyle/>
          <a:p>
            <a:r>
              <a:rPr lang="zh-CN" altLang="zh-CN" sz="2400" b="1">
                <a:solidFill>
                  <a:srgbClr val="000000"/>
                </a:solidFill>
                <a:latin typeface="Times New Roman" pitchFamily="18" charset="0"/>
                <a:ea typeface="楷体" charset="0"/>
              </a:rPr>
              <a:t>这里</a:t>
            </a:r>
            <a:r>
              <a:rPr lang="en-US" altLang="zh-CN" sz="2400" b="1">
                <a:solidFill>
                  <a:srgbClr val="000000"/>
                </a:solidFill>
                <a:latin typeface="Times New Roman" pitchFamily="18" charset="0"/>
                <a:ea typeface="楷体" charset="0"/>
              </a:rPr>
              <a:t>tmp</a:t>
            </a:r>
            <a:r>
              <a:rPr lang="zh-CN" altLang="zh-CN" sz="2400" b="1">
                <a:solidFill>
                  <a:srgbClr val="000000"/>
                </a:solidFill>
                <a:latin typeface="Times New Roman" pitchFamily="18" charset="0"/>
                <a:ea typeface="楷体" charset="0"/>
              </a:rPr>
              <a:t>变量记录子数组的结束点，当</a:t>
            </a:r>
            <a:r>
              <a:rPr lang="en-US" altLang="zh-CN" sz="2400" b="1">
                <a:solidFill>
                  <a:srgbClr val="000000"/>
                </a:solidFill>
                <a:latin typeface="Times New Roman" pitchFamily="18" charset="0"/>
                <a:ea typeface="楷体" charset="0"/>
              </a:rPr>
              <a:t>dp[i+1]==0</a:t>
            </a:r>
            <a:r>
              <a:rPr lang="zh-CN" altLang="zh-CN" sz="2400" b="1">
                <a:solidFill>
                  <a:srgbClr val="000000"/>
                </a:solidFill>
                <a:latin typeface="Times New Roman" pitchFamily="18" charset="0"/>
                <a:ea typeface="楷体" charset="0"/>
              </a:rPr>
              <a:t>时，我们要选取</a:t>
            </a:r>
            <a:r>
              <a:rPr lang="en-US" altLang="zh-CN" sz="2400" b="1">
                <a:solidFill>
                  <a:srgbClr val="000000"/>
                </a:solidFill>
                <a:latin typeface="Times New Roman" pitchFamily="18" charset="0"/>
                <a:ea typeface="楷体" charset="0"/>
              </a:rPr>
              <a:t>i</a:t>
            </a:r>
            <a:r>
              <a:rPr lang="zh-CN" altLang="zh-CN" sz="2400" b="1">
                <a:solidFill>
                  <a:srgbClr val="000000"/>
                </a:solidFill>
                <a:latin typeface="Times New Roman" pitchFamily="18" charset="0"/>
                <a:ea typeface="楷体" charset="0"/>
              </a:rPr>
              <a:t>作为此时的子数组结束点。如上面的例子</a:t>
            </a:r>
            <a:r>
              <a:rPr lang="en-US" altLang="zh-CN" sz="2400" b="1">
                <a:solidFill>
                  <a:srgbClr val="000000"/>
                </a:solidFill>
                <a:latin typeface="Times New Roman" pitchFamily="18" charset="0"/>
                <a:ea typeface="楷体" charset="0"/>
              </a:rPr>
              <a:t>2,3,-1,1</a:t>
            </a:r>
            <a:r>
              <a:rPr lang="zh-CN" altLang="zh-CN" sz="2400" b="1">
                <a:solidFill>
                  <a:srgbClr val="000000"/>
                </a:solidFill>
                <a:latin typeface="Times New Roman" pitchFamily="18" charset="0"/>
                <a:ea typeface="楷体" charset="0"/>
              </a:rPr>
              <a:t>；当我们计算</a:t>
            </a:r>
            <a:r>
              <a:rPr lang="en-US" altLang="zh-CN" sz="2400" b="1">
                <a:solidFill>
                  <a:srgbClr val="000000"/>
                </a:solidFill>
                <a:latin typeface="Times New Roman" pitchFamily="18" charset="0"/>
                <a:ea typeface="楷体" charset="0"/>
              </a:rPr>
              <a:t>dp[1]</a:t>
            </a:r>
            <a:r>
              <a:rPr lang="zh-CN" altLang="zh-CN" sz="2400" b="1">
                <a:solidFill>
                  <a:srgbClr val="000000"/>
                </a:solidFill>
                <a:latin typeface="Times New Roman" pitchFamily="18" charset="0"/>
                <a:ea typeface="楷体" charset="0"/>
              </a:rPr>
              <a:t>时，它的结束点就是</a:t>
            </a:r>
            <a:r>
              <a:rPr lang="en-US" altLang="zh-CN" sz="2400" b="1">
                <a:solidFill>
                  <a:srgbClr val="000000"/>
                </a:solidFill>
                <a:latin typeface="Times New Roman" pitchFamily="18" charset="0"/>
                <a:ea typeface="楷体" charset="0"/>
              </a:rPr>
              <a:t>1</a:t>
            </a:r>
            <a:r>
              <a:rPr lang="zh-CN" altLang="zh-CN" sz="2400" b="1">
                <a:solidFill>
                  <a:srgbClr val="000000"/>
                </a:solidFill>
                <a:latin typeface="Times New Roman" pitchFamily="18" charset="0"/>
                <a:ea typeface="楷体" charset="0"/>
              </a:rPr>
              <a:t>，而不是</a:t>
            </a:r>
            <a:r>
              <a:rPr lang="en-US" altLang="zh-CN" sz="2400" b="1">
                <a:solidFill>
                  <a:srgbClr val="000000"/>
                </a:solidFill>
                <a:latin typeface="Times New Roman" pitchFamily="18" charset="0"/>
                <a:ea typeface="楷体" charset="0"/>
              </a:rPr>
              <a:t>dp[2]</a:t>
            </a:r>
            <a:r>
              <a:rPr lang="zh-CN" altLang="zh-CN" sz="2400" b="1">
                <a:solidFill>
                  <a:srgbClr val="000000"/>
                </a:solidFill>
                <a:latin typeface="Times New Roman" pitchFamily="18" charset="0"/>
                <a:ea typeface="楷体" charset="0"/>
              </a:rPr>
              <a:t>的结束点</a:t>
            </a:r>
            <a:r>
              <a:rPr lang="en-US" altLang="zh-CN" sz="2400" b="1">
                <a:solidFill>
                  <a:srgbClr val="000000"/>
                </a:solidFill>
                <a:latin typeface="Times New Roman" pitchFamily="18" charset="0"/>
                <a:ea typeface="楷体" charset="0"/>
              </a:rPr>
              <a:t>3</a:t>
            </a:r>
            <a:r>
              <a:rPr lang="zh-CN" altLang="zh-CN" sz="2400" b="1">
                <a:solidFill>
                  <a:srgbClr val="000000"/>
                </a:solidFill>
                <a:latin typeface="Times New Roman" pitchFamily="18" charset="0"/>
                <a:ea typeface="楷体" charset="0"/>
              </a:rPr>
              <a:t>。</a:t>
            </a:r>
            <a:endParaRPr lang="zh-CN" altLang="zh-CN" sz="2400" b="1" dirty="0">
              <a:solidFill>
                <a:srgbClr val="000000"/>
              </a:solidFill>
              <a:latin typeface="Times New Roman" pitchFamily="18" charset="0"/>
              <a:ea typeface="楷体" charset="0"/>
            </a:endParaRPr>
          </a:p>
        </p:txBody>
      </p:sp>
      <p:sp>
        <p:nvSpPr>
          <p:cNvPr id="5" name="矩形 4"/>
          <p:cNvSpPr/>
          <p:nvPr/>
        </p:nvSpPr>
        <p:spPr>
          <a:xfrm>
            <a:off x="424442" y="249492"/>
            <a:ext cx="4576818" cy="3749040"/>
          </a:xfrm>
          <a:prstGeom prst="rect">
            <a:avLst/>
          </a:prstGeom>
        </p:spPr>
        <p:txBody>
          <a:bodyPr wrap="square">
            <a:spAutoFit/>
          </a:bodyPr>
          <a:lstStyle/>
          <a:p>
            <a:r>
              <a:rPr lang="en-US" altLang="zh-CN" sz="2400" b="1" dirty="0">
                <a:solidFill>
                  <a:srgbClr val="000000"/>
                </a:solidFill>
                <a:latin typeface="Times New Roman" pitchFamily="18" charset="0"/>
              </a:rPr>
              <a:t>if(</a:t>
            </a:r>
            <a:r>
              <a:rPr lang="en-US" altLang="zh-CN" sz="2400" b="1" dirty="0" err="1">
                <a:solidFill>
                  <a:srgbClr val="000000"/>
                </a:solidFill>
                <a:latin typeface="Times New Roman" pitchFamily="18" charset="0"/>
              </a:rPr>
              <a:t>dp</a:t>
            </a:r>
            <a:r>
              <a:rPr lang="en-US" altLang="zh-CN" sz="2400" b="1" dirty="0">
                <a:solidFill>
                  <a:srgbClr val="000000"/>
                </a:solidFill>
                <a:latin typeface="Times New Roman" pitchFamily="18" charset="0"/>
              </a:rPr>
              <a:t>[i+1]&gt;0)</a:t>
            </a:r>
            <a:br>
              <a:rPr lang="en-US" altLang="zh-CN" sz="2400" b="1" dirty="0">
                <a:solidFill>
                  <a:srgbClr val="000000"/>
                </a:solidFill>
                <a:latin typeface="Times New Roman" pitchFamily="18" charset="0"/>
              </a:rPr>
            </a:br>
            <a:r>
              <a:rPr lang="en-US" altLang="zh-CN" sz="2400" b="1" dirty="0">
                <a:solidFill>
                  <a:srgbClr val="000000"/>
                </a:solidFill>
                <a:latin typeface="Times New Roman" pitchFamily="18" charset="0"/>
              </a:rPr>
              <a:t>{</a:t>
            </a:r>
            <a:br>
              <a:rPr lang="en-US" altLang="zh-CN" sz="2400" b="1" dirty="0">
                <a:solidFill>
                  <a:srgbClr val="000000"/>
                </a:solidFill>
                <a:latin typeface="Times New Roman" pitchFamily="18" charset="0"/>
              </a:rPr>
            </a:br>
            <a:r>
              <a:rPr lang="en-US" altLang="zh-CN" sz="2400" b="1" dirty="0">
                <a:solidFill>
                  <a:srgbClr val="000000"/>
                </a:solidFill>
                <a:latin typeface="Times New Roman" pitchFamily="18" charset="0"/>
              </a:rPr>
              <a:t>    </a:t>
            </a:r>
            <a:r>
              <a:rPr lang="en-US" altLang="zh-CN" sz="2400" b="1" dirty="0" err="1">
                <a:solidFill>
                  <a:srgbClr val="000000"/>
                </a:solidFill>
                <a:latin typeface="Times New Roman" pitchFamily="18" charset="0"/>
              </a:rPr>
              <a:t>dp</a:t>
            </a:r>
            <a:r>
              <a:rPr lang="en-US" altLang="zh-CN" sz="2400" b="1" dirty="0">
                <a:solidFill>
                  <a:srgbClr val="000000"/>
                </a:solidFill>
                <a:latin typeface="Times New Roman" pitchFamily="18" charset="0"/>
              </a:rPr>
              <a:t>[</a:t>
            </a:r>
            <a:r>
              <a:rPr lang="en-US" altLang="zh-CN" sz="2400" b="1" dirty="0" err="1">
                <a:solidFill>
                  <a:srgbClr val="000000"/>
                </a:solidFill>
                <a:latin typeface="Times New Roman" pitchFamily="18" charset="0"/>
              </a:rPr>
              <a:t>i</a:t>
            </a:r>
            <a:r>
              <a:rPr lang="en-US" altLang="zh-CN" sz="2400" b="1" dirty="0">
                <a:solidFill>
                  <a:srgbClr val="000000"/>
                </a:solidFill>
                <a:latin typeface="Times New Roman" pitchFamily="18" charset="0"/>
              </a:rPr>
              <a:t>]=</a:t>
            </a:r>
            <a:r>
              <a:rPr lang="en-US" altLang="zh-CN" sz="2400" b="1" dirty="0" err="1">
                <a:solidFill>
                  <a:srgbClr val="000000"/>
                </a:solidFill>
                <a:latin typeface="Times New Roman" pitchFamily="18" charset="0"/>
              </a:rPr>
              <a:t>dp</a:t>
            </a:r>
            <a:r>
              <a:rPr lang="en-US" altLang="zh-CN" sz="2400" b="1" dirty="0">
                <a:solidFill>
                  <a:srgbClr val="000000"/>
                </a:solidFill>
                <a:latin typeface="Times New Roman" pitchFamily="18" charset="0"/>
              </a:rPr>
              <a:t>[i+1]+a[</a:t>
            </a:r>
            <a:r>
              <a:rPr lang="en-US" altLang="zh-CN" sz="2400" b="1" dirty="0" err="1">
                <a:solidFill>
                  <a:srgbClr val="000000"/>
                </a:solidFill>
                <a:latin typeface="Times New Roman" pitchFamily="18" charset="0"/>
              </a:rPr>
              <a:t>i</a:t>
            </a:r>
            <a:r>
              <a:rPr lang="en-US" altLang="zh-CN" sz="2400" b="1" dirty="0">
                <a:solidFill>
                  <a:srgbClr val="000000"/>
                </a:solidFill>
                <a:latin typeface="Times New Roman" pitchFamily="18" charset="0"/>
              </a:rPr>
              <a:t>];</a:t>
            </a:r>
            <a:br>
              <a:rPr lang="en-US" altLang="zh-CN" sz="2400" b="1" dirty="0">
                <a:solidFill>
                  <a:srgbClr val="000000"/>
                </a:solidFill>
                <a:latin typeface="Times New Roman" pitchFamily="18" charset="0"/>
              </a:rPr>
            </a:br>
            <a:r>
              <a:rPr lang="en-US" altLang="zh-CN" sz="2400" b="1" dirty="0">
                <a:solidFill>
                  <a:srgbClr val="000000"/>
                </a:solidFill>
                <a:latin typeface="Times New Roman" pitchFamily="18" charset="0"/>
              </a:rPr>
              <a:t>    </a:t>
            </a:r>
            <a:r>
              <a:rPr lang="en-US" altLang="zh-CN" sz="2400" b="1" dirty="0" err="1">
                <a:solidFill>
                  <a:srgbClr val="000000"/>
                </a:solidFill>
                <a:latin typeface="Times New Roman" pitchFamily="18" charset="0"/>
              </a:rPr>
              <a:t>tmp</a:t>
            </a:r>
            <a:r>
              <a:rPr lang="en-US" altLang="zh-CN" sz="2400" b="1" dirty="0">
                <a:solidFill>
                  <a:srgbClr val="000000"/>
                </a:solidFill>
                <a:latin typeface="Times New Roman" pitchFamily="18" charset="0"/>
              </a:rPr>
              <a:t>[</a:t>
            </a:r>
            <a:r>
              <a:rPr lang="en-US" altLang="zh-CN" sz="2400" b="1" dirty="0" err="1">
                <a:solidFill>
                  <a:srgbClr val="000000"/>
                </a:solidFill>
                <a:latin typeface="Times New Roman" pitchFamily="18" charset="0"/>
              </a:rPr>
              <a:t>i</a:t>
            </a:r>
            <a:r>
              <a:rPr lang="en-US" altLang="zh-CN" sz="2400" b="1" dirty="0">
                <a:solidFill>
                  <a:srgbClr val="000000"/>
                </a:solidFill>
                <a:latin typeface="Times New Roman" pitchFamily="18" charset="0"/>
              </a:rPr>
              <a:t>]=</a:t>
            </a:r>
            <a:r>
              <a:rPr lang="en-US" altLang="zh-CN" sz="2400" b="1" dirty="0" err="1">
                <a:solidFill>
                  <a:srgbClr val="000000"/>
                </a:solidFill>
                <a:latin typeface="Times New Roman" pitchFamily="18" charset="0"/>
              </a:rPr>
              <a:t>tmp</a:t>
            </a:r>
            <a:r>
              <a:rPr lang="en-US" altLang="zh-CN" sz="2400" b="1" dirty="0">
                <a:solidFill>
                  <a:srgbClr val="000000"/>
                </a:solidFill>
                <a:latin typeface="Times New Roman" pitchFamily="18" charset="0"/>
              </a:rPr>
              <a:t>[i+1];</a:t>
            </a:r>
            <a:br>
              <a:rPr lang="en-US" altLang="zh-CN" sz="2400" b="1" dirty="0">
                <a:solidFill>
                  <a:srgbClr val="000000"/>
                </a:solidFill>
                <a:latin typeface="Times New Roman" pitchFamily="18" charset="0"/>
              </a:rPr>
            </a:br>
            <a:r>
              <a:rPr lang="en-US" altLang="zh-CN" sz="2400" b="1" dirty="0">
                <a:solidFill>
                  <a:srgbClr val="000000"/>
                </a:solidFill>
                <a:latin typeface="Times New Roman" pitchFamily="18" charset="0"/>
              </a:rPr>
              <a:t>}</a:t>
            </a:r>
            <a:br>
              <a:rPr lang="en-US" altLang="zh-CN" sz="2400" b="1" dirty="0">
                <a:solidFill>
                  <a:srgbClr val="000000"/>
                </a:solidFill>
                <a:latin typeface="Times New Roman" pitchFamily="18" charset="0"/>
              </a:rPr>
            </a:br>
            <a:r>
              <a:rPr lang="en-US" altLang="zh-CN" sz="2400" b="1" dirty="0">
                <a:solidFill>
                  <a:srgbClr val="000000"/>
                </a:solidFill>
                <a:latin typeface="Times New Roman" pitchFamily="18" charset="0"/>
              </a:rPr>
              <a:t>else</a:t>
            </a:r>
            <a:br>
              <a:rPr lang="en-US" altLang="zh-CN" sz="2400" b="1" dirty="0">
                <a:solidFill>
                  <a:srgbClr val="000000"/>
                </a:solidFill>
                <a:latin typeface="Times New Roman" pitchFamily="18" charset="0"/>
              </a:rPr>
            </a:br>
            <a:r>
              <a:rPr lang="en-US" altLang="zh-CN" sz="2400" b="1" dirty="0">
                <a:solidFill>
                  <a:srgbClr val="000000"/>
                </a:solidFill>
                <a:latin typeface="Times New Roman" pitchFamily="18" charset="0"/>
              </a:rPr>
              <a:t>{</a:t>
            </a:r>
            <a:br>
              <a:rPr lang="en-US" altLang="zh-CN" sz="2400" b="1" dirty="0">
                <a:solidFill>
                  <a:srgbClr val="000000"/>
                </a:solidFill>
                <a:latin typeface="Times New Roman" pitchFamily="18" charset="0"/>
              </a:rPr>
            </a:br>
            <a:r>
              <a:rPr lang="en-US" altLang="zh-CN" sz="2400" b="1" dirty="0">
                <a:solidFill>
                  <a:srgbClr val="000000"/>
                </a:solidFill>
                <a:latin typeface="Times New Roman" pitchFamily="18" charset="0"/>
              </a:rPr>
              <a:t>    </a:t>
            </a:r>
            <a:r>
              <a:rPr lang="en-US" altLang="zh-CN" sz="2400" b="1" dirty="0" err="1">
                <a:solidFill>
                  <a:srgbClr val="000000"/>
                </a:solidFill>
                <a:latin typeface="Times New Roman" pitchFamily="18" charset="0"/>
              </a:rPr>
              <a:t>dp</a:t>
            </a:r>
            <a:r>
              <a:rPr lang="en-US" altLang="zh-CN" sz="2400" b="1" dirty="0">
                <a:solidFill>
                  <a:srgbClr val="000000"/>
                </a:solidFill>
                <a:latin typeface="Times New Roman" pitchFamily="18" charset="0"/>
              </a:rPr>
              <a:t>[</a:t>
            </a:r>
            <a:r>
              <a:rPr lang="en-US" altLang="zh-CN" sz="2400" b="1" dirty="0" err="1">
                <a:solidFill>
                  <a:srgbClr val="000000"/>
                </a:solidFill>
                <a:latin typeface="Times New Roman" pitchFamily="18" charset="0"/>
              </a:rPr>
              <a:t>i</a:t>
            </a:r>
            <a:r>
              <a:rPr lang="en-US" altLang="zh-CN" sz="2400" b="1" dirty="0">
                <a:solidFill>
                  <a:srgbClr val="000000"/>
                </a:solidFill>
                <a:latin typeface="Times New Roman" pitchFamily="18" charset="0"/>
              </a:rPr>
              <a:t>]=a[</a:t>
            </a:r>
            <a:r>
              <a:rPr lang="en-US" altLang="zh-CN" sz="2400" b="1" dirty="0" err="1">
                <a:solidFill>
                  <a:srgbClr val="000000"/>
                </a:solidFill>
                <a:latin typeface="Times New Roman" pitchFamily="18" charset="0"/>
              </a:rPr>
              <a:t>i</a:t>
            </a:r>
            <a:r>
              <a:rPr lang="en-US" altLang="zh-CN" sz="2400" b="1" dirty="0">
                <a:solidFill>
                  <a:srgbClr val="000000"/>
                </a:solidFill>
                <a:latin typeface="Times New Roman" pitchFamily="18" charset="0"/>
              </a:rPr>
              <a:t>];</a:t>
            </a:r>
            <a:br>
              <a:rPr lang="en-US" altLang="zh-CN" sz="2400" b="1" dirty="0">
                <a:solidFill>
                  <a:srgbClr val="000000"/>
                </a:solidFill>
                <a:latin typeface="Times New Roman" pitchFamily="18" charset="0"/>
              </a:rPr>
            </a:br>
            <a:r>
              <a:rPr lang="en-US" altLang="zh-CN" sz="2400" b="1" dirty="0">
                <a:solidFill>
                  <a:srgbClr val="000000"/>
                </a:solidFill>
                <a:latin typeface="Times New Roman" pitchFamily="18" charset="0"/>
              </a:rPr>
              <a:t>    </a:t>
            </a:r>
            <a:r>
              <a:rPr lang="en-US" altLang="zh-CN" sz="2400" b="1" dirty="0" err="1">
                <a:solidFill>
                  <a:srgbClr val="000000"/>
                </a:solidFill>
                <a:latin typeface="Times New Roman" pitchFamily="18" charset="0"/>
              </a:rPr>
              <a:t>tmp</a:t>
            </a:r>
            <a:r>
              <a:rPr lang="en-US" altLang="zh-CN" sz="2400" b="1" dirty="0">
                <a:solidFill>
                  <a:srgbClr val="000000"/>
                </a:solidFill>
                <a:latin typeface="Times New Roman" pitchFamily="18" charset="0"/>
              </a:rPr>
              <a:t>[</a:t>
            </a:r>
            <a:r>
              <a:rPr lang="en-US" altLang="zh-CN" sz="2400" b="1" dirty="0" err="1">
                <a:solidFill>
                  <a:srgbClr val="000000"/>
                </a:solidFill>
                <a:latin typeface="Times New Roman" pitchFamily="18" charset="0"/>
              </a:rPr>
              <a:t>i</a:t>
            </a:r>
            <a:r>
              <a:rPr lang="en-US" altLang="zh-CN" sz="2400" b="1" dirty="0">
                <a:solidFill>
                  <a:srgbClr val="000000"/>
                </a:solidFill>
                <a:latin typeface="Times New Roman" pitchFamily="18" charset="0"/>
              </a:rPr>
              <a:t>]=</a:t>
            </a:r>
            <a:r>
              <a:rPr lang="en-US" altLang="zh-CN" sz="2400" b="1" dirty="0" err="1">
                <a:solidFill>
                  <a:srgbClr val="000000"/>
                </a:solidFill>
                <a:latin typeface="Times New Roman" pitchFamily="18" charset="0"/>
              </a:rPr>
              <a:t>i</a:t>
            </a:r>
            <a:r>
              <a:rPr lang="en-US" altLang="zh-CN" sz="2400" b="1" dirty="0">
                <a:solidFill>
                  <a:srgbClr val="000000"/>
                </a:solidFill>
                <a:latin typeface="Times New Roman" pitchFamily="18" charset="0"/>
              </a:rPr>
              <a:t>;</a:t>
            </a:r>
            <a:br>
              <a:rPr lang="en-US" altLang="zh-CN" sz="2400" b="1" dirty="0">
                <a:solidFill>
                  <a:srgbClr val="000000"/>
                </a:solidFill>
                <a:latin typeface="Times New Roman" pitchFamily="18" charset="0"/>
              </a:rPr>
            </a:br>
            <a:r>
              <a:rPr lang="en-US" altLang="zh-CN" sz="2400" b="1" dirty="0">
                <a:solidFill>
                  <a:srgbClr val="000000"/>
                </a:solidFill>
                <a:latin typeface="Times New Roman" pitchFamily="18" charset="0"/>
              </a:rPr>
              <a:t>}</a:t>
            </a:r>
          </a:p>
        </p:txBody>
      </p:sp>
      <p:sp>
        <p:nvSpPr>
          <p:cNvPr id="6" name="矩形 5"/>
          <p:cNvSpPr/>
          <p:nvPr/>
        </p:nvSpPr>
        <p:spPr>
          <a:xfrm>
            <a:off x="3016885" y="3274060"/>
            <a:ext cx="5781040" cy="579120"/>
          </a:xfrm>
          <a:prstGeom prst="rect">
            <a:avLst/>
          </a:prstGeom>
        </p:spPr>
        <p:txBody>
          <a:bodyPr wrap="square">
            <a:spAutoFit/>
          </a:bodyPr>
          <a:lstStyle/>
          <a:p>
            <a:r>
              <a:rPr lang="zh-CN" altLang="zh-CN" sz="1600" b="1" dirty="0">
                <a:solidFill>
                  <a:srgbClr val="000000"/>
                </a:solidFill>
                <a:latin typeface="Times New Roman" pitchFamily="18" charset="0"/>
                <a:ea typeface="楷体" charset="0"/>
              </a:rPr>
              <a:t>最终最大的</a:t>
            </a:r>
            <a:r>
              <a:rPr lang="en-US" altLang="zh-CN" sz="1600" b="1" dirty="0" err="1">
                <a:solidFill>
                  <a:srgbClr val="000000"/>
                </a:solidFill>
                <a:latin typeface="Times New Roman" pitchFamily="18" charset="0"/>
                <a:ea typeface="楷体" charset="0"/>
              </a:rPr>
              <a:t>dp</a:t>
            </a:r>
            <a:r>
              <a:rPr lang="en-US" altLang="zh-CN" sz="1600" b="1" dirty="0">
                <a:solidFill>
                  <a:srgbClr val="000000"/>
                </a:solidFill>
                <a:latin typeface="Times New Roman" pitchFamily="18" charset="0"/>
                <a:ea typeface="楷体" charset="0"/>
              </a:rPr>
              <a:t>[</a:t>
            </a:r>
            <a:r>
              <a:rPr lang="en-US" altLang="zh-CN" sz="1600" b="1" dirty="0" err="1">
                <a:solidFill>
                  <a:srgbClr val="000000"/>
                </a:solidFill>
                <a:latin typeface="Times New Roman" pitchFamily="18" charset="0"/>
                <a:ea typeface="楷体" charset="0"/>
              </a:rPr>
              <a:t>i</a:t>
            </a:r>
            <a:r>
              <a:rPr lang="en-US" altLang="zh-CN" sz="1600" b="1" dirty="0">
                <a:solidFill>
                  <a:srgbClr val="000000"/>
                </a:solidFill>
                <a:latin typeface="Times New Roman" pitchFamily="18" charset="0"/>
                <a:ea typeface="楷体" charset="0"/>
              </a:rPr>
              <a:t>]</a:t>
            </a:r>
            <a:r>
              <a:rPr lang="zh-CN" altLang="zh-CN" sz="1600" b="1" dirty="0">
                <a:solidFill>
                  <a:srgbClr val="000000"/>
                </a:solidFill>
                <a:latin typeface="Times New Roman" pitchFamily="18" charset="0"/>
                <a:ea typeface="楷体" charset="0"/>
              </a:rPr>
              <a:t>代表最大子数组的和，最小的</a:t>
            </a:r>
            <a:r>
              <a:rPr lang="en-US" altLang="zh-CN" sz="1600" b="1" dirty="0" err="1">
                <a:solidFill>
                  <a:srgbClr val="000000"/>
                </a:solidFill>
                <a:latin typeface="Times New Roman" pitchFamily="18" charset="0"/>
                <a:ea typeface="楷体" charset="0"/>
              </a:rPr>
              <a:t>i</a:t>
            </a:r>
            <a:r>
              <a:rPr lang="zh-CN" altLang="zh-CN" sz="1600" b="1" dirty="0">
                <a:solidFill>
                  <a:srgbClr val="000000"/>
                </a:solidFill>
                <a:latin typeface="Times New Roman" pitchFamily="18" charset="0"/>
                <a:ea typeface="楷体" charset="0"/>
              </a:rPr>
              <a:t>代表子数组的起始点，</a:t>
            </a:r>
            <a:r>
              <a:rPr lang="en-US" altLang="zh-CN" sz="1600" b="1" dirty="0" err="1">
                <a:solidFill>
                  <a:srgbClr val="000000"/>
                </a:solidFill>
                <a:latin typeface="Times New Roman" pitchFamily="18" charset="0"/>
                <a:ea typeface="楷体" charset="0"/>
              </a:rPr>
              <a:t>tmp</a:t>
            </a:r>
            <a:r>
              <a:rPr lang="en-US" altLang="zh-CN" sz="1600" b="1" dirty="0">
                <a:solidFill>
                  <a:srgbClr val="000000"/>
                </a:solidFill>
                <a:latin typeface="Times New Roman" pitchFamily="18" charset="0"/>
                <a:ea typeface="楷体" charset="0"/>
              </a:rPr>
              <a:t>[</a:t>
            </a:r>
            <a:r>
              <a:rPr lang="en-US" altLang="zh-CN" sz="1600" b="1" dirty="0" err="1">
                <a:solidFill>
                  <a:srgbClr val="000000"/>
                </a:solidFill>
                <a:latin typeface="Times New Roman" pitchFamily="18" charset="0"/>
                <a:ea typeface="楷体" charset="0"/>
              </a:rPr>
              <a:t>i</a:t>
            </a:r>
            <a:r>
              <a:rPr lang="en-US" altLang="zh-CN" sz="1600" b="1" dirty="0">
                <a:solidFill>
                  <a:srgbClr val="000000"/>
                </a:solidFill>
                <a:latin typeface="Times New Roman" pitchFamily="18" charset="0"/>
                <a:ea typeface="楷体" charset="0"/>
              </a:rPr>
              <a:t>]</a:t>
            </a:r>
            <a:r>
              <a:rPr lang="zh-CN" altLang="zh-CN" sz="1600" b="1" dirty="0">
                <a:solidFill>
                  <a:srgbClr val="000000"/>
                </a:solidFill>
                <a:latin typeface="Times New Roman" pitchFamily="18" charset="0"/>
                <a:ea typeface="楷体" charset="0"/>
              </a:rPr>
              <a:t>代表子数组的结束点。</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630" y="122555"/>
            <a:ext cx="4932680" cy="4892040"/>
          </a:xfrm>
          <a:prstGeom prst="rect">
            <a:avLst/>
          </a:prstGeom>
        </p:spPr>
        <p:txBody>
          <a:bodyPr wrap="square">
            <a:spAutoFit/>
          </a:bodyPr>
          <a:lstStyle/>
          <a:p>
            <a:r>
              <a:rPr lang="en-US" altLang="zh-CN" sz="1500" b="1" dirty="0">
                <a:solidFill>
                  <a:srgbClr val="000000"/>
                </a:solidFill>
              </a:rPr>
              <a:t>void </a:t>
            </a:r>
            <a:r>
              <a:rPr lang="en-US" altLang="zh-CN" sz="1500" b="1" dirty="0" err="1">
                <a:solidFill>
                  <a:srgbClr val="000000"/>
                </a:solidFill>
              </a:rPr>
              <a:t>getMax</a:t>
            </a:r>
            <a:r>
              <a:rPr lang="en-US" altLang="zh-CN" sz="1500" b="1" dirty="0">
                <a:solidFill>
                  <a:srgbClr val="000000"/>
                </a:solidFill>
              </a:rPr>
              <a:t>(</a:t>
            </a:r>
            <a:r>
              <a:rPr lang="en-US" altLang="zh-CN" sz="1500" b="1" dirty="0" err="1">
                <a:solidFill>
                  <a:srgbClr val="000000"/>
                </a:solidFill>
              </a:rPr>
              <a:t>int</a:t>
            </a:r>
            <a:r>
              <a:rPr lang="en-US" altLang="zh-CN" sz="1500" b="1" dirty="0">
                <a:solidFill>
                  <a:srgbClr val="000000"/>
                </a:solidFill>
              </a:rPr>
              <a:t> a[],</a:t>
            </a:r>
            <a:r>
              <a:rPr lang="en-US" altLang="zh-CN" sz="1500" b="1" dirty="0" err="1">
                <a:solidFill>
                  <a:srgbClr val="000000"/>
                </a:solidFill>
              </a:rPr>
              <a:t>int</a:t>
            </a:r>
            <a:r>
              <a:rPr lang="en-US" altLang="zh-CN" sz="1500" b="1" dirty="0">
                <a:solidFill>
                  <a:srgbClr val="000000"/>
                </a:solidFill>
              </a:rPr>
              <a:t> n)</a:t>
            </a:r>
            <a:br>
              <a:rPr lang="en-US" altLang="zh-CN" sz="1500" b="1" dirty="0">
                <a:solidFill>
                  <a:srgbClr val="000000"/>
                </a:solidFill>
              </a:rPr>
            </a:br>
            <a:r>
              <a:rPr lang="en-US" altLang="zh-CN" sz="1500" b="1" dirty="0">
                <a:solidFill>
                  <a:srgbClr val="000000"/>
                </a:solidFill>
              </a:rPr>
              <a:t>{</a:t>
            </a:r>
            <a:br>
              <a:rPr lang="en-US" altLang="zh-CN" sz="1500" b="1" dirty="0">
                <a:solidFill>
                  <a:srgbClr val="000000"/>
                </a:solidFill>
              </a:rPr>
            </a:br>
            <a:r>
              <a:rPr lang="en-US" altLang="zh-CN" sz="1500" b="1" dirty="0">
                <a:solidFill>
                  <a:srgbClr val="000000"/>
                </a:solidFill>
              </a:rPr>
              <a:t>    </a:t>
            </a:r>
            <a:r>
              <a:rPr lang="en-US" altLang="zh-CN" sz="1500" b="1" dirty="0" err="1">
                <a:solidFill>
                  <a:srgbClr val="000000"/>
                </a:solidFill>
              </a:rPr>
              <a:t>int</a:t>
            </a:r>
            <a:r>
              <a:rPr lang="en-US" altLang="zh-CN" sz="1500" b="1" dirty="0">
                <a:solidFill>
                  <a:srgbClr val="000000"/>
                </a:solidFill>
              </a:rPr>
              <a:t> </a:t>
            </a:r>
            <a:r>
              <a:rPr lang="en-US" altLang="zh-CN" sz="1500" b="1" dirty="0" err="1">
                <a:solidFill>
                  <a:srgbClr val="000000"/>
                </a:solidFill>
              </a:rPr>
              <a:t>dp,tmp</a:t>
            </a:r>
            <a:r>
              <a:rPr lang="en-US" altLang="zh-CN" sz="1500" b="1" dirty="0">
                <a:solidFill>
                  <a:srgbClr val="000000"/>
                </a:solidFill>
              </a:rPr>
              <a:t>;</a:t>
            </a:r>
            <a:br>
              <a:rPr lang="en-US" altLang="zh-CN" sz="1500" b="1" dirty="0">
                <a:solidFill>
                  <a:srgbClr val="000000"/>
                </a:solidFill>
              </a:rPr>
            </a:br>
            <a:r>
              <a:rPr lang="en-US" altLang="zh-CN" sz="1500" b="1" dirty="0">
                <a:solidFill>
                  <a:srgbClr val="000000"/>
                </a:solidFill>
              </a:rPr>
              <a:t>    </a:t>
            </a:r>
            <a:r>
              <a:rPr lang="en-US" altLang="zh-CN" sz="1500" b="1" dirty="0" err="1">
                <a:solidFill>
                  <a:srgbClr val="000000"/>
                </a:solidFill>
              </a:rPr>
              <a:t>dp</a:t>
            </a:r>
            <a:r>
              <a:rPr lang="en-US" altLang="zh-CN" sz="1500" b="1" dirty="0">
                <a:solidFill>
                  <a:srgbClr val="000000"/>
                </a:solidFill>
              </a:rPr>
              <a:t>=Max=a[n-1];</a:t>
            </a:r>
            <a:br>
              <a:rPr lang="en-US" altLang="zh-CN" sz="1500" b="1" dirty="0">
                <a:solidFill>
                  <a:srgbClr val="000000"/>
                </a:solidFill>
              </a:rPr>
            </a:br>
            <a:r>
              <a:rPr lang="en-US" altLang="zh-CN" sz="1500" b="1" dirty="0">
                <a:solidFill>
                  <a:srgbClr val="000000"/>
                </a:solidFill>
              </a:rPr>
              <a:t>    </a:t>
            </a:r>
            <a:r>
              <a:rPr lang="en-US" altLang="zh-CN" sz="1500" b="1" dirty="0" err="1">
                <a:solidFill>
                  <a:srgbClr val="000000"/>
                </a:solidFill>
              </a:rPr>
              <a:t>tmp</a:t>
            </a:r>
            <a:r>
              <a:rPr lang="en-US" altLang="zh-CN" sz="1500" b="1" dirty="0">
                <a:solidFill>
                  <a:srgbClr val="000000"/>
                </a:solidFill>
              </a:rPr>
              <a:t>=n-1;</a:t>
            </a:r>
            <a:br>
              <a:rPr lang="en-US" altLang="zh-CN" sz="1500" b="1" dirty="0">
                <a:solidFill>
                  <a:srgbClr val="000000"/>
                </a:solidFill>
              </a:rPr>
            </a:br>
            <a:r>
              <a:rPr lang="en-US" altLang="zh-CN" sz="1500" b="1" dirty="0">
                <a:solidFill>
                  <a:srgbClr val="000000"/>
                </a:solidFill>
              </a:rPr>
              <a:t>    B=n-1;</a:t>
            </a:r>
            <a:br>
              <a:rPr lang="en-US" altLang="zh-CN" sz="1500" b="1" dirty="0">
                <a:solidFill>
                  <a:srgbClr val="000000"/>
                </a:solidFill>
              </a:rPr>
            </a:br>
            <a:r>
              <a:rPr lang="en-US" altLang="zh-CN" sz="1500" b="1" dirty="0">
                <a:solidFill>
                  <a:srgbClr val="000000"/>
                </a:solidFill>
              </a:rPr>
              <a:t>    E=n-1;</a:t>
            </a:r>
            <a:br>
              <a:rPr lang="en-US" altLang="zh-CN" sz="1500" b="1" dirty="0">
                <a:solidFill>
                  <a:srgbClr val="000000"/>
                </a:solidFill>
              </a:rPr>
            </a:br>
            <a:r>
              <a:rPr lang="en-US" altLang="zh-CN" sz="1500" b="1" dirty="0">
                <a:solidFill>
                  <a:srgbClr val="000000"/>
                </a:solidFill>
              </a:rPr>
              <a:t>    for(</a:t>
            </a:r>
            <a:r>
              <a:rPr lang="en-US" altLang="zh-CN" sz="1500" b="1" dirty="0" err="1">
                <a:solidFill>
                  <a:srgbClr val="000000"/>
                </a:solidFill>
              </a:rPr>
              <a:t>int</a:t>
            </a:r>
            <a:r>
              <a:rPr lang="en-US" altLang="zh-CN" sz="1500" b="1" dirty="0">
                <a:solidFill>
                  <a:srgbClr val="000000"/>
                </a:solidFill>
              </a:rPr>
              <a:t> </a:t>
            </a:r>
            <a:r>
              <a:rPr lang="en-US" altLang="zh-CN" sz="1500" b="1" dirty="0" err="1">
                <a:solidFill>
                  <a:srgbClr val="000000"/>
                </a:solidFill>
              </a:rPr>
              <a:t>i</a:t>
            </a:r>
            <a:r>
              <a:rPr lang="en-US" altLang="zh-CN" sz="1500" b="1" dirty="0">
                <a:solidFill>
                  <a:srgbClr val="000000"/>
                </a:solidFill>
              </a:rPr>
              <a:t>=n-2;i&gt;=0;i--)</a:t>
            </a:r>
            <a:br>
              <a:rPr lang="en-US" altLang="zh-CN" sz="1500" b="1" dirty="0">
                <a:solidFill>
                  <a:srgbClr val="000000"/>
                </a:solidFill>
              </a:rPr>
            </a:br>
            <a:r>
              <a:rPr lang="en-US" altLang="zh-CN" sz="1500" b="1" dirty="0">
                <a:solidFill>
                  <a:srgbClr val="000000"/>
                </a:solidFill>
              </a:rPr>
              <a:t>    {</a:t>
            </a:r>
            <a:br>
              <a:rPr lang="en-US" altLang="zh-CN" sz="1500" b="1" dirty="0">
                <a:solidFill>
                  <a:srgbClr val="000000"/>
                </a:solidFill>
              </a:rPr>
            </a:br>
            <a:r>
              <a:rPr lang="en-US" altLang="zh-CN" sz="1500" b="1" dirty="0">
                <a:solidFill>
                  <a:srgbClr val="000000"/>
                </a:solidFill>
              </a:rPr>
              <a:t>        if(</a:t>
            </a:r>
            <a:r>
              <a:rPr lang="en-US" altLang="zh-CN" sz="1500" b="1" dirty="0" err="1">
                <a:solidFill>
                  <a:srgbClr val="000000"/>
                </a:solidFill>
              </a:rPr>
              <a:t>dp</a:t>
            </a:r>
            <a:r>
              <a:rPr lang="en-US" altLang="zh-CN" sz="1500" b="1" dirty="0">
                <a:solidFill>
                  <a:srgbClr val="000000"/>
                </a:solidFill>
              </a:rPr>
              <a:t>&gt;0)</a:t>
            </a:r>
            <a:br>
              <a:rPr lang="en-US" altLang="zh-CN" sz="1500" b="1" dirty="0">
                <a:solidFill>
                  <a:srgbClr val="000000"/>
                </a:solidFill>
              </a:rPr>
            </a:br>
            <a:r>
              <a:rPr lang="en-US" altLang="zh-CN" sz="1500" b="1" dirty="0">
                <a:solidFill>
                  <a:srgbClr val="000000"/>
                </a:solidFill>
              </a:rPr>
              <a:t>            </a:t>
            </a:r>
            <a:r>
              <a:rPr lang="en-US" altLang="zh-CN" sz="1500" b="1" dirty="0" err="1">
                <a:solidFill>
                  <a:srgbClr val="000000"/>
                </a:solidFill>
              </a:rPr>
              <a:t>dp</a:t>
            </a:r>
            <a:r>
              <a:rPr lang="en-US" altLang="zh-CN" sz="1500" b="1" dirty="0">
                <a:solidFill>
                  <a:srgbClr val="000000"/>
                </a:solidFill>
              </a:rPr>
              <a:t>=</a:t>
            </a:r>
            <a:r>
              <a:rPr lang="en-US" altLang="zh-CN" sz="1500" b="1" dirty="0" err="1">
                <a:solidFill>
                  <a:srgbClr val="000000"/>
                </a:solidFill>
              </a:rPr>
              <a:t>dp+a</a:t>
            </a:r>
            <a:r>
              <a:rPr lang="en-US" altLang="zh-CN" sz="1500" b="1" dirty="0">
                <a:solidFill>
                  <a:srgbClr val="000000"/>
                </a:solidFill>
              </a:rPr>
              <a:t>[</a:t>
            </a:r>
            <a:r>
              <a:rPr lang="en-US" altLang="zh-CN" sz="1500" b="1" dirty="0" err="1">
                <a:solidFill>
                  <a:srgbClr val="000000"/>
                </a:solidFill>
              </a:rPr>
              <a:t>i</a:t>
            </a:r>
            <a:r>
              <a:rPr lang="en-US" altLang="zh-CN" sz="1500" b="1" dirty="0">
                <a:solidFill>
                  <a:srgbClr val="000000"/>
                </a:solidFill>
              </a:rPr>
              <a:t>];</a:t>
            </a:r>
            <a:br>
              <a:rPr lang="en-US" altLang="zh-CN" sz="1500" b="1" dirty="0">
                <a:solidFill>
                  <a:srgbClr val="000000"/>
                </a:solidFill>
              </a:rPr>
            </a:br>
            <a:r>
              <a:rPr lang="en-US" altLang="zh-CN" sz="1500" b="1" dirty="0">
                <a:solidFill>
                  <a:srgbClr val="000000"/>
                </a:solidFill>
              </a:rPr>
              <a:t>        else</a:t>
            </a:r>
            <a:br>
              <a:rPr lang="en-US" altLang="zh-CN" sz="1500" b="1" dirty="0">
                <a:solidFill>
                  <a:srgbClr val="000000"/>
                </a:solidFill>
              </a:rPr>
            </a:br>
            <a:r>
              <a:rPr lang="en-US" altLang="zh-CN" sz="1500" b="1" dirty="0">
                <a:solidFill>
                  <a:srgbClr val="000000"/>
                </a:solidFill>
              </a:rPr>
              <a:t>        {</a:t>
            </a:r>
            <a:br>
              <a:rPr lang="en-US" altLang="zh-CN" sz="1500" b="1" dirty="0">
                <a:solidFill>
                  <a:srgbClr val="000000"/>
                </a:solidFill>
              </a:rPr>
            </a:br>
            <a:r>
              <a:rPr lang="en-US" altLang="zh-CN" sz="1500" b="1" dirty="0">
                <a:solidFill>
                  <a:srgbClr val="000000"/>
                </a:solidFill>
              </a:rPr>
              <a:t>            </a:t>
            </a:r>
            <a:r>
              <a:rPr lang="en-US" altLang="zh-CN" sz="1500" b="1" dirty="0" err="1">
                <a:solidFill>
                  <a:srgbClr val="000000"/>
                </a:solidFill>
              </a:rPr>
              <a:t>dp</a:t>
            </a:r>
            <a:r>
              <a:rPr lang="en-US" altLang="zh-CN" sz="1500" b="1" dirty="0">
                <a:solidFill>
                  <a:srgbClr val="000000"/>
                </a:solidFill>
              </a:rPr>
              <a:t>=a[</a:t>
            </a:r>
            <a:r>
              <a:rPr lang="en-US" altLang="zh-CN" sz="1500" b="1" dirty="0" err="1">
                <a:solidFill>
                  <a:srgbClr val="000000"/>
                </a:solidFill>
              </a:rPr>
              <a:t>i</a:t>
            </a:r>
            <a:r>
              <a:rPr lang="en-US" altLang="zh-CN" sz="1500" b="1" dirty="0">
                <a:solidFill>
                  <a:srgbClr val="000000"/>
                </a:solidFill>
              </a:rPr>
              <a:t>];</a:t>
            </a:r>
            <a:br>
              <a:rPr lang="en-US" altLang="zh-CN" sz="1500" b="1" dirty="0">
                <a:solidFill>
                  <a:srgbClr val="000000"/>
                </a:solidFill>
              </a:rPr>
            </a:br>
            <a:r>
              <a:rPr lang="en-US" altLang="zh-CN" sz="1500" b="1" dirty="0">
                <a:solidFill>
                  <a:srgbClr val="000000"/>
                </a:solidFill>
              </a:rPr>
              <a:t>            </a:t>
            </a:r>
            <a:r>
              <a:rPr lang="en-US" altLang="zh-CN" sz="1500" b="1" dirty="0" err="1">
                <a:solidFill>
                  <a:srgbClr val="000000"/>
                </a:solidFill>
              </a:rPr>
              <a:t>tmp</a:t>
            </a:r>
            <a:r>
              <a:rPr lang="en-US" altLang="zh-CN" sz="1500" b="1" dirty="0">
                <a:solidFill>
                  <a:srgbClr val="000000"/>
                </a:solidFill>
              </a:rPr>
              <a:t>=</a:t>
            </a:r>
            <a:r>
              <a:rPr lang="en-US" altLang="zh-CN" sz="1500" b="1" dirty="0" err="1">
                <a:solidFill>
                  <a:srgbClr val="000000"/>
                </a:solidFill>
              </a:rPr>
              <a:t>i</a:t>
            </a:r>
            <a:r>
              <a:rPr lang="en-US" altLang="zh-CN" sz="1500" b="1" dirty="0">
                <a:solidFill>
                  <a:srgbClr val="000000"/>
                </a:solidFill>
              </a:rPr>
              <a:t>;</a:t>
            </a:r>
            <a:br>
              <a:rPr lang="en-US" altLang="zh-CN" sz="1500" b="1" dirty="0">
                <a:solidFill>
                  <a:srgbClr val="000000"/>
                </a:solidFill>
              </a:rPr>
            </a:br>
            <a:r>
              <a:rPr lang="en-US" altLang="zh-CN" sz="1500" b="1" dirty="0">
                <a:solidFill>
                  <a:srgbClr val="000000"/>
                </a:solidFill>
              </a:rPr>
              <a:t>        }</a:t>
            </a:r>
            <a:br>
              <a:rPr lang="en-US" altLang="zh-CN" sz="1500" b="1" dirty="0">
                <a:solidFill>
                  <a:srgbClr val="000000"/>
                </a:solidFill>
              </a:rPr>
            </a:br>
            <a:r>
              <a:rPr lang="en-US" altLang="zh-CN" sz="1500" b="1" dirty="0">
                <a:solidFill>
                  <a:srgbClr val="000000"/>
                </a:solidFill>
              </a:rPr>
              <a:t>        if(Max&lt;=</a:t>
            </a:r>
            <a:r>
              <a:rPr lang="en-US" altLang="zh-CN" sz="1500" b="1" dirty="0" err="1">
                <a:solidFill>
                  <a:srgbClr val="000000"/>
                </a:solidFill>
              </a:rPr>
              <a:t>dp</a:t>
            </a:r>
            <a:r>
              <a:rPr lang="en-US" altLang="zh-CN" sz="1500" b="1" dirty="0">
                <a:solidFill>
                  <a:srgbClr val="000000"/>
                </a:solidFill>
              </a:rPr>
              <a:t>)</a:t>
            </a:r>
            <a:br>
              <a:rPr lang="en-US" altLang="zh-CN" sz="1500" b="1" dirty="0">
                <a:solidFill>
                  <a:srgbClr val="000000"/>
                </a:solidFill>
              </a:rPr>
            </a:br>
            <a:r>
              <a:rPr lang="en-US" altLang="zh-CN" sz="1500" b="1" dirty="0">
                <a:solidFill>
                  <a:srgbClr val="000000"/>
                </a:solidFill>
              </a:rPr>
              <a:t>        {</a:t>
            </a:r>
            <a:br>
              <a:rPr lang="en-US" altLang="zh-CN" sz="1500" b="1" dirty="0">
                <a:solidFill>
                  <a:srgbClr val="000000"/>
                </a:solidFill>
              </a:rPr>
            </a:br>
            <a:r>
              <a:rPr lang="en-US" altLang="zh-CN" sz="1500" b="1" dirty="0">
                <a:solidFill>
                  <a:srgbClr val="000000"/>
                </a:solidFill>
              </a:rPr>
              <a:t>            B=</a:t>
            </a:r>
            <a:r>
              <a:rPr lang="en-US" altLang="zh-CN" sz="1500" b="1" dirty="0" err="1">
                <a:solidFill>
                  <a:srgbClr val="000000"/>
                </a:solidFill>
              </a:rPr>
              <a:t>i</a:t>
            </a:r>
            <a:r>
              <a:rPr lang="en-US" altLang="zh-CN" sz="1500" b="1" dirty="0">
                <a:solidFill>
                  <a:srgbClr val="000000"/>
                </a:solidFill>
              </a:rPr>
              <a:t>;            </a:t>
            </a:r>
            <a:br>
              <a:rPr lang="en-US" altLang="zh-CN" sz="1500" b="1" dirty="0">
                <a:solidFill>
                  <a:srgbClr val="000000"/>
                </a:solidFill>
              </a:rPr>
            </a:br>
            <a:r>
              <a:rPr lang="en-US" altLang="zh-CN" sz="1500" b="1" dirty="0">
                <a:solidFill>
                  <a:srgbClr val="000000"/>
                </a:solidFill>
              </a:rPr>
              <a:t>            E=</a:t>
            </a:r>
            <a:r>
              <a:rPr lang="en-US" altLang="zh-CN" sz="1500" b="1" dirty="0" err="1">
                <a:solidFill>
                  <a:srgbClr val="000000"/>
                </a:solidFill>
              </a:rPr>
              <a:t>tmp</a:t>
            </a:r>
            <a:r>
              <a:rPr lang="en-US" altLang="zh-CN" sz="1500" b="1" dirty="0">
                <a:solidFill>
                  <a:srgbClr val="000000"/>
                </a:solidFill>
              </a:rPr>
              <a:t>;            </a:t>
            </a:r>
            <a:br>
              <a:rPr lang="en-US" altLang="zh-CN" sz="1500" b="1" dirty="0">
                <a:solidFill>
                  <a:srgbClr val="000000"/>
                </a:solidFill>
              </a:rPr>
            </a:br>
            <a:r>
              <a:rPr lang="en-US" altLang="zh-CN" sz="1500" b="1" dirty="0">
                <a:solidFill>
                  <a:srgbClr val="000000"/>
                </a:solidFill>
              </a:rPr>
              <a:t>            Max=</a:t>
            </a:r>
            <a:r>
              <a:rPr lang="en-US" altLang="zh-CN" sz="1500" b="1" dirty="0" err="1">
                <a:solidFill>
                  <a:srgbClr val="000000"/>
                </a:solidFill>
              </a:rPr>
              <a:t>dp</a:t>
            </a:r>
            <a:r>
              <a:rPr lang="en-US" altLang="zh-CN" sz="1500" b="1" dirty="0">
                <a:solidFill>
                  <a:srgbClr val="000000"/>
                </a:solidFill>
              </a:rPr>
              <a:t>;     }   }   } </a:t>
            </a:r>
          </a:p>
        </p:txBody>
      </p:sp>
      <p:sp>
        <p:nvSpPr>
          <p:cNvPr id="6" name="矩形 5"/>
          <p:cNvSpPr/>
          <p:nvPr/>
        </p:nvSpPr>
        <p:spPr>
          <a:xfrm>
            <a:off x="4356100" y="153670"/>
            <a:ext cx="4422140" cy="3017520"/>
          </a:xfrm>
          <a:prstGeom prst="rect">
            <a:avLst/>
          </a:prstGeom>
        </p:spPr>
        <p:txBody>
          <a:bodyPr wrap="square">
            <a:spAutoFit/>
          </a:bodyPr>
          <a:lstStyle/>
          <a:p>
            <a:pPr algn="just"/>
            <a:r>
              <a:rPr lang="en-US" altLang="zh-CN" sz="2400" b="1" dirty="0" err="1">
                <a:solidFill>
                  <a:srgbClr val="000000"/>
                </a:solidFill>
                <a:latin typeface="Times New Roman" pitchFamily="18" charset="0"/>
                <a:ea typeface="楷体" charset="0"/>
              </a:rPr>
              <a:t>int</a:t>
            </a:r>
            <a:r>
              <a:rPr lang="en-US" altLang="zh-CN" sz="2400" b="1" dirty="0">
                <a:solidFill>
                  <a:srgbClr val="000000"/>
                </a:solidFill>
                <a:latin typeface="Times New Roman" pitchFamily="18" charset="0"/>
                <a:ea typeface="楷体" charset="0"/>
              </a:rPr>
              <a:t> </a:t>
            </a:r>
            <a:r>
              <a:rPr lang="en-US" altLang="zh-CN" sz="2400" b="1" dirty="0" err="1">
                <a:solidFill>
                  <a:srgbClr val="000000"/>
                </a:solidFill>
                <a:latin typeface="Times New Roman" pitchFamily="18" charset="0"/>
                <a:ea typeface="楷体" charset="0"/>
              </a:rPr>
              <a:t>B,E,Max</a:t>
            </a:r>
            <a:r>
              <a:rPr lang="en-US" altLang="zh-CN" sz="2400" b="1" dirty="0">
                <a:solidFill>
                  <a:srgbClr val="000000"/>
                </a:solidFill>
                <a:latin typeface="Times New Roman" pitchFamily="18" charset="0"/>
                <a:ea typeface="楷体" charset="0"/>
              </a:rPr>
              <a:t>;//B</a:t>
            </a:r>
            <a:r>
              <a:rPr lang="zh-CN" altLang="zh-CN" sz="2400" b="1" dirty="0">
                <a:solidFill>
                  <a:srgbClr val="000000"/>
                </a:solidFill>
                <a:latin typeface="Times New Roman" pitchFamily="18" charset="0"/>
                <a:ea typeface="楷体" charset="0"/>
              </a:rPr>
              <a:t>为子数组的起始点下标</a:t>
            </a:r>
            <a:r>
              <a:rPr lang="en-US" altLang="zh-CN" sz="2400" b="1" dirty="0">
                <a:solidFill>
                  <a:srgbClr val="000000"/>
                </a:solidFill>
                <a:latin typeface="Times New Roman" pitchFamily="18" charset="0"/>
                <a:ea typeface="楷体" charset="0"/>
              </a:rPr>
              <a:t>,E</a:t>
            </a:r>
            <a:r>
              <a:rPr lang="zh-CN" altLang="zh-CN" sz="2400" b="1" dirty="0">
                <a:solidFill>
                  <a:srgbClr val="000000"/>
                </a:solidFill>
                <a:latin typeface="Times New Roman" pitchFamily="18" charset="0"/>
                <a:ea typeface="楷体" charset="0"/>
              </a:rPr>
              <a:t>为子数组的结束点下标</a:t>
            </a:r>
            <a:br>
              <a:rPr lang="en-US" altLang="zh-CN" sz="2400" b="1" dirty="0">
                <a:solidFill>
                  <a:srgbClr val="000000"/>
                </a:solidFill>
                <a:latin typeface="Times New Roman" pitchFamily="18" charset="0"/>
                <a:ea typeface="楷体" charset="0"/>
              </a:rPr>
            </a:br>
            <a:r>
              <a:rPr lang="en-US" altLang="zh-CN" sz="2400" b="1" dirty="0">
                <a:solidFill>
                  <a:srgbClr val="000000"/>
                </a:solidFill>
                <a:latin typeface="Times New Roman" pitchFamily="18" charset="0"/>
                <a:ea typeface="楷体" charset="0"/>
              </a:rPr>
              <a:t>//Max</a:t>
            </a:r>
            <a:r>
              <a:rPr lang="zh-CN" altLang="zh-CN" sz="2400" b="1" dirty="0">
                <a:solidFill>
                  <a:srgbClr val="000000"/>
                </a:solidFill>
                <a:latin typeface="Times New Roman" pitchFamily="18" charset="0"/>
                <a:ea typeface="楷体" charset="0"/>
              </a:rPr>
              <a:t>为最大子数组的和。</a:t>
            </a:r>
            <a:br>
              <a:rPr lang="en-US" altLang="zh-CN" sz="2400" b="1" dirty="0">
                <a:solidFill>
                  <a:srgbClr val="000000"/>
                </a:solidFill>
                <a:latin typeface="Times New Roman" pitchFamily="18" charset="0"/>
                <a:ea typeface="楷体" charset="0"/>
              </a:rPr>
            </a:br>
            <a:r>
              <a:rPr lang="en-US" altLang="zh-CN" sz="2400" b="1" dirty="0">
                <a:solidFill>
                  <a:srgbClr val="000000"/>
                </a:solidFill>
                <a:latin typeface="Times New Roman" pitchFamily="18" charset="0"/>
                <a:ea typeface="楷体" charset="0"/>
              </a:rPr>
              <a:t>//</a:t>
            </a:r>
            <a:r>
              <a:rPr lang="en-US" altLang="zh-CN" sz="2400" b="1" dirty="0" err="1">
                <a:solidFill>
                  <a:srgbClr val="000000"/>
                </a:solidFill>
                <a:latin typeface="Times New Roman" pitchFamily="18" charset="0"/>
                <a:ea typeface="楷体" charset="0"/>
              </a:rPr>
              <a:t>getMax</a:t>
            </a:r>
            <a:r>
              <a:rPr lang="zh-CN" altLang="zh-CN" sz="2400" b="1" dirty="0">
                <a:solidFill>
                  <a:srgbClr val="000000"/>
                </a:solidFill>
                <a:latin typeface="Times New Roman" pitchFamily="18" charset="0"/>
                <a:ea typeface="楷体" charset="0"/>
              </a:rPr>
              <a:t>求数组</a:t>
            </a:r>
            <a:r>
              <a:rPr lang="en-US" altLang="zh-CN" sz="2400" b="1" dirty="0">
                <a:solidFill>
                  <a:srgbClr val="000000"/>
                </a:solidFill>
                <a:latin typeface="Times New Roman" pitchFamily="18" charset="0"/>
                <a:ea typeface="楷体" charset="0"/>
              </a:rPr>
              <a:t>a(</a:t>
            </a:r>
            <a:r>
              <a:rPr lang="zh-CN" altLang="zh-CN" sz="2400" b="1" dirty="0">
                <a:solidFill>
                  <a:srgbClr val="000000"/>
                </a:solidFill>
                <a:latin typeface="Times New Roman" pitchFamily="18" charset="0"/>
                <a:ea typeface="楷体" charset="0"/>
              </a:rPr>
              <a:t>元素个数为</a:t>
            </a:r>
            <a:r>
              <a:rPr lang="en-US" altLang="zh-CN" sz="2400" b="1" dirty="0">
                <a:solidFill>
                  <a:srgbClr val="000000"/>
                </a:solidFill>
                <a:latin typeface="Times New Roman" pitchFamily="18" charset="0"/>
                <a:ea typeface="楷体" charset="0"/>
              </a:rPr>
              <a:t>n,</a:t>
            </a:r>
            <a:r>
              <a:rPr lang="zh-CN" altLang="zh-CN" sz="2400" b="1" dirty="0">
                <a:solidFill>
                  <a:srgbClr val="000000"/>
                </a:solidFill>
                <a:latin typeface="Times New Roman" pitchFamily="18" charset="0"/>
                <a:ea typeface="楷体" charset="0"/>
              </a:rPr>
              <a:t>以下标</a:t>
            </a:r>
            <a:r>
              <a:rPr lang="en-US" altLang="zh-CN" sz="2400" b="1" dirty="0">
                <a:solidFill>
                  <a:srgbClr val="000000"/>
                </a:solidFill>
                <a:latin typeface="Times New Roman" pitchFamily="18" charset="0"/>
                <a:ea typeface="楷体" charset="0"/>
              </a:rPr>
              <a:t>0</a:t>
            </a:r>
            <a:r>
              <a:rPr lang="zh-CN" altLang="zh-CN" sz="2400" b="1" dirty="0">
                <a:solidFill>
                  <a:srgbClr val="000000"/>
                </a:solidFill>
                <a:latin typeface="Times New Roman" pitchFamily="18" charset="0"/>
                <a:ea typeface="楷体" charset="0"/>
              </a:rPr>
              <a:t>作为起始点</a:t>
            </a:r>
            <a:r>
              <a:rPr lang="en-US" altLang="zh-CN" sz="2400" b="1" dirty="0">
                <a:solidFill>
                  <a:srgbClr val="000000"/>
                </a:solidFill>
                <a:latin typeface="Times New Roman" pitchFamily="18" charset="0"/>
                <a:ea typeface="楷体" charset="0"/>
              </a:rPr>
              <a:t>)</a:t>
            </a:r>
            <a:r>
              <a:rPr lang="zh-CN" altLang="zh-CN" sz="2400" b="1" dirty="0">
                <a:solidFill>
                  <a:srgbClr val="000000"/>
                </a:solidFill>
                <a:latin typeface="Times New Roman" pitchFamily="18" charset="0"/>
                <a:ea typeface="楷体" charset="0"/>
              </a:rPr>
              <a:t>的最大子数组</a:t>
            </a:r>
            <a:r>
              <a:rPr lang="en-US" altLang="zh-CN" sz="2400" b="1" dirty="0">
                <a:solidFill>
                  <a:srgbClr val="000000"/>
                </a:solidFill>
                <a:latin typeface="Times New Roman" pitchFamily="18" charset="0"/>
                <a:ea typeface="楷体" charset="0"/>
              </a:rPr>
              <a:t>,</a:t>
            </a:r>
            <a:r>
              <a:rPr lang="zh-CN" altLang="zh-CN" sz="2400" b="1" dirty="0">
                <a:solidFill>
                  <a:srgbClr val="000000"/>
                </a:solidFill>
                <a:latin typeface="Times New Roman" pitchFamily="18" charset="0"/>
                <a:ea typeface="楷体" charset="0"/>
              </a:rPr>
              <a:t>外加起点下标与</a:t>
            </a:r>
            <a:br>
              <a:rPr lang="en-US" altLang="zh-CN" sz="2400" b="1" dirty="0">
                <a:solidFill>
                  <a:srgbClr val="000000"/>
                </a:solidFill>
                <a:latin typeface="Times New Roman" pitchFamily="18" charset="0"/>
                <a:ea typeface="楷体" charset="0"/>
              </a:rPr>
            </a:br>
            <a:r>
              <a:rPr lang="en-US" altLang="zh-CN" sz="2400" b="1" dirty="0">
                <a:solidFill>
                  <a:srgbClr val="000000"/>
                </a:solidFill>
                <a:latin typeface="Times New Roman" pitchFamily="18" charset="0"/>
                <a:ea typeface="楷体" charset="0"/>
              </a:rPr>
              <a:t>//</a:t>
            </a:r>
            <a:r>
              <a:rPr lang="zh-CN" altLang="zh-CN" sz="2400" b="1" dirty="0">
                <a:solidFill>
                  <a:srgbClr val="000000"/>
                </a:solidFill>
                <a:latin typeface="Times New Roman" pitchFamily="18" charset="0"/>
                <a:ea typeface="楷体" charset="0"/>
              </a:rPr>
              <a:t>结束点下标。</a:t>
            </a:r>
          </a:p>
        </p:txBody>
      </p:sp>
      <p:sp>
        <p:nvSpPr>
          <p:cNvPr id="7" name="矩形 6"/>
          <p:cNvSpPr/>
          <p:nvPr/>
        </p:nvSpPr>
        <p:spPr>
          <a:xfrm>
            <a:off x="3430905" y="3320415"/>
            <a:ext cx="5347335" cy="640080"/>
          </a:xfrm>
          <a:prstGeom prst="rect">
            <a:avLst/>
          </a:prstGeom>
        </p:spPr>
        <p:txBody>
          <a:bodyPr wrap="square">
            <a:spAutoFit/>
          </a:bodyPr>
          <a:lstStyle/>
          <a:p>
            <a:pPr algn="just"/>
            <a:r>
              <a:rPr lang="zh-CN" altLang="zh-CN" sz="1800" b="1" dirty="0">
                <a:solidFill>
                  <a:srgbClr val="FF0000"/>
                </a:solidFill>
                <a:latin typeface="Times New Roman" pitchFamily="18" charset="0"/>
                <a:ea typeface="楷体" charset="0"/>
              </a:rPr>
              <a:t>由于</a:t>
            </a:r>
            <a:r>
              <a:rPr lang="en-US" altLang="zh-CN" sz="1800" b="1" dirty="0" err="1">
                <a:solidFill>
                  <a:srgbClr val="FF0000"/>
                </a:solidFill>
                <a:latin typeface="Times New Roman" pitchFamily="18" charset="0"/>
                <a:ea typeface="楷体" charset="0"/>
              </a:rPr>
              <a:t>dp</a:t>
            </a:r>
            <a:r>
              <a:rPr lang="en-US" altLang="zh-CN" sz="1800" b="1" dirty="0">
                <a:solidFill>
                  <a:srgbClr val="FF0000"/>
                </a:solidFill>
                <a:latin typeface="Times New Roman" pitchFamily="18" charset="0"/>
                <a:ea typeface="楷体" charset="0"/>
              </a:rPr>
              <a:t>[</a:t>
            </a:r>
            <a:r>
              <a:rPr lang="en-US" altLang="zh-CN" sz="1800" b="1" dirty="0" err="1">
                <a:solidFill>
                  <a:srgbClr val="FF0000"/>
                </a:solidFill>
                <a:latin typeface="Times New Roman" pitchFamily="18" charset="0"/>
                <a:ea typeface="楷体" charset="0"/>
              </a:rPr>
              <a:t>i</a:t>
            </a:r>
            <a:r>
              <a:rPr lang="en-US" altLang="zh-CN" sz="1800" b="1" dirty="0">
                <a:solidFill>
                  <a:srgbClr val="FF0000"/>
                </a:solidFill>
                <a:latin typeface="Times New Roman" pitchFamily="18" charset="0"/>
                <a:ea typeface="楷体" charset="0"/>
              </a:rPr>
              <a:t>]</a:t>
            </a:r>
            <a:r>
              <a:rPr lang="zh-CN" altLang="zh-CN" sz="1800" b="1" dirty="0">
                <a:solidFill>
                  <a:srgbClr val="FF0000"/>
                </a:solidFill>
                <a:latin typeface="Times New Roman" pitchFamily="18" charset="0"/>
                <a:ea typeface="楷体" charset="0"/>
              </a:rPr>
              <a:t>只与</a:t>
            </a:r>
            <a:r>
              <a:rPr lang="en-US" altLang="zh-CN" sz="1800" b="1" dirty="0" err="1">
                <a:solidFill>
                  <a:srgbClr val="FF0000"/>
                </a:solidFill>
                <a:latin typeface="Times New Roman" pitchFamily="18" charset="0"/>
                <a:ea typeface="楷体" charset="0"/>
              </a:rPr>
              <a:t>dp</a:t>
            </a:r>
            <a:r>
              <a:rPr lang="en-US" altLang="zh-CN" sz="1800" b="1" dirty="0">
                <a:solidFill>
                  <a:srgbClr val="FF0000"/>
                </a:solidFill>
                <a:latin typeface="Times New Roman" pitchFamily="18" charset="0"/>
                <a:ea typeface="楷体" charset="0"/>
              </a:rPr>
              <a:t>[i+1]</a:t>
            </a:r>
            <a:r>
              <a:rPr lang="zh-CN" altLang="zh-CN" sz="1800" b="1" dirty="0">
                <a:solidFill>
                  <a:srgbClr val="FF0000"/>
                </a:solidFill>
                <a:latin typeface="Times New Roman" pitchFamily="18" charset="0"/>
                <a:ea typeface="楷体" charset="0"/>
              </a:rPr>
              <a:t>有关系，</a:t>
            </a:r>
            <a:r>
              <a:rPr lang="en-US" altLang="zh-CN" sz="1800" b="1" dirty="0" err="1">
                <a:solidFill>
                  <a:srgbClr val="FF0000"/>
                </a:solidFill>
                <a:latin typeface="Times New Roman" pitchFamily="18" charset="0"/>
                <a:ea typeface="楷体" charset="0"/>
              </a:rPr>
              <a:t>tmp</a:t>
            </a:r>
            <a:r>
              <a:rPr lang="en-US" altLang="zh-CN" sz="1800" b="1" dirty="0">
                <a:solidFill>
                  <a:srgbClr val="FF0000"/>
                </a:solidFill>
                <a:latin typeface="Times New Roman" pitchFamily="18" charset="0"/>
                <a:ea typeface="楷体" charset="0"/>
              </a:rPr>
              <a:t>[</a:t>
            </a:r>
            <a:r>
              <a:rPr lang="en-US" altLang="zh-CN" sz="1800" b="1" dirty="0" err="1">
                <a:solidFill>
                  <a:srgbClr val="FF0000"/>
                </a:solidFill>
                <a:latin typeface="Times New Roman" pitchFamily="18" charset="0"/>
                <a:ea typeface="楷体" charset="0"/>
              </a:rPr>
              <a:t>i</a:t>
            </a:r>
            <a:r>
              <a:rPr lang="en-US" altLang="zh-CN" sz="1800" b="1" dirty="0">
                <a:solidFill>
                  <a:srgbClr val="FF0000"/>
                </a:solidFill>
                <a:latin typeface="Times New Roman" pitchFamily="18" charset="0"/>
                <a:ea typeface="楷体" charset="0"/>
              </a:rPr>
              <a:t>]</a:t>
            </a:r>
            <a:r>
              <a:rPr lang="zh-CN" altLang="zh-CN" sz="1800" b="1" dirty="0">
                <a:solidFill>
                  <a:srgbClr val="FF0000"/>
                </a:solidFill>
                <a:latin typeface="Times New Roman" pitchFamily="18" charset="0"/>
                <a:ea typeface="楷体" charset="0"/>
              </a:rPr>
              <a:t>只与</a:t>
            </a:r>
            <a:r>
              <a:rPr lang="en-US" altLang="zh-CN" sz="1800" b="1" dirty="0" err="1">
                <a:solidFill>
                  <a:srgbClr val="FF0000"/>
                </a:solidFill>
                <a:latin typeface="Times New Roman" pitchFamily="18" charset="0"/>
                <a:ea typeface="楷体" charset="0"/>
              </a:rPr>
              <a:t>tmp</a:t>
            </a:r>
            <a:r>
              <a:rPr lang="en-US" altLang="zh-CN" sz="1800" b="1" dirty="0">
                <a:solidFill>
                  <a:srgbClr val="FF0000"/>
                </a:solidFill>
                <a:latin typeface="Times New Roman" pitchFamily="18" charset="0"/>
                <a:ea typeface="楷体" charset="0"/>
              </a:rPr>
              <a:t>[i+1]</a:t>
            </a:r>
            <a:r>
              <a:rPr lang="zh-CN" altLang="zh-CN" sz="1800" b="1" dirty="0">
                <a:solidFill>
                  <a:srgbClr val="FF0000"/>
                </a:solidFill>
                <a:latin typeface="Times New Roman" pitchFamily="18" charset="0"/>
                <a:ea typeface="楷体" charset="0"/>
              </a:rPr>
              <a:t>有关系，所以我们可以省略数组，改为变量</a:t>
            </a:r>
            <a:r>
              <a:rPr lang="en-US" altLang="zh-CN" sz="1800" b="1" dirty="0" err="1">
                <a:solidFill>
                  <a:srgbClr val="FF0000"/>
                </a:solidFill>
                <a:latin typeface="Times New Roman" pitchFamily="18" charset="0"/>
                <a:ea typeface="楷体" charset="0"/>
              </a:rPr>
              <a:t>dp,tmp</a:t>
            </a:r>
            <a:r>
              <a:rPr lang="zh-CN" altLang="zh-CN" sz="1800" b="1" dirty="0">
                <a:solidFill>
                  <a:srgbClr val="FF0000"/>
                </a:solidFill>
                <a:latin typeface="Times New Roman" pitchFamily="18" charset="0"/>
                <a:ea typeface="楷体" charset="0"/>
              </a:rPr>
              <a:t>。</a:t>
            </a:r>
            <a:endParaRPr lang="zh-CN" altLang="en-US" sz="1800" b="1" dirty="0">
              <a:solidFill>
                <a:srgbClr val="FF0000"/>
              </a:solidFill>
              <a:latin typeface="Times New Roman" pitchFamily="18" charset="0"/>
              <a:ea typeface="楷体"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749425" y="36830"/>
            <a:ext cx="6172200" cy="857250"/>
          </a:xfrm>
        </p:spPr>
        <p:txBody>
          <a:bodyPr/>
          <a:lstStyle/>
          <a:p>
            <a:r>
              <a:rPr lang="zh-CN" altLang="en-US" sz="3600" b="1" dirty="0">
                <a:solidFill>
                  <a:srgbClr val="000000"/>
                </a:solidFill>
                <a:latin typeface="Times New Roman" pitchFamily="18" charset="0"/>
                <a:ea typeface="楷体" charset="0"/>
              </a:rPr>
              <a:t>本题后续</a:t>
            </a:r>
          </a:p>
        </p:txBody>
      </p:sp>
      <p:sp>
        <p:nvSpPr>
          <p:cNvPr id="3" name="内容占位符 2"/>
          <p:cNvSpPr>
            <a:spLocks noGrp="1"/>
          </p:cNvSpPr>
          <p:nvPr>
            <p:ph idx="4294967295"/>
          </p:nvPr>
        </p:nvSpPr>
        <p:spPr>
          <a:xfrm>
            <a:off x="251460" y="894080"/>
            <a:ext cx="8491855" cy="3514725"/>
          </a:xfrm>
        </p:spPr>
        <p:txBody>
          <a:bodyPr/>
          <a:lstStyle/>
          <a:p>
            <a:r>
              <a:rPr lang="zh-CN" altLang="zh-CN" sz="2800" b="1" dirty="0">
                <a:solidFill>
                  <a:srgbClr val="000000"/>
                </a:solidFill>
                <a:latin typeface="Times New Roman" pitchFamily="18" charset="0"/>
                <a:ea typeface="楷体" charset="0"/>
              </a:rPr>
              <a:t>如果同学有兴趣想完整的测试这道题，可以使用杭州电子科技大学的</a:t>
            </a:r>
            <a:r>
              <a:rPr lang="en-US" altLang="zh-CN" sz="2800" b="1" dirty="0" err="1">
                <a:solidFill>
                  <a:srgbClr val="000000"/>
                </a:solidFill>
                <a:latin typeface="Times New Roman" pitchFamily="18" charset="0"/>
                <a:ea typeface="楷体" charset="0"/>
              </a:rPr>
              <a:t>acm</a:t>
            </a:r>
            <a:r>
              <a:rPr lang="zh-CN" altLang="zh-CN" sz="2800" b="1" dirty="0">
                <a:solidFill>
                  <a:srgbClr val="000000"/>
                </a:solidFill>
                <a:latin typeface="Times New Roman" pitchFamily="18" charset="0"/>
                <a:ea typeface="楷体" charset="0"/>
              </a:rPr>
              <a:t>测试平台的</a:t>
            </a:r>
            <a:r>
              <a:rPr lang="en-US" altLang="zh-CN" sz="2800" b="1" dirty="0">
                <a:solidFill>
                  <a:srgbClr val="000000"/>
                </a:solidFill>
                <a:latin typeface="Times New Roman" pitchFamily="18" charset="0"/>
                <a:ea typeface="楷体" charset="0"/>
              </a:rPr>
              <a:t>1003</a:t>
            </a:r>
            <a:r>
              <a:rPr lang="zh-CN" altLang="zh-CN" sz="2800" b="1" dirty="0">
                <a:solidFill>
                  <a:srgbClr val="000000"/>
                </a:solidFill>
                <a:latin typeface="Times New Roman" pitchFamily="18" charset="0"/>
                <a:ea typeface="楷体" charset="0"/>
              </a:rPr>
              <a:t>号题目，链接如下：</a:t>
            </a:r>
          </a:p>
          <a:p>
            <a:r>
              <a:rPr lang="en-US" altLang="zh-CN" sz="2800" b="1" dirty="0">
                <a:solidFill>
                  <a:srgbClr val="000000"/>
                </a:solidFill>
                <a:latin typeface="Times New Roman" pitchFamily="18" charset="0"/>
                <a:ea typeface="楷体" charset="0"/>
              </a:rPr>
              <a:t>http://acm.hdu.edu.cn/showproblem.php?pid=1003</a:t>
            </a:r>
          </a:p>
          <a:p>
            <a:r>
              <a:rPr lang="zh-CN" altLang="zh-CN" sz="2800" b="1" dirty="0">
                <a:solidFill>
                  <a:srgbClr val="000000"/>
                </a:solidFill>
                <a:latin typeface="Times New Roman" pitchFamily="18" charset="0"/>
                <a:ea typeface="楷体" charset="0"/>
              </a:rPr>
              <a:t>注意</a:t>
            </a:r>
            <a:r>
              <a:rPr lang="en-US" altLang="zh-CN" sz="2800" b="1" dirty="0">
                <a:solidFill>
                  <a:srgbClr val="000000"/>
                </a:solidFill>
                <a:latin typeface="Times New Roman" pitchFamily="18" charset="0"/>
                <a:ea typeface="楷体" charset="0"/>
              </a:rPr>
              <a:t>hdu1003</a:t>
            </a:r>
            <a:r>
              <a:rPr lang="zh-CN" altLang="zh-CN" sz="2800" b="1" dirty="0">
                <a:solidFill>
                  <a:srgbClr val="000000"/>
                </a:solidFill>
                <a:latin typeface="Times New Roman" pitchFamily="18" charset="0"/>
                <a:ea typeface="楷体" charset="0"/>
              </a:rPr>
              <a:t>这道题的下标从</a:t>
            </a:r>
            <a:r>
              <a:rPr lang="en-US" altLang="zh-CN" sz="2800" b="1" dirty="0">
                <a:solidFill>
                  <a:srgbClr val="000000"/>
                </a:solidFill>
                <a:latin typeface="Times New Roman" pitchFamily="18" charset="0"/>
                <a:ea typeface="楷体" charset="0"/>
              </a:rPr>
              <a:t>1</a:t>
            </a:r>
            <a:r>
              <a:rPr lang="zh-CN" altLang="zh-CN" sz="2800" b="1" dirty="0">
                <a:solidFill>
                  <a:srgbClr val="000000"/>
                </a:solidFill>
                <a:latin typeface="Times New Roman" pitchFamily="18" charset="0"/>
                <a:ea typeface="楷体" charset="0"/>
              </a:rPr>
              <a:t>开始。</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p:cNvSpPr>
          <p:nvPr>
            <p:ph type="title" idx="4294967295"/>
          </p:nvPr>
        </p:nvSpPr>
        <p:spPr>
          <a:xfrm>
            <a:off x="1518920" y="205740"/>
            <a:ext cx="6172200" cy="857250"/>
          </a:xfrm>
        </p:spPr>
        <p:txBody>
          <a:bodyPr/>
          <a:lstStyle/>
          <a:p>
            <a:r>
              <a:rPr lang="zh-CN" altLang="en-US" sz="3600" b="1">
                <a:solidFill>
                  <a:srgbClr val="000000"/>
                </a:solidFill>
                <a:latin typeface="Times New Roman" pitchFamily="18" charset="0"/>
                <a:ea typeface="楷体" charset="0"/>
              </a:rPr>
              <a:t>更上一层楼</a:t>
            </a:r>
          </a:p>
        </p:txBody>
      </p:sp>
      <p:sp>
        <p:nvSpPr>
          <p:cNvPr id="300035" name="Rectangle 3"/>
          <p:cNvSpPr>
            <a:spLocks noGrp="1"/>
          </p:cNvSpPr>
          <p:nvPr>
            <p:ph type="body" idx="4294967295"/>
          </p:nvPr>
        </p:nvSpPr>
        <p:spPr>
          <a:xfrm>
            <a:off x="942975" y="1062990"/>
            <a:ext cx="7454265" cy="3514725"/>
          </a:xfrm>
        </p:spPr>
        <p:txBody>
          <a:bodyPr/>
          <a:lstStyle/>
          <a:p>
            <a:pPr>
              <a:buFont typeface="Wingdings 2" pitchFamily="18" charset="2"/>
              <a:buNone/>
            </a:pPr>
            <a:r>
              <a:rPr lang="en-US" altLang="zh-CN" sz="2100" b="1">
                <a:solidFill>
                  <a:srgbClr val="000000"/>
                </a:solidFill>
                <a:latin typeface="Times New Roman" pitchFamily="18" charset="0"/>
                <a:ea typeface="楷体" charset="0"/>
              </a:rPr>
              <a:t>1.</a:t>
            </a:r>
            <a:r>
              <a:rPr lang="zh-CN" altLang="en-US" sz="2100" b="1">
                <a:solidFill>
                  <a:srgbClr val="000000"/>
                </a:solidFill>
                <a:latin typeface="Times New Roman" pitchFamily="18" charset="0"/>
                <a:ea typeface="楷体" charset="0"/>
              </a:rPr>
              <a:t>将问题拓展到两段和，一个数组的两段最大子数组的和。例如</a:t>
            </a:r>
            <a:r>
              <a:rPr lang="en-US" altLang="zh-CN" sz="2100" b="1">
                <a:solidFill>
                  <a:srgbClr val="000000"/>
                </a:solidFill>
                <a:latin typeface="Times New Roman" pitchFamily="18" charset="0"/>
                <a:ea typeface="楷体" charset="0"/>
              </a:rPr>
              <a:t>1,-2,2,3,-4</a:t>
            </a:r>
            <a:r>
              <a:rPr lang="zh-CN" altLang="en-US" sz="2100" b="1">
                <a:solidFill>
                  <a:srgbClr val="000000"/>
                </a:solidFill>
                <a:latin typeface="Times New Roman" pitchFamily="18" charset="0"/>
                <a:ea typeface="楷体" charset="0"/>
              </a:rPr>
              <a:t>结果就是</a:t>
            </a:r>
            <a:r>
              <a:rPr lang="en-US" altLang="zh-CN" sz="2100" b="1">
                <a:solidFill>
                  <a:srgbClr val="000000"/>
                </a:solidFill>
                <a:latin typeface="Times New Roman" pitchFamily="18" charset="0"/>
                <a:ea typeface="楷体" charset="0"/>
              </a:rPr>
              <a:t>6</a:t>
            </a:r>
            <a:r>
              <a:rPr lang="zh-CN" altLang="en-US" sz="2100" b="1">
                <a:solidFill>
                  <a:srgbClr val="000000"/>
                </a:solidFill>
                <a:latin typeface="Times New Roman" pitchFamily="18" charset="0"/>
                <a:ea typeface="楷体" charset="0"/>
              </a:rPr>
              <a:t>。第一段就是</a:t>
            </a:r>
            <a:r>
              <a:rPr lang="en-US" altLang="zh-CN" sz="2100" b="1">
                <a:solidFill>
                  <a:srgbClr val="000000"/>
                </a:solidFill>
                <a:latin typeface="Times New Roman" pitchFamily="18" charset="0"/>
                <a:ea typeface="楷体" charset="0"/>
              </a:rPr>
              <a:t>1</a:t>
            </a:r>
            <a:r>
              <a:rPr lang="zh-CN" altLang="en-US" sz="2100" b="1">
                <a:solidFill>
                  <a:srgbClr val="000000"/>
                </a:solidFill>
                <a:latin typeface="Times New Roman" pitchFamily="18" charset="0"/>
                <a:ea typeface="楷体" charset="0"/>
              </a:rPr>
              <a:t>，第二段就是</a:t>
            </a:r>
            <a:r>
              <a:rPr lang="en-US" altLang="zh-CN" sz="2100" b="1">
                <a:solidFill>
                  <a:srgbClr val="000000"/>
                </a:solidFill>
                <a:latin typeface="Times New Roman" pitchFamily="18" charset="0"/>
                <a:ea typeface="楷体" charset="0"/>
              </a:rPr>
              <a:t>2,3</a:t>
            </a:r>
            <a:r>
              <a:rPr lang="zh-CN" altLang="en-US" sz="2100" b="1">
                <a:solidFill>
                  <a:srgbClr val="000000"/>
                </a:solidFill>
                <a:latin typeface="Times New Roman" pitchFamily="18" charset="0"/>
                <a:ea typeface="楷体" charset="0"/>
              </a:rPr>
              <a:t>。</a:t>
            </a:r>
          </a:p>
          <a:p>
            <a:pPr>
              <a:buFont typeface="Wingdings 2" pitchFamily="18" charset="2"/>
              <a:buNone/>
            </a:pPr>
            <a:r>
              <a:rPr lang="en-US" altLang="zh-CN" sz="2100" b="1">
                <a:solidFill>
                  <a:srgbClr val="000000"/>
                </a:solidFill>
                <a:latin typeface="Times New Roman" pitchFamily="18" charset="0"/>
                <a:ea typeface="楷体" charset="0"/>
              </a:rPr>
              <a:t>2.</a:t>
            </a:r>
            <a:r>
              <a:rPr lang="zh-CN" altLang="en-US" sz="2100" b="1">
                <a:solidFill>
                  <a:srgbClr val="000000"/>
                </a:solidFill>
                <a:latin typeface="Times New Roman" pitchFamily="18" charset="0"/>
                <a:ea typeface="楷体" charset="0"/>
              </a:rPr>
              <a:t>将问题拓展到一个循环数组，就是一个圈，下标为</a:t>
            </a:r>
            <a:r>
              <a:rPr lang="en-US" altLang="zh-CN" sz="2100" b="1">
                <a:solidFill>
                  <a:srgbClr val="000000"/>
                </a:solidFill>
                <a:latin typeface="Times New Roman" pitchFamily="18" charset="0"/>
                <a:ea typeface="楷体" charset="0"/>
              </a:rPr>
              <a:t>n-1</a:t>
            </a:r>
            <a:r>
              <a:rPr lang="zh-CN" altLang="en-US" sz="2100" b="1">
                <a:solidFill>
                  <a:srgbClr val="000000"/>
                </a:solidFill>
                <a:latin typeface="Times New Roman" pitchFamily="18" charset="0"/>
                <a:ea typeface="楷体" charset="0"/>
              </a:rPr>
              <a:t>的元素后面的元素下标为</a:t>
            </a:r>
            <a:r>
              <a:rPr lang="en-US" altLang="zh-CN" sz="2100" b="1">
                <a:solidFill>
                  <a:srgbClr val="000000"/>
                </a:solidFill>
                <a:latin typeface="Times New Roman" pitchFamily="18" charset="0"/>
                <a:ea typeface="楷体" charset="0"/>
              </a:rPr>
              <a:t>0</a:t>
            </a:r>
            <a:r>
              <a:rPr lang="zh-CN" altLang="en-US" sz="2100" b="1">
                <a:solidFill>
                  <a:srgbClr val="000000"/>
                </a:solidFill>
                <a:latin typeface="Times New Roman" pitchFamily="18" charset="0"/>
                <a:ea typeface="楷体" charset="0"/>
              </a:rPr>
              <a:t>，求这样的数组的最大子数组的和。</a:t>
            </a:r>
          </a:p>
          <a:p>
            <a:pPr>
              <a:buFont typeface="Wingdings 2" pitchFamily="18" charset="2"/>
              <a:buNone/>
            </a:pPr>
            <a:r>
              <a:rPr lang="en-US" altLang="zh-CN" sz="2100" b="1">
                <a:solidFill>
                  <a:srgbClr val="000000"/>
                </a:solidFill>
                <a:latin typeface="Times New Roman" pitchFamily="18" charset="0"/>
                <a:ea typeface="楷体" charset="0"/>
              </a:rPr>
              <a:t>3.</a:t>
            </a:r>
            <a:r>
              <a:rPr lang="zh-CN" altLang="en-US" sz="2100" b="1">
                <a:solidFill>
                  <a:srgbClr val="000000"/>
                </a:solidFill>
                <a:latin typeface="Times New Roman" pitchFamily="18" charset="0"/>
                <a:ea typeface="楷体" charset="0"/>
              </a:rPr>
              <a:t>加入限制条件</a:t>
            </a:r>
            <a:r>
              <a:rPr lang="en-US" altLang="zh-CN" sz="2100" b="1">
                <a:solidFill>
                  <a:srgbClr val="000000"/>
                </a:solidFill>
                <a:latin typeface="Times New Roman" pitchFamily="18" charset="0"/>
                <a:ea typeface="楷体" charset="0"/>
              </a:rPr>
              <a:t>m</a:t>
            </a:r>
            <a:r>
              <a:rPr lang="zh-CN" altLang="en-US" sz="2100" b="1">
                <a:solidFill>
                  <a:srgbClr val="000000"/>
                </a:solidFill>
                <a:latin typeface="Times New Roman" pitchFamily="18" charset="0"/>
                <a:ea typeface="楷体" charset="0"/>
              </a:rPr>
              <a:t>，</a:t>
            </a:r>
            <a:r>
              <a:rPr lang="en-US" altLang="zh-CN" sz="2100" b="1">
                <a:solidFill>
                  <a:srgbClr val="000000"/>
                </a:solidFill>
                <a:latin typeface="Times New Roman" pitchFamily="18" charset="0"/>
                <a:ea typeface="楷体" charset="0"/>
              </a:rPr>
              <a:t>m</a:t>
            </a:r>
            <a:r>
              <a:rPr lang="zh-CN" altLang="en-US" sz="2100" b="1">
                <a:solidFill>
                  <a:srgbClr val="000000"/>
                </a:solidFill>
                <a:latin typeface="Times New Roman" pitchFamily="18" charset="0"/>
                <a:ea typeface="楷体" charset="0"/>
              </a:rPr>
              <a:t>代表子数组的最大长度，即求长度不超过</a:t>
            </a:r>
            <a:r>
              <a:rPr lang="en-US" altLang="zh-CN" sz="2100" b="1">
                <a:solidFill>
                  <a:srgbClr val="000000"/>
                </a:solidFill>
                <a:latin typeface="Times New Roman" pitchFamily="18" charset="0"/>
                <a:ea typeface="楷体" charset="0"/>
              </a:rPr>
              <a:t>m</a:t>
            </a:r>
            <a:r>
              <a:rPr lang="zh-CN" altLang="en-US" sz="2100" b="1">
                <a:solidFill>
                  <a:srgbClr val="000000"/>
                </a:solidFill>
                <a:latin typeface="Times New Roman" pitchFamily="18" charset="0"/>
                <a:ea typeface="楷体" charset="0"/>
              </a:rPr>
              <a:t>的最大子数组的和。</a:t>
            </a:r>
          </a:p>
          <a:p>
            <a:pPr>
              <a:buFont typeface="Wingdings 2" pitchFamily="18" charset="2"/>
              <a:buNone/>
            </a:pPr>
            <a:r>
              <a:rPr lang="en-US" altLang="zh-CN" sz="2100" b="1">
                <a:solidFill>
                  <a:srgbClr val="000000"/>
                </a:solidFill>
                <a:latin typeface="Times New Roman" pitchFamily="18" charset="0"/>
                <a:ea typeface="楷体" charset="0"/>
              </a:rPr>
              <a:t>4.</a:t>
            </a:r>
            <a:r>
              <a:rPr lang="zh-CN" altLang="en-US" sz="2100" b="1">
                <a:solidFill>
                  <a:srgbClr val="000000"/>
                </a:solidFill>
                <a:latin typeface="Times New Roman" pitchFamily="18" charset="0"/>
                <a:ea typeface="楷体" charset="0"/>
              </a:rPr>
              <a:t>将问题拓展到二维，求一个矩阵的最大子矩阵的和 </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4"/>
          <p:cNvSpPr>
            <a:spLocks noGrp="1" noChangeArrowheads="1"/>
          </p:cNvSpPr>
          <p:nvPr>
            <p:ph type="title" idx="4294967295"/>
          </p:nvPr>
        </p:nvSpPr>
        <p:spPr>
          <a:xfrm>
            <a:off x="0" y="205740"/>
            <a:ext cx="8229600" cy="857250"/>
          </a:xfrm>
        </p:spPr>
        <p:txBody>
          <a:bodyPr/>
          <a:lstStyle/>
          <a:p>
            <a:pPr eaLnBrk="1" hangingPunct="1"/>
            <a:r>
              <a:rPr lang="zh-CN" altLang="en-US" sz="3200" b="1">
                <a:solidFill>
                  <a:srgbClr val="000000"/>
                </a:solidFill>
                <a:latin typeface="Times New Roman" pitchFamily="18" charset="0"/>
                <a:ea typeface="楷体" charset="0"/>
                <a:cs typeface="微软雅黑"/>
              </a:rPr>
              <a:t>最大子矩阵推广</a:t>
            </a:r>
          </a:p>
        </p:txBody>
      </p:sp>
      <p:pic>
        <p:nvPicPr>
          <p:cNvPr id="203779" name="Picture 5"/>
          <p:cNvPicPr>
            <a:picLocks noChangeAspect="1" noChangeArrowheads="1"/>
          </p:cNvPicPr>
          <p:nvPr/>
        </p:nvPicPr>
        <p:blipFill>
          <a:blip r:embed="rId2"/>
          <a:srcRect/>
          <a:stretch>
            <a:fillRect/>
          </a:stretch>
        </p:blipFill>
        <p:spPr bwMode="auto">
          <a:xfrm>
            <a:off x="1818085" y="951310"/>
            <a:ext cx="5099447" cy="2164556"/>
          </a:xfrm>
          <a:prstGeom prst="rect">
            <a:avLst/>
          </a:prstGeom>
          <a:noFill/>
          <a:ln w="9525">
            <a:noFill/>
            <a:miter lim="800000"/>
            <a:headEnd/>
            <a:tailEnd/>
          </a:ln>
        </p:spPr>
      </p:pic>
      <p:pic>
        <p:nvPicPr>
          <p:cNvPr id="203780" name="Picture 6"/>
          <p:cNvPicPr>
            <a:picLocks noChangeAspect="1" noChangeArrowheads="1"/>
          </p:cNvPicPr>
          <p:nvPr/>
        </p:nvPicPr>
        <p:blipFill>
          <a:blip r:embed="rId3"/>
          <a:srcRect/>
          <a:stretch>
            <a:fillRect/>
          </a:stretch>
        </p:blipFill>
        <p:spPr bwMode="auto">
          <a:xfrm>
            <a:off x="1818085" y="3543300"/>
            <a:ext cx="5070872" cy="721519"/>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50"/>
          <p:cNvSpPr/>
          <p:nvPr/>
        </p:nvSpPr>
        <p:spPr>
          <a:xfrm>
            <a:off x="1017049" y="1630003"/>
            <a:ext cx="1571625" cy="1373798"/>
          </a:xfrm>
          <a:custGeom>
            <a:avLst/>
            <a:gdLst>
              <a:gd name="connsiteX0" fmla="*/ 0 w 1571625"/>
              <a:gd name="connsiteY0" fmla="*/ 206070 h 1373798"/>
              <a:gd name="connsiteX1" fmla="*/ 884726 w 1571625"/>
              <a:gd name="connsiteY1" fmla="*/ 206070 h 1373798"/>
              <a:gd name="connsiteX2" fmla="*/ 884726 w 1571625"/>
              <a:gd name="connsiteY2" fmla="*/ 0 h 1373798"/>
              <a:gd name="connsiteX3" fmla="*/ 1571625 w 1571625"/>
              <a:gd name="connsiteY3" fmla="*/ 686899 h 1373798"/>
              <a:gd name="connsiteX4" fmla="*/ 884726 w 1571625"/>
              <a:gd name="connsiteY4" fmla="*/ 1373798 h 1373798"/>
              <a:gd name="connsiteX5" fmla="*/ 884726 w 1571625"/>
              <a:gd name="connsiteY5" fmla="*/ 1167728 h 1373798"/>
              <a:gd name="connsiteX6" fmla="*/ 0 w 1571625"/>
              <a:gd name="connsiteY6" fmla="*/ 1167728 h 1373798"/>
              <a:gd name="connsiteX7" fmla="*/ 0 w 1571625"/>
              <a:gd name="connsiteY7" fmla="*/ 206070 h 13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1373798">
                <a:moveTo>
                  <a:pt x="0" y="206070"/>
                </a:moveTo>
                <a:lnTo>
                  <a:pt x="884726" y="206070"/>
                </a:lnTo>
                <a:lnTo>
                  <a:pt x="884726" y="0"/>
                </a:lnTo>
                <a:lnTo>
                  <a:pt x="1571625" y="686899"/>
                </a:lnTo>
                <a:lnTo>
                  <a:pt x="884726" y="1373798"/>
                </a:lnTo>
                <a:lnTo>
                  <a:pt x="884726" y="1167728"/>
                </a:lnTo>
                <a:lnTo>
                  <a:pt x="0" y="1167728"/>
                </a:lnTo>
                <a:lnTo>
                  <a:pt x="0" y="206070"/>
                </a:lnTo>
                <a:close/>
              </a:path>
            </a:pathLst>
          </a:custGeom>
          <a:solidFill>
            <a:schemeClr val="accent1">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8627" tIns="217500" rIns="435411" bIns="217500" numCol="1" spcCol="1270" anchor="ctr" anchorCtr="0">
            <a:noAutofit/>
          </a:bodyPr>
          <a:lstStyle/>
          <a:p>
            <a:pPr marL="171450" lvl="1" indent="-171450" defTabSz="800100">
              <a:lnSpc>
                <a:spcPct val="90000"/>
              </a:lnSpc>
              <a:spcBef>
                <a:spcPct val="0"/>
              </a:spcBef>
              <a:spcAft>
                <a:spcPct val="15000"/>
              </a:spcAft>
            </a:pPr>
            <a:r>
              <a:rPr lang="en-US" sz="4800" dirty="0">
                <a:solidFill>
                  <a:schemeClr val="bg1"/>
                </a:solidFill>
                <a:latin typeface="Arial" pitchFamily="34" charset="0"/>
                <a:ea typeface="微软雅黑" pitchFamily="34" charset="-122"/>
                <a:sym typeface="Arial" pitchFamily="34" charset="0"/>
              </a:rPr>
              <a:t> </a:t>
            </a:r>
            <a:endParaRPr lang="en-US" sz="4800" kern="1200" dirty="0">
              <a:solidFill>
                <a:schemeClr val="accent1">
                  <a:lumMod val="75000"/>
                </a:schemeClr>
              </a:solidFill>
              <a:latin typeface="Arial" pitchFamily="34" charset="0"/>
              <a:ea typeface="微软雅黑" pitchFamily="34" charset="-122"/>
              <a:sym typeface="Arial" pitchFamily="34" charset="0"/>
            </a:endParaRPr>
          </a:p>
        </p:txBody>
      </p:sp>
      <p:sp>
        <p:nvSpPr>
          <p:cNvPr id="53" name="Freeform 52"/>
          <p:cNvSpPr/>
          <p:nvPr/>
        </p:nvSpPr>
        <p:spPr>
          <a:xfrm>
            <a:off x="3018847" y="1630003"/>
            <a:ext cx="1571625" cy="1373798"/>
          </a:xfrm>
          <a:custGeom>
            <a:avLst/>
            <a:gdLst>
              <a:gd name="connsiteX0" fmla="*/ 0 w 1571625"/>
              <a:gd name="connsiteY0" fmla="*/ 206070 h 1373798"/>
              <a:gd name="connsiteX1" fmla="*/ 884726 w 1571625"/>
              <a:gd name="connsiteY1" fmla="*/ 206070 h 1373798"/>
              <a:gd name="connsiteX2" fmla="*/ 884726 w 1571625"/>
              <a:gd name="connsiteY2" fmla="*/ 0 h 1373798"/>
              <a:gd name="connsiteX3" fmla="*/ 1571625 w 1571625"/>
              <a:gd name="connsiteY3" fmla="*/ 686899 h 1373798"/>
              <a:gd name="connsiteX4" fmla="*/ 884726 w 1571625"/>
              <a:gd name="connsiteY4" fmla="*/ 1373798 h 1373798"/>
              <a:gd name="connsiteX5" fmla="*/ 884726 w 1571625"/>
              <a:gd name="connsiteY5" fmla="*/ 1167728 h 1373798"/>
              <a:gd name="connsiteX6" fmla="*/ 0 w 1571625"/>
              <a:gd name="connsiteY6" fmla="*/ 1167728 h 1373798"/>
              <a:gd name="connsiteX7" fmla="*/ 0 w 1571625"/>
              <a:gd name="connsiteY7" fmla="*/ 206070 h 13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1373798">
                <a:moveTo>
                  <a:pt x="0" y="206070"/>
                </a:moveTo>
                <a:lnTo>
                  <a:pt x="884726" y="206070"/>
                </a:lnTo>
                <a:lnTo>
                  <a:pt x="884726" y="0"/>
                </a:lnTo>
                <a:lnTo>
                  <a:pt x="1571625" y="686899"/>
                </a:lnTo>
                <a:lnTo>
                  <a:pt x="884726" y="1373798"/>
                </a:lnTo>
                <a:lnTo>
                  <a:pt x="884726" y="1167728"/>
                </a:lnTo>
                <a:lnTo>
                  <a:pt x="0" y="1167728"/>
                </a:lnTo>
                <a:lnTo>
                  <a:pt x="0" y="206070"/>
                </a:lnTo>
                <a:close/>
              </a:path>
            </a:pathLst>
          </a:custGeom>
          <a:solidFill>
            <a:schemeClr val="accent2">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8626" tIns="217500" rIns="435412" bIns="217500" numCol="1" spcCol="1270" anchor="ctr" anchorCtr="0">
            <a:noAutofit/>
          </a:bodyPr>
          <a:lstStyle/>
          <a:p>
            <a:pPr marL="171450" lvl="1" indent="-171450" defTabSz="800100">
              <a:lnSpc>
                <a:spcPct val="90000"/>
              </a:lnSpc>
              <a:spcBef>
                <a:spcPct val="0"/>
              </a:spcBef>
              <a:spcAft>
                <a:spcPct val="15000"/>
              </a:spcAft>
            </a:pPr>
            <a:r>
              <a:rPr lang="en-US" sz="3600" dirty="0">
                <a:solidFill>
                  <a:schemeClr val="bg1"/>
                </a:solidFill>
                <a:latin typeface="Arial" pitchFamily="34" charset="0"/>
                <a:ea typeface="微软雅黑" pitchFamily="34" charset="-122"/>
                <a:sym typeface="Arial" pitchFamily="34" charset="0"/>
              </a:rPr>
              <a:t> </a:t>
            </a:r>
            <a:endParaRPr lang="en-US" sz="3600" kern="1200" dirty="0">
              <a:solidFill>
                <a:schemeClr val="accent2">
                  <a:lumMod val="50000"/>
                </a:schemeClr>
              </a:solidFill>
              <a:latin typeface="Arial" pitchFamily="34" charset="0"/>
              <a:ea typeface="微软雅黑" pitchFamily="34" charset="-122"/>
              <a:sym typeface="Arial" pitchFamily="34" charset="0"/>
            </a:endParaRPr>
          </a:p>
        </p:txBody>
      </p:sp>
      <p:sp>
        <p:nvSpPr>
          <p:cNvPr id="55" name="Freeform 54"/>
          <p:cNvSpPr/>
          <p:nvPr/>
        </p:nvSpPr>
        <p:spPr>
          <a:xfrm>
            <a:off x="5000325" y="1630003"/>
            <a:ext cx="1571625" cy="1373798"/>
          </a:xfrm>
          <a:custGeom>
            <a:avLst/>
            <a:gdLst>
              <a:gd name="connsiteX0" fmla="*/ 0 w 1571625"/>
              <a:gd name="connsiteY0" fmla="*/ 206070 h 1373798"/>
              <a:gd name="connsiteX1" fmla="*/ 884726 w 1571625"/>
              <a:gd name="connsiteY1" fmla="*/ 206070 h 1373798"/>
              <a:gd name="connsiteX2" fmla="*/ 884726 w 1571625"/>
              <a:gd name="connsiteY2" fmla="*/ 0 h 1373798"/>
              <a:gd name="connsiteX3" fmla="*/ 1571625 w 1571625"/>
              <a:gd name="connsiteY3" fmla="*/ 686899 h 1373798"/>
              <a:gd name="connsiteX4" fmla="*/ 884726 w 1571625"/>
              <a:gd name="connsiteY4" fmla="*/ 1373798 h 1373798"/>
              <a:gd name="connsiteX5" fmla="*/ 884726 w 1571625"/>
              <a:gd name="connsiteY5" fmla="*/ 1167728 h 1373798"/>
              <a:gd name="connsiteX6" fmla="*/ 0 w 1571625"/>
              <a:gd name="connsiteY6" fmla="*/ 1167728 h 1373798"/>
              <a:gd name="connsiteX7" fmla="*/ 0 w 1571625"/>
              <a:gd name="connsiteY7" fmla="*/ 206070 h 13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1373798">
                <a:moveTo>
                  <a:pt x="0" y="206070"/>
                </a:moveTo>
                <a:lnTo>
                  <a:pt x="884726" y="206070"/>
                </a:lnTo>
                <a:lnTo>
                  <a:pt x="884726" y="0"/>
                </a:lnTo>
                <a:lnTo>
                  <a:pt x="1571625" y="686899"/>
                </a:lnTo>
                <a:lnTo>
                  <a:pt x="884726" y="1373798"/>
                </a:lnTo>
                <a:lnTo>
                  <a:pt x="884726" y="1167728"/>
                </a:lnTo>
                <a:lnTo>
                  <a:pt x="0" y="1167728"/>
                </a:lnTo>
                <a:lnTo>
                  <a:pt x="0" y="206070"/>
                </a:lnTo>
                <a:close/>
              </a:path>
            </a:pathLst>
          </a:custGeom>
          <a:solidFill>
            <a:schemeClr val="accent3">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8626" tIns="217500" rIns="435412" bIns="217500" numCol="1" spcCol="1270" anchor="ctr" anchorCtr="0">
            <a:noAutofit/>
          </a:bodyPr>
          <a:lstStyle/>
          <a:p>
            <a:pPr marL="171450" lvl="1" indent="-171450" defTabSz="800100">
              <a:lnSpc>
                <a:spcPct val="90000"/>
              </a:lnSpc>
              <a:spcBef>
                <a:spcPct val="0"/>
              </a:spcBef>
              <a:spcAft>
                <a:spcPct val="15000"/>
              </a:spcAft>
            </a:pPr>
            <a:r>
              <a:rPr lang="en-US" sz="3600" dirty="0">
                <a:solidFill>
                  <a:schemeClr val="bg1"/>
                </a:solidFill>
                <a:latin typeface="Arial" pitchFamily="34" charset="0"/>
                <a:ea typeface="微软雅黑" pitchFamily="34" charset="-122"/>
                <a:sym typeface="Arial" pitchFamily="34" charset="0"/>
              </a:rPr>
              <a:t> </a:t>
            </a:r>
            <a:endParaRPr lang="en-US" sz="3600" kern="1200" dirty="0">
              <a:solidFill>
                <a:schemeClr val="accent3">
                  <a:lumMod val="75000"/>
                </a:schemeClr>
              </a:solidFill>
              <a:latin typeface="Arial" pitchFamily="34" charset="0"/>
              <a:ea typeface="微软雅黑" pitchFamily="34" charset="-122"/>
              <a:sym typeface="Arial" pitchFamily="34" charset="0"/>
            </a:endParaRPr>
          </a:p>
        </p:txBody>
      </p:sp>
      <p:sp>
        <p:nvSpPr>
          <p:cNvPr id="60" name="Freeform 59"/>
          <p:cNvSpPr/>
          <p:nvPr/>
        </p:nvSpPr>
        <p:spPr>
          <a:xfrm>
            <a:off x="6934914" y="1630003"/>
            <a:ext cx="1571625" cy="1373798"/>
          </a:xfrm>
          <a:custGeom>
            <a:avLst/>
            <a:gdLst>
              <a:gd name="connsiteX0" fmla="*/ 0 w 1571625"/>
              <a:gd name="connsiteY0" fmla="*/ 206070 h 1373798"/>
              <a:gd name="connsiteX1" fmla="*/ 884726 w 1571625"/>
              <a:gd name="connsiteY1" fmla="*/ 206070 h 1373798"/>
              <a:gd name="connsiteX2" fmla="*/ 884726 w 1571625"/>
              <a:gd name="connsiteY2" fmla="*/ 0 h 1373798"/>
              <a:gd name="connsiteX3" fmla="*/ 1571625 w 1571625"/>
              <a:gd name="connsiteY3" fmla="*/ 686899 h 1373798"/>
              <a:gd name="connsiteX4" fmla="*/ 884726 w 1571625"/>
              <a:gd name="connsiteY4" fmla="*/ 1373798 h 1373798"/>
              <a:gd name="connsiteX5" fmla="*/ 884726 w 1571625"/>
              <a:gd name="connsiteY5" fmla="*/ 1167728 h 1373798"/>
              <a:gd name="connsiteX6" fmla="*/ 0 w 1571625"/>
              <a:gd name="connsiteY6" fmla="*/ 1167728 h 1373798"/>
              <a:gd name="connsiteX7" fmla="*/ 0 w 1571625"/>
              <a:gd name="connsiteY7" fmla="*/ 206070 h 13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1373798">
                <a:moveTo>
                  <a:pt x="0" y="206070"/>
                </a:moveTo>
                <a:lnTo>
                  <a:pt x="884726" y="206070"/>
                </a:lnTo>
                <a:lnTo>
                  <a:pt x="884726" y="0"/>
                </a:lnTo>
                <a:lnTo>
                  <a:pt x="1571625" y="686899"/>
                </a:lnTo>
                <a:lnTo>
                  <a:pt x="884726" y="1373798"/>
                </a:lnTo>
                <a:lnTo>
                  <a:pt x="884726" y="1167728"/>
                </a:lnTo>
                <a:lnTo>
                  <a:pt x="0" y="1167728"/>
                </a:lnTo>
                <a:lnTo>
                  <a:pt x="0" y="206070"/>
                </a:lnTo>
                <a:close/>
              </a:path>
            </a:pathLst>
          </a:custGeom>
          <a:solidFill>
            <a:schemeClr val="accent4">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8626" tIns="217500" rIns="435412" bIns="217500" numCol="1" spcCol="1270" anchor="ctr" anchorCtr="0">
            <a:noAutofit/>
          </a:bodyPr>
          <a:lstStyle/>
          <a:p>
            <a:pPr marL="171450" lvl="1" indent="-171450" defTabSz="800100">
              <a:lnSpc>
                <a:spcPct val="90000"/>
              </a:lnSpc>
              <a:spcBef>
                <a:spcPct val="0"/>
              </a:spcBef>
              <a:spcAft>
                <a:spcPct val="15000"/>
              </a:spcAft>
            </a:pPr>
            <a:r>
              <a:rPr lang="en-US" sz="3200" dirty="0">
                <a:solidFill>
                  <a:schemeClr val="bg1"/>
                </a:solidFill>
                <a:latin typeface="Arial" pitchFamily="34" charset="0"/>
                <a:ea typeface="微软雅黑" pitchFamily="34" charset="-122"/>
                <a:sym typeface="Arial" pitchFamily="34" charset="0"/>
              </a:rPr>
              <a:t> </a:t>
            </a:r>
            <a:endParaRPr lang="en-US" sz="3200" kern="1200" dirty="0">
              <a:solidFill>
                <a:schemeClr val="accent4">
                  <a:lumMod val="75000"/>
                </a:schemeClr>
              </a:solidFill>
              <a:latin typeface="Arial" pitchFamily="34" charset="0"/>
              <a:ea typeface="微软雅黑" pitchFamily="34" charset="-122"/>
              <a:sym typeface="Arial" pitchFamily="34" charset="0"/>
            </a:endParaRPr>
          </a:p>
        </p:txBody>
      </p:sp>
      <p:grpSp>
        <p:nvGrpSpPr>
          <p:cNvPr id="32" name="Group 134"/>
          <p:cNvGrpSpPr>
            <a:grpSpLocks noChangeAspect="1"/>
          </p:cNvGrpSpPr>
          <p:nvPr/>
        </p:nvGrpSpPr>
        <p:grpSpPr>
          <a:xfrm>
            <a:off x="627949" y="1927477"/>
            <a:ext cx="778199" cy="778850"/>
            <a:chOff x="3287425" y="1417883"/>
            <a:chExt cx="648499" cy="649042"/>
          </a:xfrm>
        </p:grpSpPr>
        <p:sp>
          <p:nvSpPr>
            <p:cNvPr id="33" name="Oval 32"/>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bg1"/>
                </a:solidFill>
                <a:latin typeface="Arial" pitchFamily="34" charset="0"/>
                <a:ea typeface="微软雅黑" pitchFamily="34" charset="-122"/>
                <a:sym typeface="Arial" pitchFamily="34" charset="0"/>
              </a:endParaRPr>
            </a:p>
          </p:txBody>
        </p:sp>
        <p:sp>
          <p:nvSpPr>
            <p:cNvPr id="34" name="Oval 33"/>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itchFamily="34" charset="0"/>
                  <a:ea typeface="微软雅黑" pitchFamily="34" charset="-122"/>
                  <a:sym typeface="Arial" pitchFamily="34" charset="0"/>
                </a:rPr>
                <a:t>01</a:t>
              </a:r>
            </a:p>
          </p:txBody>
        </p:sp>
      </p:grpSp>
      <p:grpSp>
        <p:nvGrpSpPr>
          <p:cNvPr id="35" name="Group 129"/>
          <p:cNvGrpSpPr>
            <a:grpSpLocks noChangeAspect="1"/>
          </p:cNvGrpSpPr>
          <p:nvPr/>
        </p:nvGrpSpPr>
        <p:grpSpPr>
          <a:xfrm>
            <a:off x="2629747" y="1927477"/>
            <a:ext cx="778199" cy="778850"/>
            <a:chOff x="2779491" y="2517212"/>
            <a:chExt cx="648499" cy="649042"/>
          </a:xfrm>
        </p:grpSpPr>
        <p:sp>
          <p:nvSpPr>
            <p:cNvPr id="36" name="Oval 35"/>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bg1"/>
                </a:solidFill>
                <a:latin typeface="Arial" pitchFamily="34" charset="0"/>
                <a:ea typeface="微软雅黑" pitchFamily="34" charset="-122"/>
                <a:sym typeface="Arial" pitchFamily="34" charset="0"/>
              </a:endParaRPr>
            </a:p>
          </p:txBody>
        </p:sp>
        <p:sp>
          <p:nvSpPr>
            <p:cNvPr id="37" name="Oval 36"/>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itchFamily="34" charset="0"/>
                  <a:ea typeface="微软雅黑" pitchFamily="34" charset="-122"/>
                  <a:sym typeface="Arial" pitchFamily="34" charset="0"/>
                </a:rPr>
                <a:t>02</a:t>
              </a:r>
              <a:endParaRPr lang="en-US" sz="1800" b="1" dirty="0">
                <a:latin typeface="Arial" pitchFamily="34" charset="0"/>
                <a:ea typeface="微软雅黑" pitchFamily="34" charset="-122"/>
                <a:sym typeface="Arial" pitchFamily="34" charset="0"/>
              </a:endParaRPr>
            </a:p>
          </p:txBody>
        </p:sp>
      </p:grpSp>
      <p:grpSp>
        <p:nvGrpSpPr>
          <p:cNvPr id="38" name="Group 130"/>
          <p:cNvGrpSpPr>
            <a:grpSpLocks noChangeAspect="1"/>
          </p:cNvGrpSpPr>
          <p:nvPr/>
        </p:nvGrpSpPr>
        <p:grpSpPr>
          <a:xfrm>
            <a:off x="4611225" y="1927477"/>
            <a:ext cx="778199" cy="778850"/>
            <a:chOff x="3287425" y="3613920"/>
            <a:chExt cx="648499" cy="649042"/>
          </a:xfrm>
        </p:grpSpPr>
        <p:sp>
          <p:nvSpPr>
            <p:cNvPr id="39" name="Oval 38"/>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bg1"/>
                </a:solidFill>
                <a:latin typeface="Arial" pitchFamily="34" charset="0"/>
                <a:ea typeface="微软雅黑" pitchFamily="34" charset="-122"/>
                <a:sym typeface="Arial" pitchFamily="34" charset="0"/>
              </a:endParaRPr>
            </a:p>
          </p:txBody>
        </p:sp>
        <p:sp>
          <p:nvSpPr>
            <p:cNvPr id="40" name="Oval 3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itchFamily="34" charset="0"/>
                  <a:ea typeface="微软雅黑" pitchFamily="34" charset="-122"/>
                  <a:sym typeface="Arial" pitchFamily="34" charset="0"/>
                </a:rPr>
                <a:t>03</a:t>
              </a:r>
              <a:endParaRPr lang="en-US" sz="1800" b="1" dirty="0">
                <a:latin typeface="Arial" pitchFamily="34" charset="0"/>
                <a:ea typeface="微软雅黑" pitchFamily="34" charset="-122"/>
                <a:sym typeface="Arial" pitchFamily="34" charset="0"/>
              </a:endParaRPr>
            </a:p>
          </p:txBody>
        </p:sp>
      </p:grpSp>
      <p:grpSp>
        <p:nvGrpSpPr>
          <p:cNvPr id="42" name="Group 133"/>
          <p:cNvGrpSpPr>
            <a:grpSpLocks noChangeAspect="1"/>
          </p:cNvGrpSpPr>
          <p:nvPr/>
        </p:nvGrpSpPr>
        <p:grpSpPr>
          <a:xfrm>
            <a:off x="6613230" y="1927477"/>
            <a:ext cx="778199" cy="778850"/>
            <a:chOff x="5249342" y="1406453"/>
            <a:chExt cx="648499" cy="649042"/>
          </a:xfrm>
        </p:grpSpPr>
        <p:sp>
          <p:nvSpPr>
            <p:cNvPr id="43" name="Oval 42"/>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bg1"/>
                </a:solidFill>
                <a:latin typeface="Arial" pitchFamily="34" charset="0"/>
                <a:ea typeface="微软雅黑" pitchFamily="34" charset="-122"/>
                <a:sym typeface="Arial" pitchFamily="34" charset="0"/>
              </a:endParaRPr>
            </a:p>
          </p:txBody>
        </p:sp>
        <p:sp>
          <p:nvSpPr>
            <p:cNvPr id="44" name="Oval 43"/>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itchFamily="34" charset="0"/>
                  <a:ea typeface="微软雅黑" pitchFamily="34" charset="-122"/>
                  <a:sym typeface="Arial" pitchFamily="34" charset="0"/>
                </a:rPr>
                <a:t>04</a:t>
              </a:r>
              <a:endParaRPr lang="en-US" sz="1800" b="1" dirty="0">
                <a:latin typeface="Arial" pitchFamily="34" charset="0"/>
                <a:ea typeface="微软雅黑" pitchFamily="34" charset="-122"/>
                <a:sym typeface="Arial" pitchFamily="34" charset="0"/>
              </a:endParaRPr>
            </a:p>
          </p:txBody>
        </p:sp>
      </p:grpSp>
      <p:sp>
        <p:nvSpPr>
          <p:cNvPr id="66" name="Text Placeholder 3"/>
          <p:cNvSpPr txBox="1"/>
          <p:nvPr/>
        </p:nvSpPr>
        <p:spPr>
          <a:xfrm>
            <a:off x="628015" y="3003233"/>
            <a:ext cx="1840230" cy="535940"/>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ctr" defTabSz="914400">
              <a:spcBef>
                <a:spcPct val="20000"/>
              </a:spcBef>
              <a:defRPr/>
            </a:pPr>
            <a:r>
              <a:rPr lang="zh-CN" altLang="en-US" sz="1600" b="1">
                <a:solidFill>
                  <a:srgbClr val="000000"/>
                </a:solidFill>
                <a:latin typeface="楷体" charset="0"/>
                <a:ea typeface="楷体" charset="0"/>
                <a:cs typeface="Times New Roman" pitchFamily="18" charset="0"/>
                <a:sym typeface="+mn-ea"/>
              </a:rPr>
              <a:t>找出</a:t>
            </a:r>
            <a:r>
              <a:rPr lang="zh-CN" altLang="en-US" sz="1600" b="1">
                <a:solidFill>
                  <a:srgbClr val="FF0000"/>
                </a:solidFill>
                <a:latin typeface="楷体" charset="0"/>
                <a:ea typeface="楷体" charset="0"/>
                <a:cs typeface="Times New Roman" pitchFamily="18" charset="0"/>
                <a:sym typeface="+mn-ea"/>
              </a:rPr>
              <a:t>最优解</a:t>
            </a:r>
            <a:r>
              <a:rPr lang="zh-CN" altLang="en-US" sz="1600" b="1">
                <a:solidFill>
                  <a:srgbClr val="000000"/>
                </a:solidFill>
                <a:latin typeface="楷体" charset="0"/>
                <a:ea typeface="楷体" charset="0"/>
                <a:cs typeface="Times New Roman" pitchFamily="18" charset="0"/>
                <a:sym typeface="+mn-ea"/>
              </a:rPr>
              <a:t>的性质，</a:t>
            </a:r>
          </a:p>
          <a:p>
            <a:pPr lvl="0" algn="ctr" defTabSz="914400">
              <a:spcBef>
                <a:spcPct val="20000"/>
              </a:spcBef>
              <a:defRPr/>
            </a:pPr>
            <a:r>
              <a:rPr lang="zh-CN" altLang="en-US" sz="1600" b="1">
                <a:solidFill>
                  <a:srgbClr val="000000"/>
                </a:solidFill>
                <a:latin typeface="楷体" charset="0"/>
                <a:ea typeface="楷体" charset="0"/>
                <a:cs typeface="Times New Roman" pitchFamily="18" charset="0"/>
                <a:sym typeface="+mn-ea"/>
              </a:rPr>
              <a:t>并刻划其结构特征。</a:t>
            </a:r>
            <a:endParaRPr kumimoji="0" lang="zh-CN" altLang="en-US" sz="1600" b="1" i="0" u="none" strike="noStrike" kern="1200" cap="none" spc="0" normalizeH="0" baseline="0" noProof="0" dirty="0">
              <a:ln>
                <a:noFill/>
              </a:ln>
              <a:solidFill>
                <a:srgbClr val="000000"/>
              </a:solidFill>
              <a:effectLst/>
              <a:uLnTx/>
              <a:uFillTx/>
              <a:latin typeface="楷体" charset="0"/>
              <a:ea typeface="楷体" charset="0"/>
              <a:cs typeface="Times New Roman" pitchFamily="18" charset="0"/>
              <a:sym typeface="+mn-ea"/>
            </a:endParaRPr>
          </a:p>
        </p:txBody>
      </p:sp>
      <p:sp>
        <p:nvSpPr>
          <p:cNvPr id="72" name="Text Placeholder 3"/>
          <p:cNvSpPr txBox="1"/>
          <p:nvPr/>
        </p:nvSpPr>
        <p:spPr>
          <a:xfrm>
            <a:off x="2613978" y="3039745"/>
            <a:ext cx="1840230" cy="243840"/>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ctr" defTabSz="914400">
              <a:spcBef>
                <a:spcPct val="20000"/>
              </a:spcBef>
              <a:defRPr/>
            </a:pPr>
            <a:r>
              <a:rPr lang="zh-CN" altLang="en-US" sz="1600" b="1">
                <a:solidFill>
                  <a:srgbClr val="FF0000"/>
                </a:solidFill>
                <a:latin typeface="楷体" charset="0"/>
                <a:ea typeface="楷体" charset="0"/>
                <a:cs typeface="Times New Roman" pitchFamily="18" charset="0"/>
                <a:sym typeface="+mn-ea"/>
              </a:rPr>
              <a:t>递归地</a:t>
            </a:r>
            <a:r>
              <a:rPr lang="zh-CN" altLang="en-US" sz="1600" b="1">
                <a:solidFill>
                  <a:srgbClr val="000000"/>
                </a:solidFill>
                <a:latin typeface="楷体" charset="0"/>
                <a:ea typeface="楷体" charset="0"/>
                <a:cs typeface="Times New Roman" pitchFamily="18" charset="0"/>
                <a:sym typeface="+mn-ea"/>
              </a:rPr>
              <a:t>定义最优值。</a:t>
            </a:r>
            <a:endParaRPr kumimoji="0" lang="zh-CN" altLang="en-US" sz="1600" b="1" i="0" u="none" strike="noStrike" kern="1200" cap="none" spc="0" normalizeH="0" baseline="0" noProof="0" dirty="0">
              <a:ln>
                <a:noFill/>
              </a:ln>
              <a:solidFill>
                <a:srgbClr val="000000"/>
              </a:solidFill>
              <a:effectLst/>
              <a:uLnTx/>
              <a:uFillTx/>
              <a:latin typeface="楷体" charset="0"/>
              <a:ea typeface="楷体" charset="0"/>
              <a:cs typeface="Times New Roman" pitchFamily="18" charset="0"/>
              <a:sym typeface="+mn-ea"/>
            </a:endParaRPr>
          </a:p>
        </p:txBody>
      </p:sp>
      <p:sp>
        <p:nvSpPr>
          <p:cNvPr id="75" name="Text Placeholder 3"/>
          <p:cNvSpPr txBox="1"/>
          <p:nvPr/>
        </p:nvSpPr>
        <p:spPr>
          <a:xfrm>
            <a:off x="4702810" y="3070860"/>
            <a:ext cx="1635760" cy="53594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ctr" defTabSz="914400">
              <a:spcBef>
                <a:spcPct val="20000"/>
              </a:spcBef>
              <a:defRPr/>
            </a:pPr>
            <a:r>
              <a:rPr lang="zh-CN" altLang="en-US" sz="1600" b="1">
                <a:solidFill>
                  <a:srgbClr val="000000"/>
                </a:solidFill>
                <a:latin typeface="楷体" charset="0"/>
                <a:ea typeface="楷体" charset="0"/>
                <a:cs typeface="Times New Roman" pitchFamily="18" charset="0"/>
                <a:sym typeface="+mn-ea"/>
              </a:rPr>
              <a:t>以</a:t>
            </a:r>
            <a:r>
              <a:rPr lang="zh-CN" altLang="en-US" sz="1600" b="1">
                <a:solidFill>
                  <a:srgbClr val="FF0000"/>
                </a:solidFill>
                <a:latin typeface="楷体" charset="0"/>
                <a:ea typeface="楷体" charset="0"/>
                <a:cs typeface="Times New Roman" pitchFamily="18" charset="0"/>
                <a:sym typeface="+mn-ea"/>
              </a:rPr>
              <a:t>自底向上</a:t>
            </a:r>
            <a:r>
              <a:rPr lang="zh-CN" altLang="en-US" sz="1600" b="1">
                <a:solidFill>
                  <a:srgbClr val="000000"/>
                </a:solidFill>
                <a:latin typeface="楷体" charset="0"/>
                <a:ea typeface="楷体" charset="0"/>
                <a:cs typeface="Times New Roman" pitchFamily="18" charset="0"/>
                <a:sym typeface="+mn-ea"/>
              </a:rPr>
              <a:t>的方式</a:t>
            </a:r>
          </a:p>
          <a:p>
            <a:pPr lvl="0" algn="ctr" defTabSz="914400">
              <a:spcBef>
                <a:spcPct val="20000"/>
              </a:spcBef>
              <a:defRPr/>
            </a:pPr>
            <a:r>
              <a:rPr lang="zh-CN" altLang="en-US" sz="1600" b="1">
                <a:solidFill>
                  <a:srgbClr val="000000"/>
                </a:solidFill>
                <a:latin typeface="楷体" charset="0"/>
                <a:ea typeface="楷体" charset="0"/>
                <a:cs typeface="Times New Roman" pitchFamily="18" charset="0"/>
                <a:sym typeface="+mn-ea"/>
              </a:rPr>
              <a:t>计算出最优值。</a:t>
            </a:r>
            <a:endParaRPr kumimoji="0" lang="zh-CN" altLang="en-US" sz="1600" b="1" i="0" u="none" strike="noStrike" kern="1200" cap="none" spc="0" normalizeH="0" baseline="0" noProof="0" dirty="0">
              <a:ln>
                <a:noFill/>
              </a:ln>
              <a:solidFill>
                <a:srgbClr val="000000"/>
              </a:solidFill>
              <a:effectLst/>
              <a:uLnTx/>
              <a:uFillTx/>
              <a:latin typeface="楷体" charset="0"/>
              <a:ea typeface="楷体" charset="0"/>
              <a:cs typeface="Times New Roman" pitchFamily="18" charset="0"/>
              <a:sym typeface="+mn-ea"/>
            </a:endParaRPr>
          </a:p>
        </p:txBody>
      </p:sp>
      <p:sp>
        <p:nvSpPr>
          <p:cNvPr id="78" name="Text Placeholder 3"/>
          <p:cNvSpPr txBox="1"/>
          <p:nvPr/>
        </p:nvSpPr>
        <p:spPr>
          <a:xfrm>
            <a:off x="6512878" y="3074670"/>
            <a:ext cx="2453640" cy="53594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ctr" defTabSz="914400">
              <a:spcBef>
                <a:spcPct val="20000"/>
              </a:spcBef>
              <a:defRPr/>
            </a:pPr>
            <a:r>
              <a:rPr lang="zh-CN" altLang="en-US" sz="1600" b="1">
                <a:solidFill>
                  <a:srgbClr val="000000"/>
                </a:solidFill>
                <a:latin typeface="楷体" charset="0"/>
                <a:ea typeface="楷体" charset="0"/>
                <a:cs typeface="Times New Roman" pitchFamily="18" charset="0"/>
                <a:sym typeface="+mn-ea"/>
              </a:rPr>
              <a:t>根据计算最优值时</a:t>
            </a:r>
          </a:p>
          <a:p>
            <a:pPr lvl="0" algn="ctr" defTabSz="914400">
              <a:spcBef>
                <a:spcPct val="20000"/>
              </a:spcBef>
              <a:defRPr/>
            </a:pPr>
            <a:r>
              <a:rPr lang="zh-CN" altLang="en-US" sz="1600" b="1">
                <a:solidFill>
                  <a:srgbClr val="000000"/>
                </a:solidFill>
                <a:latin typeface="楷体" charset="0"/>
                <a:ea typeface="楷体" charset="0"/>
                <a:cs typeface="Times New Roman" pitchFamily="18" charset="0"/>
                <a:sym typeface="+mn-ea"/>
              </a:rPr>
              <a:t>得到的信息，构造最优解。</a:t>
            </a:r>
            <a:endParaRPr kumimoji="0" lang="zh-CN" altLang="en-US" sz="1600" b="1" i="0" u="none" strike="noStrike" kern="1200" cap="none" spc="0" normalizeH="0" baseline="0" noProof="0" dirty="0">
              <a:ln>
                <a:noFill/>
              </a:ln>
              <a:solidFill>
                <a:srgbClr val="000000"/>
              </a:solidFill>
              <a:effectLst/>
              <a:uLnTx/>
              <a:uFillTx/>
              <a:latin typeface="楷体" charset="0"/>
              <a:ea typeface="楷体" charset="0"/>
              <a:cs typeface="Times New Roman" pitchFamily="18" charset="0"/>
              <a:sym typeface="+mn-ea"/>
            </a:endParaRPr>
          </a:p>
        </p:txBody>
      </p:sp>
      <p:sp>
        <p:nvSpPr>
          <p:cNvPr id="41" name="Freeform 187"/>
          <p:cNvSpPr>
            <a:spLocks noEditPoints="1"/>
          </p:cNvSpPr>
          <p:nvPr/>
        </p:nvSpPr>
        <p:spPr bwMode="auto">
          <a:xfrm>
            <a:off x="1579355" y="2158227"/>
            <a:ext cx="531422" cy="343436"/>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chemeClr val="bg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46" name="Freeform 52"/>
          <p:cNvSpPr>
            <a:spLocks noEditPoints="1"/>
          </p:cNvSpPr>
          <p:nvPr/>
        </p:nvSpPr>
        <p:spPr bwMode="auto">
          <a:xfrm>
            <a:off x="3682233" y="2037894"/>
            <a:ext cx="484318" cy="484318"/>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bg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47" name="Freeform 56"/>
          <p:cNvSpPr>
            <a:spLocks noEditPoints="1"/>
          </p:cNvSpPr>
          <p:nvPr/>
        </p:nvSpPr>
        <p:spPr bwMode="auto">
          <a:xfrm>
            <a:off x="5667684" y="2047419"/>
            <a:ext cx="463769" cy="463769"/>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48" name="Freeform 152"/>
          <p:cNvSpPr>
            <a:spLocks noEditPoints="1"/>
          </p:cNvSpPr>
          <p:nvPr/>
        </p:nvSpPr>
        <p:spPr bwMode="auto">
          <a:xfrm>
            <a:off x="7623337" y="2073781"/>
            <a:ext cx="452701" cy="41835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 name="文本框 1"/>
          <p:cNvSpPr txBox="1"/>
          <p:nvPr/>
        </p:nvSpPr>
        <p:spPr>
          <a:xfrm>
            <a:off x="2004060" y="267335"/>
            <a:ext cx="5398135" cy="518160"/>
          </a:xfrm>
          <a:prstGeom prst="rect">
            <a:avLst/>
          </a:prstGeom>
          <a:noFill/>
        </p:spPr>
        <p:txBody>
          <a:bodyPr wrap="square" rtlCol="0" anchor="t">
            <a:spAutoFit/>
          </a:bodyPr>
          <a:lstStyle/>
          <a:p>
            <a:pPr algn="ctr" eaLnBrk="1" fontAlgn="auto" hangingPunct="1">
              <a:spcAft>
                <a:spcPts val="0"/>
              </a:spcAft>
              <a:defRPr/>
            </a:pPr>
            <a:r>
              <a:rPr lang="zh-CN" altLang="en-US" sz="2800" b="1">
                <a:solidFill>
                  <a:srgbClr val="000000"/>
                </a:solidFill>
                <a:effectLst>
                  <a:outerShdw blurRad="38100" dist="38100" dir="2700000" algn="tl">
                    <a:srgbClr val="C0C0C0"/>
                  </a:outerShdw>
                </a:effectLst>
                <a:latin typeface="Times New Roman" pitchFamily="18" charset="0"/>
                <a:ea typeface="楷体" charset="0"/>
                <a:sym typeface="+mn-ea"/>
              </a:rPr>
              <a:t>动态规划基本步骤</a:t>
            </a: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fltVal val="0"/>
                                          </p:val>
                                        </p:tav>
                                        <p:tav tm="100000">
                                          <p:val>
                                            <p:strVal val="#ppt_w"/>
                                          </p:val>
                                        </p:tav>
                                      </p:tavLst>
                                    </p:anim>
                                    <p:anim calcmode="lin" valueType="num">
                                      <p:cBhvr>
                                        <p:cTn id="19" dur="500" fill="hold"/>
                                        <p:tgtEl>
                                          <p:spTgt spid="32"/>
                                        </p:tgtEl>
                                        <p:attrNameLst>
                                          <p:attrName>ppt_h</p:attrName>
                                        </p:attrNameLst>
                                      </p:cBhvr>
                                      <p:tavLst>
                                        <p:tav tm="0">
                                          <p:val>
                                            <p:fltVal val="0"/>
                                          </p:val>
                                        </p:tav>
                                        <p:tav tm="100000">
                                          <p:val>
                                            <p:strVal val="#ppt_h"/>
                                          </p:val>
                                        </p:tav>
                                      </p:tavLst>
                                    </p:anim>
                                    <p:animEffect transition="in" filter="fade">
                                      <p:cBhvr>
                                        <p:cTn id="20" dur="500"/>
                                        <p:tgtEl>
                                          <p:spTgt spid="32"/>
                                        </p:tgtEl>
                                      </p:cBhvr>
                                    </p:animEffect>
                                  </p:childTnLst>
                                </p:cTn>
                              </p:par>
                            </p:childTnLst>
                          </p:cTn>
                        </p:par>
                        <p:par>
                          <p:cTn id="21" fill="hold">
                            <p:stCondLst>
                              <p:cond delay="1500"/>
                            </p:stCondLst>
                            <p:childTnLst>
                              <p:par>
                                <p:cTn id="22" presetID="2" presetClass="entr" presetSubtype="8" accel="50000" decel="50000" fill="hold" grpId="0" nodeType="afterEffect">
                                  <p:stCondLst>
                                    <p:cond delay="0"/>
                                  </p:stCondLst>
                                  <p:childTnLst>
                                    <p:set>
                                      <p:cBhvr>
                                        <p:cTn id="23" dur="1" fill="hold">
                                          <p:stCondLst>
                                            <p:cond delay="0"/>
                                          </p:stCondLst>
                                        </p:cTn>
                                        <p:tgtEl>
                                          <p:spTgt spid="53"/>
                                        </p:tgtEl>
                                        <p:attrNameLst>
                                          <p:attrName>style.visibility</p:attrName>
                                        </p:attrNameLst>
                                      </p:cBhvr>
                                      <p:to>
                                        <p:strVal val="visible"/>
                                      </p:to>
                                    </p:set>
                                    <p:anim calcmode="lin" valueType="num">
                                      <p:cBhvr additive="base">
                                        <p:cTn id="24" dur="500" fill="hold"/>
                                        <p:tgtEl>
                                          <p:spTgt spid="53"/>
                                        </p:tgtEl>
                                        <p:attrNameLst>
                                          <p:attrName>ppt_x</p:attrName>
                                        </p:attrNameLst>
                                      </p:cBhvr>
                                      <p:tavLst>
                                        <p:tav tm="0">
                                          <p:val>
                                            <p:strVal val="0-#ppt_w/2"/>
                                          </p:val>
                                        </p:tav>
                                        <p:tav tm="100000">
                                          <p:val>
                                            <p:strVal val="#ppt_x"/>
                                          </p:val>
                                        </p:tav>
                                      </p:tavLst>
                                    </p:anim>
                                    <p:anim calcmode="lin" valueType="num">
                                      <p:cBhvr additive="base">
                                        <p:cTn id="25" dur="500" fill="hold"/>
                                        <p:tgtEl>
                                          <p:spTgt spid="53"/>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p:cTn id="29" dur="500" fill="hold"/>
                                        <p:tgtEl>
                                          <p:spTgt spid="46"/>
                                        </p:tgtEl>
                                        <p:attrNameLst>
                                          <p:attrName>ppt_w</p:attrName>
                                        </p:attrNameLst>
                                      </p:cBhvr>
                                      <p:tavLst>
                                        <p:tav tm="0">
                                          <p:val>
                                            <p:fltVal val="0"/>
                                          </p:val>
                                        </p:tav>
                                        <p:tav tm="100000">
                                          <p:val>
                                            <p:strVal val="#ppt_w"/>
                                          </p:val>
                                        </p:tav>
                                      </p:tavLst>
                                    </p:anim>
                                    <p:anim calcmode="lin" valueType="num">
                                      <p:cBhvr>
                                        <p:cTn id="30" dur="500" fill="hold"/>
                                        <p:tgtEl>
                                          <p:spTgt spid="46"/>
                                        </p:tgtEl>
                                        <p:attrNameLst>
                                          <p:attrName>ppt_h</p:attrName>
                                        </p:attrNameLst>
                                      </p:cBhvr>
                                      <p:tavLst>
                                        <p:tav tm="0">
                                          <p:val>
                                            <p:fltVal val="0"/>
                                          </p:val>
                                        </p:tav>
                                        <p:tav tm="100000">
                                          <p:val>
                                            <p:strVal val="#ppt_h"/>
                                          </p:val>
                                        </p:tav>
                                      </p:tavLst>
                                    </p:anim>
                                    <p:animEffect transition="in" filter="fade">
                                      <p:cBhvr>
                                        <p:cTn id="31" dur="500"/>
                                        <p:tgtEl>
                                          <p:spTgt spid="46"/>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p:cTn id="35" dur="500" fill="hold"/>
                                        <p:tgtEl>
                                          <p:spTgt spid="35"/>
                                        </p:tgtEl>
                                        <p:attrNameLst>
                                          <p:attrName>ppt_w</p:attrName>
                                        </p:attrNameLst>
                                      </p:cBhvr>
                                      <p:tavLst>
                                        <p:tav tm="0">
                                          <p:val>
                                            <p:fltVal val="0"/>
                                          </p:val>
                                        </p:tav>
                                        <p:tav tm="100000">
                                          <p:val>
                                            <p:strVal val="#ppt_w"/>
                                          </p:val>
                                        </p:tav>
                                      </p:tavLst>
                                    </p:anim>
                                    <p:anim calcmode="lin" valueType="num">
                                      <p:cBhvr>
                                        <p:cTn id="36" dur="500" fill="hold"/>
                                        <p:tgtEl>
                                          <p:spTgt spid="35"/>
                                        </p:tgtEl>
                                        <p:attrNameLst>
                                          <p:attrName>ppt_h</p:attrName>
                                        </p:attrNameLst>
                                      </p:cBhvr>
                                      <p:tavLst>
                                        <p:tav tm="0">
                                          <p:val>
                                            <p:fltVal val="0"/>
                                          </p:val>
                                        </p:tav>
                                        <p:tav tm="100000">
                                          <p:val>
                                            <p:strVal val="#ppt_h"/>
                                          </p:val>
                                        </p:tav>
                                      </p:tavLst>
                                    </p:anim>
                                    <p:animEffect transition="in" filter="fade">
                                      <p:cBhvr>
                                        <p:cTn id="37" dur="500"/>
                                        <p:tgtEl>
                                          <p:spTgt spid="35"/>
                                        </p:tgtEl>
                                      </p:cBhvr>
                                    </p:animEffect>
                                  </p:childTnLst>
                                </p:cTn>
                              </p:par>
                            </p:childTnLst>
                          </p:cTn>
                        </p:par>
                        <p:par>
                          <p:cTn id="38" fill="hold">
                            <p:stCondLst>
                              <p:cond delay="3000"/>
                            </p:stCondLst>
                            <p:childTnLst>
                              <p:par>
                                <p:cTn id="39" presetID="2" presetClass="entr" presetSubtype="8" accel="50000" decel="50000" fill="hold" grpId="0" nodeType="afterEffect">
                                  <p:stCondLst>
                                    <p:cond delay="0"/>
                                  </p:stCondLst>
                                  <p:childTnLst>
                                    <p:set>
                                      <p:cBhvr>
                                        <p:cTn id="40" dur="1" fill="hold">
                                          <p:stCondLst>
                                            <p:cond delay="0"/>
                                          </p:stCondLst>
                                        </p:cTn>
                                        <p:tgtEl>
                                          <p:spTgt spid="55"/>
                                        </p:tgtEl>
                                        <p:attrNameLst>
                                          <p:attrName>style.visibility</p:attrName>
                                        </p:attrNameLst>
                                      </p:cBhvr>
                                      <p:to>
                                        <p:strVal val="visible"/>
                                      </p:to>
                                    </p:set>
                                    <p:anim calcmode="lin" valueType="num">
                                      <p:cBhvr additive="base">
                                        <p:cTn id="41" dur="500" fill="hold"/>
                                        <p:tgtEl>
                                          <p:spTgt spid="55"/>
                                        </p:tgtEl>
                                        <p:attrNameLst>
                                          <p:attrName>ppt_x</p:attrName>
                                        </p:attrNameLst>
                                      </p:cBhvr>
                                      <p:tavLst>
                                        <p:tav tm="0">
                                          <p:val>
                                            <p:strVal val="0-#ppt_w/2"/>
                                          </p:val>
                                        </p:tav>
                                        <p:tav tm="100000">
                                          <p:val>
                                            <p:strVal val="#ppt_x"/>
                                          </p:val>
                                        </p:tav>
                                      </p:tavLst>
                                    </p:anim>
                                    <p:anim calcmode="lin" valueType="num">
                                      <p:cBhvr additive="base">
                                        <p:cTn id="42" dur="500" fill="hold"/>
                                        <p:tgtEl>
                                          <p:spTgt spid="55"/>
                                        </p:tgtEl>
                                        <p:attrNameLst>
                                          <p:attrName>ppt_y</p:attrName>
                                        </p:attrNameLst>
                                      </p:cBhvr>
                                      <p:tavLst>
                                        <p:tav tm="0">
                                          <p:val>
                                            <p:strVal val="#ppt_y"/>
                                          </p:val>
                                        </p:tav>
                                        <p:tav tm="100000">
                                          <p:val>
                                            <p:strVal val="#ppt_y"/>
                                          </p:val>
                                        </p:tav>
                                      </p:tavLst>
                                    </p:anim>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500" fill="hold"/>
                                        <p:tgtEl>
                                          <p:spTgt spid="47"/>
                                        </p:tgtEl>
                                        <p:attrNameLst>
                                          <p:attrName>ppt_w</p:attrName>
                                        </p:attrNameLst>
                                      </p:cBhvr>
                                      <p:tavLst>
                                        <p:tav tm="0">
                                          <p:val>
                                            <p:fltVal val="0"/>
                                          </p:val>
                                        </p:tav>
                                        <p:tav tm="100000">
                                          <p:val>
                                            <p:strVal val="#ppt_w"/>
                                          </p:val>
                                        </p:tav>
                                      </p:tavLst>
                                    </p:anim>
                                    <p:anim calcmode="lin" valueType="num">
                                      <p:cBhvr>
                                        <p:cTn id="47" dur="500" fill="hold"/>
                                        <p:tgtEl>
                                          <p:spTgt spid="47"/>
                                        </p:tgtEl>
                                        <p:attrNameLst>
                                          <p:attrName>ppt_h</p:attrName>
                                        </p:attrNameLst>
                                      </p:cBhvr>
                                      <p:tavLst>
                                        <p:tav tm="0">
                                          <p:val>
                                            <p:fltVal val="0"/>
                                          </p:val>
                                        </p:tav>
                                        <p:tav tm="100000">
                                          <p:val>
                                            <p:strVal val="#ppt_h"/>
                                          </p:val>
                                        </p:tav>
                                      </p:tavLst>
                                    </p:anim>
                                    <p:animEffect transition="in" filter="fade">
                                      <p:cBhvr>
                                        <p:cTn id="48" dur="500"/>
                                        <p:tgtEl>
                                          <p:spTgt spid="47"/>
                                        </p:tgtEl>
                                      </p:cBhvr>
                                    </p:animEffect>
                                  </p:childTnLst>
                                </p:cTn>
                              </p:par>
                            </p:childTnLst>
                          </p:cTn>
                        </p:par>
                        <p:par>
                          <p:cTn id="49" fill="hold">
                            <p:stCondLst>
                              <p:cond delay="4000"/>
                            </p:stCondLst>
                            <p:childTnLst>
                              <p:par>
                                <p:cTn id="50" presetID="53" presetClass="entr" presetSubtype="16" fill="hold" nodeType="after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childTnLst>
                          </p:cTn>
                        </p:par>
                        <p:par>
                          <p:cTn id="55" fill="hold">
                            <p:stCondLst>
                              <p:cond delay="4500"/>
                            </p:stCondLst>
                            <p:childTnLst>
                              <p:par>
                                <p:cTn id="56" presetID="2" presetClass="entr" presetSubtype="8" accel="50000" decel="50000" fill="hold" grpId="0" nodeType="afterEffect">
                                  <p:stCondLst>
                                    <p:cond delay="0"/>
                                  </p:stCondLst>
                                  <p:childTnLst>
                                    <p:set>
                                      <p:cBhvr>
                                        <p:cTn id="57" dur="1" fill="hold">
                                          <p:stCondLst>
                                            <p:cond delay="0"/>
                                          </p:stCondLst>
                                        </p:cTn>
                                        <p:tgtEl>
                                          <p:spTgt spid="60"/>
                                        </p:tgtEl>
                                        <p:attrNameLst>
                                          <p:attrName>style.visibility</p:attrName>
                                        </p:attrNameLst>
                                      </p:cBhvr>
                                      <p:to>
                                        <p:strVal val="visible"/>
                                      </p:to>
                                    </p:set>
                                    <p:anim calcmode="lin" valueType="num">
                                      <p:cBhvr additive="base">
                                        <p:cTn id="58" dur="500" fill="hold"/>
                                        <p:tgtEl>
                                          <p:spTgt spid="60"/>
                                        </p:tgtEl>
                                        <p:attrNameLst>
                                          <p:attrName>ppt_x</p:attrName>
                                        </p:attrNameLst>
                                      </p:cBhvr>
                                      <p:tavLst>
                                        <p:tav tm="0">
                                          <p:val>
                                            <p:strVal val="0-#ppt_w/2"/>
                                          </p:val>
                                        </p:tav>
                                        <p:tav tm="100000">
                                          <p:val>
                                            <p:strVal val="#ppt_x"/>
                                          </p:val>
                                        </p:tav>
                                      </p:tavLst>
                                    </p:anim>
                                    <p:anim calcmode="lin" valueType="num">
                                      <p:cBhvr additive="base">
                                        <p:cTn id="59" dur="500" fill="hold"/>
                                        <p:tgtEl>
                                          <p:spTgt spid="60"/>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53" presetClass="entr" presetSubtype="16" fill="hold" grpId="0" nodeType="afterEffect">
                                  <p:stCondLst>
                                    <p:cond delay="0"/>
                                  </p:stCondLst>
                                  <p:childTnLst>
                                    <p:set>
                                      <p:cBhvr>
                                        <p:cTn id="62" dur="1" fill="hold">
                                          <p:stCondLst>
                                            <p:cond delay="0"/>
                                          </p:stCondLst>
                                        </p:cTn>
                                        <p:tgtEl>
                                          <p:spTgt spid="48"/>
                                        </p:tgtEl>
                                        <p:attrNameLst>
                                          <p:attrName>style.visibility</p:attrName>
                                        </p:attrNameLst>
                                      </p:cBhvr>
                                      <p:to>
                                        <p:strVal val="visible"/>
                                      </p:to>
                                    </p:set>
                                    <p:anim calcmode="lin" valueType="num">
                                      <p:cBhvr>
                                        <p:cTn id="63" dur="500" fill="hold"/>
                                        <p:tgtEl>
                                          <p:spTgt spid="48"/>
                                        </p:tgtEl>
                                        <p:attrNameLst>
                                          <p:attrName>ppt_w</p:attrName>
                                        </p:attrNameLst>
                                      </p:cBhvr>
                                      <p:tavLst>
                                        <p:tav tm="0">
                                          <p:val>
                                            <p:fltVal val="0"/>
                                          </p:val>
                                        </p:tav>
                                        <p:tav tm="100000">
                                          <p:val>
                                            <p:strVal val="#ppt_w"/>
                                          </p:val>
                                        </p:tav>
                                      </p:tavLst>
                                    </p:anim>
                                    <p:anim calcmode="lin" valueType="num">
                                      <p:cBhvr>
                                        <p:cTn id="64" dur="500" fill="hold"/>
                                        <p:tgtEl>
                                          <p:spTgt spid="48"/>
                                        </p:tgtEl>
                                        <p:attrNameLst>
                                          <p:attrName>ppt_h</p:attrName>
                                        </p:attrNameLst>
                                      </p:cBhvr>
                                      <p:tavLst>
                                        <p:tav tm="0">
                                          <p:val>
                                            <p:fltVal val="0"/>
                                          </p:val>
                                        </p:tav>
                                        <p:tav tm="100000">
                                          <p:val>
                                            <p:strVal val="#ppt_h"/>
                                          </p:val>
                                        </p:tav>
                                      </p:tavLst>
                                    </p:anim>
                                    <p:animEffect transition="in" filter="fade">
                                      <p:cBhvr>
                                        <p:cTn id="65" dur="500"/>
                                        <p:tgtEl>
                                          <p:spTgt spid="48"/>
                                        </p:tgtEl>
                                      </p:cBhvr>
                                    </p:animEffect>
                                  </p:childTnLst>
                                </p:cTn>
                              </p:par>
                            </p:childTnLst>
                          </p:cTn>
                        </p:par>
                        <p:par>
                          <p:cTn id="66" fill="hold">
                            <p:stCondLst>
                              <p:cond delay="5500"/>
                            </p:stCondLst>
                            <p:childTnLst>
                              <p:par>
                                <p:cTn id="67" presetID="53" presetClass="entr" presetSubtype="16" fill="hold" nodeType="after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Effect transition="in" filter="fade">
                                      <p:cBhvr>
                                        <p:cTn id="7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53" grpId="0" bldLvl="0" animBg="1"/>
      <p:bldP spid="55" grpId="0" bldLvl="0" animBg="1"/>
      <p:bldP spid="60" grpId="0" bldLvl="0" animBg="1"/>
      <p:bldP spid="41" grpId="0" bldLvl="0" animBg="1"/>
      <p:bldP spid="46" grpId="0" bldLvl="0" animBg="1"/>
      <p:bldP spid="47" grpId="0" bldLvl="0" animBg="1"/>
      <p:bldP spid="48" grpId="0" bldLvl="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5"/>
          <p:cNvPicPr>
            <a:picLocks noChangeAspect="1" noChangeArrowheads="1"/>
          </p:cNvPicPr>
          <p:nvPr/>
        </p:nvPicPr>
        <p:blipFill>
          <a:blip r:embed="rId2"/>
          <a:srcRect/>
          <a:stretch>
            <a:fillRect/>
          </a:stretch>
        </p:blipFill>
        <p:spPr bwMode="auto">
          <a:xfrm>
            <a:off x="366395" y="267335"/>
            <a:ext cx="6922770" cy="3825240"/>
          </a:xfrm>
          <a:prstGeom prst="rect">
            <a:avLst/>
          </a:prstGeom>
          <a:noFill/>
          <a:ln w="9525">
            <a:noFill/>
            <a:miter lim="800000"/>
            <a:headEnd/>
            <a:tailEnd/>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40" y="497840"/>
            <a:ext cx="5829300" cy="1021080"/>
          </a:xfrm>
        </p:spPr>
        <p:txBody>
          <a:bodyPr rtlCol="0">
            <a:normAutofit fontScale="90000"/>
          </a:bodyPr>
          <a:lstStyle/>
          <a:p>
            <a:pPr eaLnBrk="1" fontAlgn="auto" hangingPunct="1">
              <a:spcAft>
                <a:spcPts val="0"/>
              </a:spcAft>
              <a:defRPr/>
            </a:pPr>
            <a:r>
              <a:rPr lang="zh-CN" altLang="en-US" b="1" dirty="0">
                <a:solidFill>
                  <a:srgbClr val="000000"/>
                </a:solidFill>
                <a:latin typeface="Times New Roman" pitchFamily="18" charset="0"/>
                <a:ea typeface="楷体" charset="0"/>
              </a:rPr>
              <a:t>简单点：</a:t>
            </a:r>
            <a:br>
              <a:rPr lang="en-US" altLang="zh-CN" dirty="0">
                <a:latin typeface="Times New Roman" pitchFamily="18" charset="0"/>
                <a:ea typeface="楷体" charset="0"/>
              </a:rPr>
            </a:br>
            <a:r>
              <a:rPr lang="zh-CN" altLang="en-US" b="1" dirty="0">
                <a:solidFill>
                  <a:srgbClr val="FF0000"/>
                </a:solidFill>
                <a:latin typeface="Times New Roman" pitchFamily="18" charset="0"/>
                <a:ea typeface="楷体" charset="0"/>
              </a:rPr>
              <a:t>求序列的最大两个子段和</a:t>
            </a:r>
          </a:p>
        </p:txBody>
      </p:sp>
      <p:grpSp>
        <p:nvGrpSpPr>
          <p:cNvPr id="4" name="组合 3"/>
          <p:cNvGrpSpPr/>
          <p:nvPr/>
        </p:nvGrpSpPr>
        <p:grpSpPr>
          <a:xfrm>
            <a:off x="3477260" y="1937903"/>
            <a:ext cx="2082800" cy="2371207"/>
            <a:chOff x="9595" y="2508"/>
            <a:chExt cx="3107" cy="3804"/>
          </a:xfrm>
        </p:grpSpPr>
        <p:sp>
          <p:nvSpPr>
            <p:cNvPr id="5125" name="Freeform 5"/>
            <p:cNvSpPr/>
            <p:nvPr/>
          </p:nvSpPr>
          <p:spPr bwMode="auto">
            <a:xfrm flipH="1">
              <a:off x="10315" y="2508"/>
              <a:ext cx="1931" cy="1198"/>
            </a:xfrm>
            <a:custGeom>
              <a:avLst/>
              <a:gdLst/>
              <a:ahLst/>
              <a:cxnLst>
                <a:cxn ang="0">
                  <a:pos x="515" y="102"/>
                </a:cxn>
                <a:cxn ang="0">
                  <a:pos x="366" y="194"/>
                </a:cxn>
                <a:cxn ang="0">
                  <a:pos x="395" y="211"/>
                </a:cxn>
                <a:cxn ang="0">
                  <a:pos x="414" y="257"/>
                </a:cxn>
                <a:cxn ang="0">
                  <a:pos x="395" y="302"/>
                </a:cxn>
                <a:cxn ang="0">
                  <a:pos x="350" y="320"/>
                </a:cxn>
                <a:cxn ang="0">
                  <a:pos x="305" y="302"/>
                </a:cxn>
                <a:cxn ang="0">
                  <a:pos x="287" y="257"/>
                </a:cxn>
                <a:cxn ang="0">
                  <a:pos x="288" y="243"/>
                </a:cxn>
                <a:cxn ang="0">
                  <a:pos x="171" y="315"/>
                </a:cxn>
                <a:cxn ang="0">
                  <a:pos x="124" y="238"/>
                </a:cxn>
                <a:cxn ang="0">
                  <a:pos x="109" y="262"/>
                </a:cxn>
                <a:cxn ang="0">
                  <a:pos x="64" y="281"/>
                </a:cxn>
                <a:cxn ang="0">
                  <a:pos x="18" y="262"/>
                </a:cxn>
                <a:cxn ang="0">
                  <a:pos x="0" y="217"/>
                </a:cxn>
                <a:cxn ang="0">
                  <a:pos x="18" y="172"/>
                </a:cxn>
                <a:cxn ang="0">
                  <a:pos x="64" y="153"/>
                </a:cxn>
                <a:cxn ang="0">
                  <a:pos x="74" y="154"/>
                </a:cxn>
                <a:cxn ang="0">
                  <a:pos x="29" y="80"/>
                </a:cxn>
                <a:cxn ang="0">
                  <a:pos x="115" y="31"/>
                </a:cxn>
                <a:cxn ang="0">
                  <a:pos x="278" y="3"/>
                </a:cxn>
                <a:cxn ang="0">
                  <a:pos x="445" y="52"/>
                </a:cxn>
                <a:cxn ang="0">
                  <a:pos x="515" y="102"/>
                </a:cxn>
              </a:cxnLst>
              <a:rect l="0" t="0" r="r" b="b"/>
              <a:pathLst>
                <a:path w="515" h="320">
                  <a:moveTo>
                    <a:pt x="515" y="102"/>
                  </a:moveTo>
                  <a:cubicBezTo>
                    <a:pt x="366" y="194"/>
                    <a:pt x="366" y="194"/>
                    <a:pt x="366" y="194"/>
                  </a:cubicBezTo>
                  <a:cubicBezTo>
                    <a:pt x="377" y="197"/>
                    <a:pt x="387" y="203"/>
                    <a:pt x="395" y="211"/>
                  </a:cubicBezTo>
                  <a:cubicBezTo>
                    <a:pt x="408" y="224"/>
                    <a:pt x="414" y="239"/>
                    <a:pt x="414" y="257"/>
                  </a:cubicBezTo>
                  <a:cubicBezTo>
                    <a:pt x="414" y="274"/>
                    <a:pt x="408" y="289"/>
                    <a:pt x="395" y="302"/>
                  </a:cubicBezTo>
                  <a:cubicBezTo>
                    <a:pt x="383" y="314"/>
                    <a:pt x="368" y="320"/>
                    <a:pt x="350" y="320"/>
                  </a:cubicBezTo>
                  <a:cubicBezTo>
                    <a:pt x="333" y="320"/>
                    <a:pt x="318" y="314"/>
                    <a:pt x="305" y="302"/>
                  </a:cubicBezTo>
                  <a:cubicBezTo>
                    <a:pt x="293" y="289"/>
                    <a:pt x="287" y="274"/>
                    <a:pt x="287" y="257"/>
                  </a:cubicBezTo>
                  <a:cubicBezTo>
                    <a:pt x="287" y="252"/>
                    <a:pt x="287" y="247"/>
                    <a:pt x="288" y="243"/>
                  </a:cubicBezTo>
                  <a:cubicBezTo>
                    <a:pt x="171" y="315"/>
                    <a:pt x="171" y="315"/>
                    <a:pt x="171" y="315"/>
                  </a:cubicBezTo>
                  <a:cubicBezTo>
                    <a:pt x="124" y="238"/>
                    <a:pt x="124" y="238"/>
                    <a:pt x="124" y="238"/>
                  </a:cubicBezTo>
                  <a:cubicBezTo>
                    <a:pt x="121" y="247"/>
                    <a:pt x="116" y="255"/>
                    <a:pt x="109" y="262"/>
                  </a:cubicBezTo>
                  <a:cubicBezTo>
                    <a:pt x="96" y="275"/>
                    <a:pt x="81" y="281"/>
                    <a:pt x="64" y="281"/>
                  </a:cubicBezTo>
                  <a:cubicBezTo>
                    <a:pt x="46" y="281"/>
                    <a:pt x="31" y="275"/>
                    <a:pt x="18" y="262"/>
                  </a:cubicBezTo>
                  <a:cubicBezTo>
                    <a:pt x="6" y="250"/>
                    <a:pt x="0" y="235"/>
                    <a:pt x="0" y="217"/>
                  </a:cubicBezTo>
                  <a:cubicBezTo>
                    <a:pt x="0" y="200"/>
                    <a:pt x="6" y="184"/>
                    <a:pt x="18" y="172"/>
                  </a:cubicBezTo>
                  <a:cubicBezTo>
                    <a:pt x="31" y="160"/>
                    <a:pt x="46" y="153"/>
                    <a:pt x="64" y="153"/>
                  </a:cubicBezTo>
                  <a:cubicBezTo>
                    <a:pt x="67" y="153"/>
                    <a:pt x="71" y="154"/>
                    <a:pt x="74" y="154"/>
                  </a:cubicBezTo>
                  <a:cubicBezTo>
                    <a:pt x="29" y="80"/>
                    <a:pt x="29" y="80"/>
                    <a:pt x="29" y="80"/>
                  </a:cubicBezTo>
                  <a:cubicBezTo>
                    <a:pt x="55" y="60"/>
                    <a:pt x="84" y="43"/>
                    <a:pt x="115" y="31"/>
                  </a:cubicBezTo>
                  <a:cubicBezTo>
                    <a:pt x="167" y="9"/>
                    <a:pt x="221" y="0"/>
                    <a:pt x="278" y="3"/>
                  </a:cubicBezTo>
                  <a:cubicBezTo>
                    <a:pt x="337" y="7"/>
                    <a:pt x="392" y="23"/>
                    <a:pt x="445" y="52"/>
                  </a:cubicBezTo>
                  <a:cubicBezTo>
                    <a:pt x="471" y="67"/>
                    <a:pt x="494" y="84"/>
                    <a:pt x="515" y="102"/>
                  </a:cubicBezTo>
                  <a:close/>
                </a:path>
              </a:pathLst>
            </a:custGeom>
            <a:solidFill>
              <a:schemeClr val="accent3"/>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6" name="Freeform 6"/>
            <p:cNvSpPr/>
            <p:nvPr/>
          </p:nvSpPr>
          <p:spPr bwMode="auto">
            <a:xfrm flipH="1">
              <a:off x="9899" y="2890"/>
              <a:ext cx="1717" cy="1929"/>
            </a:xfrm>
            <a:custGeom>
              <a:avLst/>
              <a:gdLst/>
              <a:ahLst/>
              <a:cxnLst>
                <a:cxn ang="0">
                  <a:pos x="458" y="345"/>
                </a:cxn>
                <a:cxn ang="0">
                  <a:pos x="365" y="403"/>
                </a:cxn>
                <a:cxn ang="0">
                  <a:pos x="365" y="402"/>
                </a:cxn>
                <a:cxn ang="0">
                  <a:pos x="346" y="356"/>
                </a:cxn>
                <a:cxn ang="0">
                  <a:pos x="301" y="338"/>
                </a:cxn>
                <a:cxn ang="0">
                  <a:pos x="256" y="356"/>
                </a:cxn>
                <a:cxn ang="0">
                  <a:pos x="237" y="402"/>
                </a:cxn>
                <a:cxn ang="0">
                  <a:pos x="256" y="447"/>
                </a:cxn>
                <a:cxn ang="0">
                  <a:pos x="273" y="459"/>
                </a:cxn>
                <a:cxn ang="0">
                  <a:pos x="184" y="515"/>
                </a:cxn>
                <a:cxn ang="0">
                  <a:pos x="122" y="411"/>
                </a:cxn>
                <a:cxn ang="0">
                  <a:pos x="109" y="429"/>
                </a:cxn>
                <a:cxn ang="0">
                  <a:pos x="64" y="448"/>
                </a:cxn>
                <a:cxn ang="0">
                  <a:pos x="18" y="429"/>
                </a:cxn>
                <a:cxn ang="0">
                  <a:pos x="0" y="385"/>
                </a:cxn>
                <a:cxn ang="0">
                  <a:pos x="18" y="339"/>
                </a:cxn>
                <a:cxn ang="0">
                  <a:pos x="64" y="321"/>
                </a:cxn>
                <a:cxn ang="0">
                  <a:pos x="67" y="321"/>
                </a:cxn>
                <a:cxn ang="0">
                  <a:pos x="3" y="213"/>
                </a:cxn>
                <a:cxn ang="0">
                  <a:pos x="120" y="141"/>
                </a:cxn>
                <a:cxn ang="0">
                  <a:pos x="119" y="155"/>
                </a:cxn>
                <a:cxn ang="0">
                  <a:pos x="137" y="200"/>
                </a:cxn>
                <a:cxn ang="0">
                  <a:pos x="182" y="218"/>
                </a:cxn>
                <a:cxn ang="0">
                  <a:pos x="227" y="200"/>
                </a:cxn>
                <a:cxn ang="0">
                  <a:pos x="246" y="155"/>
                </a:cxn>
                <a:cxn ang="0">
                  <a:pos x="227" y="109"/>
                </a:cxn>
                <a:cxn ang="0">
                  <a:pos x="198" y="92"/>
                </a:cxn>
                <a:cxn ang="0">
                  <a:pos x="347" y="0"/>
                </a:cxn>
                <a:cxn ang="0">
                  <a:pos x="443" y="159"/>
                </a:cxn>
                <a:cxn ang="0">
                  <a:pos x="447" y="305"/>
                </a:cxn>
                <a:cxn ang="0">
                  <a:pos x="458" y="345"/>
                </a:cxn>
              </a:cxnLst>
              <a:rect l="0" t="0" r="r" b="b"/>
              <a:pathLst>
                <a:path w="458" h="515">
                  <a:moveTo>
                    <a:pt x="458" y="345"/>
                  </a:moveTo>
                  <a:cubicBezTo>
                    <a:pt x="365" y="403"/>
                    <a:pt x="365" y="403"/>
                    <a:pt x="365" y="403"/>
                  </a:cubicBezTo>
                  <a:cubicBezTo>
                    <a:pt x="365" y="402"/>
                    <a:pt x="365" y="402"/>
                    <a:pt x="365" y="402"/>
                  </a:cubicBezTo>
                  <a:cubicBezTo>
                    <a:pt x="365" y="384"/>
                    <a:pt x="358" y="369"/>
                    <a:pt x="346" y="356"/>
                  </a:cubicBezTo>
                  <a:cubicBezTo>
                    <a:pt x="334" y="344"/>
                    <a:pt x="319" y="338"/>
                    <a:pt x="301" y="338"/>
                  </a:cubicBezTo>
                  <a:cubicBezTo>
                    <a:pt x="283" y="338"/>
                    <a:pt x="268" y="344"/>
                    <a:pt x="256" y="356"/>
                  </a:cubicBezTo>
                  <a:cubicBezTo>
                    <a:pt x="243" y="369"/>
                    <a:pt x="237" y="384"/>
                    <a:pt x="237" y="402"/>
                  </a:cubicBezTo>
                  <a:cubicBezTo>
                    <a:pt x="237" y="419"/>
                    <a:pt x="243" y="434"/>
                    <a:pt x="256" y="447"/>
                  </a:cubicBezTo>
                  <a:cubicBezTo>
                    <a:pt x="261" y="452"/>
                    <a:pt x="267" y="456"/>
                    <a:pt x="273" y="459"/>
                  </a:cubicBezTo>
                  <a:cubicBezTo>
                    <a:pt x="184" y="515"/>
                    <a:pt x="184" y="515"/>
                    <a:pt x="184" y="515"/>
                  </a:cubicBezTo>
                  <a:cubicBezTo>
                    <a:pt x="122" y="411"/>
                    <a:pt x="122" y="411"/>
                    <a:pt x="122" y="411"/>
                  </a:cubicBezTo>
                  <a:cubicBezTo>
                    <a:pt x="119" y="418"/>
                    <a:pt x="114" y="424"/>
                    <a:pt x="109" y="429"/>
                  </a:cubicBezTo>
                  <a:cubicBezTo>
                    <a:pt x="96" y="442"/>
                    <a:pt x="81" y="448"/>
                    <a:pt x="64" y="448"/>
                  </a:cubicBezTo>
                  <a:cubicBezTo>
                    <a:pt x="46" y="448"/>
                    <a:pt x="31" y="442"/>
                    <a:pt x="18" y="429"/>
                  </a:cubicBezTo>
                  <a:cubicBezTo>
                    <a:pt x="6" y="417"/>
                    <a:pt x="0" y="402"/>
                    <a:pt x="0" y="385"/>
                  </a:cubicBezTo>
                  <a:cubicBezTo>
                    <a:pt x="0" y="367"/>
                    <a:pt x="6" y="352"/>
                    <a:pt x="18" y="339"/>
                  </a:cubicBezTo>
                  <a:cubicBezTo>
                    <a:pt x="31" y="327"/>
                    <a:pt x="46" y="321"/>
                    <a:pt x="64" y="321"/>
                  </a:cubicBezTo>
                  <a:cubicBezTo>
                    <a:pt x="65" y="321"/>
                    <a:pt x="66" y="321"/>
                    <a:pt x="67" y="321"/>
                  </a:cubicBezTo>
                  <a:cubicBezTo>
                    <a:pt x="3" y="213"/>
                    <a:pt x="3" y="213"/>
                    <a:pt x="3" y="213"/>
                  </a:cubicBezTo>
                  <a:cubicBezTo>
                    <a:pt x="120" y="141"/>
                    <a:pt x="120" y="141"/>
                    <a:pt x="120" y="141"/>
                  </a:cubicBezTo>
                  <a:cubicBezTo>
                    <a:pt x="119" y="145"/>
                    <a:pt x="119" y="150"/>
                    <a:pt x="119" y="155"/>
                  </a:cubicBezTo>
                  <a:cubicBezTo>
                    <a:pt x="119" y="172"/>
                    <a:pt x="125" y="187"/>
                    <a:pt x="137" y="200"/>
                  </a:cubicBezTo>
                  <a:cubicBezTo>
                    <a:pt x="150" y="212"/>
                    <a:pt x="165" y="218"/>
                    <a:pt x="182" y="218"/>
                  </a:cubicBezTo>
                  <a:cubicBezTo>
                    <a:pt x="200" y="218"/>
                    <a:pt x="215" y="212"/>
                    <a:pt x="227" y="200"/>
                  </a:cubicBezTo>
                  <a:cubicBezTo>
                    <a:pt x="240" y="187"/>
                    <a:pt x="246" y="172"/>
                    <a:pt x="246" y="155"/>
                  </a:cubicBezTo>
                  <a:cubicBezTo>
                    <a:pt x="246" y="137"/>
                    <a:pt x="240" y="122"/>
                    <a:pt x="227" y="109"/>
                  </a:cubicBezTo>
                  <a:cubicBezTo>
                    <a:pt x="219" y="101"/>
                    <a:pt x="209" y="95"/>
                    <a:pt x="198" y="92"/>
                  </a:cubicBezTo>
                  <a:cubicBezTo>
                    <a:pt x="347" y="0"/>
                    <a:pt x="347" y="0"/>
                    <a:pt x="347" y="0"/>
                  </a:cubicBezTo>
                  <a:cubicBezTo>
                    <a:pt x="396" y="43"/>
                    <a:pt x="428" y="97"/>
                    <a:pt x="443" y="159"/>
                  </a:cubicBezTo>
                  <a:cubicBezTo>
                    <a:pt x="454" y="205"/>
                    <a:pt x="456" y="254"/>
                    <a:pt x="447" y="305"/>
                  </a:cubicBezTo>
                  <a:cubicBezTo>
                    <a:pt x="445" y="314"/>
                    <a:pt x="449" y="328"/>
                    <a:pt x="458" y="345"/>
                  </a:cubicBezTo>
                  <a:close/>
                </a:path>
              </a:pathLst>
            </a:custGeom>
            <a:solidFill>
              <a:schemeClr val="accent2"/>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7" name="Freeform 7"/>
            <p:cNvSpPr/>
            <p:nvPr/>
          </p:nvSpPr>
          <p:spPr bwMode="auto">
            <a:xfrm flipH="1">
              <a:off x="9595" y="4156"/>
              <a:ext cx="1330" cy="1422"/>
            </a:xfrm>
            <a:custGeom>
              <a:avLst/>
              <a:gdLst/>
              <a:ahLst/>
              <a:cxnLst>
                <a:cxn ang="0">
                  <a:pos x="114" y="365"/>
                </a:cxn>
                <a:cxn ang="0">
                  <a:pos x="92" y="330"/>
                </a:cxn>
                <a:cxn ang="0">
                  <a:pos x="132" y="311"/>
                </a:cxn>
                <a:cxn ang="0">
                  <a:pos x="151" y="266"/>
                </a:cxn>
                <a:cxn ang="0">
                  <a:pos x="132" y="221"/>
                </a:cxn>
                <a:cxn ang="0">
                  <a:pos x="87" y="202"/>
                </a:cxn>
                <a:cxn ang="0">
                  <a:pos x="42" y="221"/>
                </a:cxn>
                <a:cxn ang="0">
                  <a:pos x="33" y="232"/>
                </a:cxn>
                <a:cxn ang="0">
                  <a:pos x="0" y="177"/>
                </a:cxn>
                <a:cxn ang="0">
                  <a:pos x="89" y="121"/>
                </a:cxn>
                <a:cxn ang="0">
                  <a:pos x="72" y="109"/>
                </a:cxn>
                <a:cxn ang="0">
                  <a:pos x="53" y="64"/>
                </a:cxn>
                <a:cxn ang="0">
                  <a:pos x="72" y="18"/>
                </a:cxn>
                <a:cxn ang="0">
                  <a:pos x="117" y="0"/>
                </a:cxn>
                <a:cxn ang="0">
                  <a:pos x="162" y="18"/>
                </a:cxn>
                <a:cxn ang="0">
                  <a:pos x="181" y="64"/>
                </a:cxn>
                <a:cxn ang="0">
                  <a:pos x="181" y="65"/>
                </a:cxn>
                <a:cxn ang="0">
                  <a:pos x="274" y="7"/>
                </a:cxn>
                <a:cxn ang="0">
                  <a:pos x="294" y="42"/>
                </a:cxn>
                <a:cxn ang="0">
                  <a:pos x="344" y="112"/>
                </a:cxn>
                <a:cxn ang="0">
                  <a:pos x="351" y="146"/>
                </a:cxn>
                <a:cxn ang="0">
                  <a:pos x="324" y="167"/>
                </a:cxn>
                <a:cxn ang="0">
                  <a:pos x="309" y="190"/>
                </a:cxn>
                <a:cxn ang="0">
                  <a:pos x="313" y="216"/>
                </a:cxn>
                <a:cxn ang="0">
                  <a:pos x="295" y="233"/>
                </a:cxn>
                <a:cxn ang="0">
                  <a:pos x="277" y="236"/>
                </a:cxn>
                <a:cxn ang="0">
                  <a:pos x="291" y="240"/>
                </a:cxn>
                <a:cxn ang="0">
                  <a:pos x="305" y="256"/>
                </a:cxn>
                <a:cxn ang="0">
                  <a:pos x="287" y="276"/>
                </a:cxn>
                <a:cxn ang="0">
                  <a:pos x="269" y="285"/>
                </a:cxn>
                <a:cxn ang="0">
                  <a:pos x="264" y="314"/>
                </a:cxn>
                <a:cxn ang="0">
                  <a:pos x="253" y="361"/>
                </a:cxn>
                <a:cxn ang="0">
                  <a:pos x="235" y="378"/>
                </a:cxn>
                <a:cxn ang="0">
                  <a:pos x="214" y="379"/>
                </a:cxn>
                <a:cxn ang="0">
                  <a:pos x="177" y="372"/>
                </a:cxn>
                <a:cxn ang="0">
                  <a:pos x="117" y="366"/>
                </a:cxn>
                <a:cxn ang="0">
                  <a:pos x="114" y="365"/>
                </a:cxn>
              </a:cxnLst>
              <a:rect l="0" t="0" r="r" b="b"/>
              <a:pathLst>
                <a:path w="355" h="380">
                  <a:moveTo>
                    <a:pt x="114" y="365"/>
                  </a:moveTo>
                  <a:cubicBezTo>
                    <a:pt x="92" y="330"/>
                    <a:pt x="92" y="330"/>
                    <a:pt x="92" y="330"/>
                  </a:cubicBezTo>
                  <a:cubicBezTo>
                    <a:pt x="108" y="329"/>
                    <a:pt x="121" y="323"/>
                    <a:pt x="132" y="311"/>
                  </a:cubicBezTo>
                  <a:cubicBezTo>
                    <a:pt x="145" y="299"/>
                    <a:pt x="151" y="284"/>
                    <a:pt x="151" y="266"/>
                  </a:cubicBezTo>
                  <a:cubicBezTo>
                    <a:pt x="151" y="249"/>
                    <a:pt x="145" y="233"/>
                    <a:pt x="132" y="221"/>
                  </a:cubicBezTo>
                  <a:cubicBezTo>
                    <a:pt x="120" y="209"/>
                    <a:pt x="105" y="202"/>
                    <a:pt x="87" y="202"/>
                  </a:cubicBezTo>
                  <a:cubicBezTo>
                    <a:pt x="70" y="202"/>
                    <a:pt x="54" y="209"/>
                    <a:pt x="42" y="221"/>
                  </a:cubicBezTo>
                  <a:cubicBezTo>
                    <a:pt x="38" y="224"/>
                    <a:pt x="36" y="228"/>
                    <a:pt x="33" y="232"/>
                  </a:cubicBezTo>
                  <a:cubicBezTo>
                    <a:pt x="0" y="177"/>
                    <a:pt x="0" y="177"/>
                    <a:pt x="0" y="177"/>
                  </a:cubicBezTo>
                  <a:cubicBezTo>
                    <a:pt x="89" y="121"/>
                    <a:pt x="89" y="121"/>
                    <a:pt x="89" y="121"/>
                  </a:cubicBezTo>
                  <a:cubicBezTo>
                    <a:pt x="83" y="118"/>
                    <a:pt x="77" y="114"/>
                    <a:pt x="72" y="109"/>
                  </a:cubicBezTo>
                  <a:cubicBezTo>
                    <a:pt x="59" y="96"/>
                    <a:pt x="53" y="81"/>
                    <a:pt x="53" y="64"/>
                  </a:cubicBezTo>
                  <a:cubicBezTo>
                    <a:pt x="53" y="46"/>
                    <a:pt x="59" y="31"/>
                    <a:pt x="72" y="18"/>
                  </a:cubicBezTo>
                  <a:cubicBezTo>
                    <a:pt x="84" y="6"/>
                    <a:pt x="99" y="0"/>
                    <a:pt x="117" y="0"/>
                  </a:cubicBezTo>
                  <a:cubicBezTo>
                    <a:pt x="135" y="0"/>
                    <a:pt x="150" y="6"/>
                    <a:pt x="162" y="18"/>
                  </a:cubicBezTo>
                  <a:cubicBezTo>
                    <a:pt x="174" y="31"/>
                    <a:pt x="181" y="46"/>
                    <a:pt x="181" y="64"/>
                  </a:cubicBezTo>
                  <a:cubicBezTo>
                    <a:pt x="181" y="64"/>
                    <a:pt x="181" y="64"/>
                    <a:pt x="181" y="65"/>
                  </a:cubicBezTo>
                  <a:cubicBezTo>
                    <a:pt x="274" y="7"/>
                    <a:pt x="274" y="7"/>
                    <a:pt x="274" y="7"/>
                  </a:cubicBezTo>
                  <a:cubicBezTo>
                    <a:pt x="279" y="17"/>
                    <a:pt x="286" y="29"/>
                    <a:pt x="294" y="42"/>
                  </a:cubicBezTo>
                  <a:cubicBezTo>
                    <a:pt x="321" y="79"/>
                    <a:pt x="338" y="102"/>
                    <a:pt x="344" y="112"/>
                  </a:cubicBezTo>
                  <a:cubicBezTo>
                    <a:pt x="353" y="127"/>
                    <a:pt x="355" y="138"/>
                    <a:pt x="351" y="146"/>
                  </a:cubicBezTo>
                  <a:cubicBezTo>
                    <a:pt x="348" y="154"/>
                    <a:pt x="339" y="160"/>
                    <a:pt x="324" y="167"/>
                  </a:cubicBezTo>
                  <a:cubicBezTo>
                    <a:pt x="312" y="172"/>
                    <a:pt x="307" y="180"/>
                    <a:pt x="309" y="190"/>
                  </a:cubicBezTo>
                  <a:cubicBezTo>
                    <a:pt x="309" y="196"/>
                    <a:pt x="311" y="204"/>
                    <a:pt x="313" y="216"/>
                  </a:cubicBezTo>
                  <a:cubicBezTo>
                    <a:pt x="313" y="223"/>
                    <a:pt x="307" y="229"/>
                    <a:pt x="295" y="233"/>
                  </a:cubicBezTo>
                  <a:cubicBezTo>
                    <a:pt x="289" y="235"/>
                    <a:pt x="283" y="236"/>
                    <a:pt x="277" y="236"/>
                  </a:cubicBezTo>
                  <a:cubicBezTo>
                    <a:pt x="282" y="237"/>
                    <a:pt x="286" y="238"/>
                    <a:pt x="291" y="240"/>
                  </a:cubicBezTo>
                  <a:cubicBezTo>
                    <a:pt x="301" y="244"/>
                    <a:pt x="305" y="249"/>
                    <a:pt x="305" y="256"/>
                  </a:cubicBezTo>
                  <a:cubicBezTo>
                    <a:pt x="305" y="263"/>
                    <a:pt x="299" y="270"/>
                    <a:pt x="287" y="276"/>
                  </a:cubicBezTo>
                  <a:cubicBezTo>
                    <a:pt x="281" y="280"/>
                    <a:pt x="275" y="283"/>
                    <a:pt x="269" y="285"/>
                  </a:cubicBezTo>
                  <a:cubicBezTo>
                    <a:pt x="264" y="289"/>
                    <a:pt x="263" y="299"/>
                    <a:pt x="264" y="314"/>
                  </a:cubicBezTo>
                  <a:cubicBezTo>
                    <a:pt x="265" y="332"/>
                    <a:pt x="261" y="347"/>
                    <a:pt x="253" y="361"/>
                  </a:cubicBezTo>
                  <a:cubicBezTo>
                    <a:pt x="247" y="370"/>
                    <a:pt x="241" y="376"/>
                    <a:pt x="235" y="378"/>
                  </a:cubicBezTo>
                  <a:cubicBezTo>
                    <a:pt x="230" y="380"/>
                    <a:pt x="223" y="380"/>
                    <a:pt x="214" y="379"/>
                  </a:cubicBezTo>
                  <a:cubicBezTo>
                    <a:pt x="208" y="378"/>
                    <a:pt x="196" y="375"/>
                    <a:pt x="177" y="372"/>
                  </a:cubicBezTo>
                  <a:cubicBezTo>
                    <a:pt x="158" y="368"/>
                    <a:pt x="138" y="366"/>
                    <a:pt x="117" y="366"/>
                  </a:cubicBezTo>
                  <a:cubicBezTo>
                    <a:pt x="116" y="365"/>
                    <a:pt x="115" y="365"/>
                    <a:pt x="114" y="365"/>
                  </a:cubicBezTo>
                  <a:close/>
                </a:path>
              </a:pathLst>
            </a:custGeom>
            <a:solidFill>
              <a:schemeClr val="accent1"/>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8" name="Freeform 8"/>
            <p:cNvSpPr/>
            <p:nvPr/>
          </p:nvSpPr>
          <p:spPr bwMode="auto">
            <a:xfrm flipH="1">
              <a:off x="10926" y="3688"/>
              <a:ext cx="1715" cy="1821"/>
            </a:xfrm>
            <a:custGeom>
              <a:avLst/>
              <a:gdLst/>
              <a:ahLst/>
              <a:cxnLst>
                <a:cxn ang="0">
                  <a:pos x="457" y="302"/>
                </a:cxn>
                <a:cxn ang="0">
                  <a:pos x="367" y="357"/>
                </a:cxn>
                <a:cxn ang="0">
                  <a:pos x="382" y="368"/>
                </a:cxn>
                <a:cxn ang="0">
                  <a:pos x="400" y="414"/>
                </a:cxn>
                <a:cxn ang="0">
                  <a:pos x="382" y="458"/>
                </a:cxn>
                <a:cxn ang="0">
                  <a:pos x="337" y="477"/>
                </a:cxn>
                <a:cxn ang="0">
                  <a:pos x="291" y="458"/>
                </a:cxn>
                <a:cxn ang="0">
                  <a:pos x="273" y="416"/>
                </a:cxn>
                <a:cxn ang="0">
                  <a:pos x="158" y="486"/>
                </a:cxn>
                <a:cxn ang="0">
                  <a:pos x="148" y="435"/>
                </a:cxn>
                <a:cxn ang="0">
                  <a:pos x="139" y="403"/>
                </a:cxn>
                <a:cxn ang="0">
                  <a:pos x="108" y="372"/>
                </a:cxn>
                <a:cxn ang="0">
                  <a:pos x="45" y="283"/>
                </a:cxn>
                <a:cxn ang="0">
                  <a:pos x="0" y="172"/>
                </a:cxn>
                <a:cxn ang="0">
                  <a:pos x="83" y="120"/>
                </a:cxn>
                <a:cxn ang="0">
                  <a:pos x="83" y="125"/>
                </a:cxn>
                <a:cxn ang="0">
                  <a:pos x="101" y="170"/>
                </a:cxn>
                <a:cxn ang="0">
                  <a:pos x="146" y="188"/>
                </a:cxn>
                <a:cxn ang="0">
                  <a:pos x="191" y="170"/>
                </a:cxn>
                <a:cxn ang="0">
                  <a:pos x="210" y="125"/>
                </a:cxn>
                <a:cxn ang="0">
                  <a:pos x="191" y="79"/>
                </a:cxn>
                <a:cxn ang="0">
                  <a:pos x="171" y="65"/>
                </a:cxn>
                <a:cxn ang="0">
                  <a:pos x="276" y="0"/>
                </a:cxn>
                <a:cxn ang="0">
                  <a:pos x="340" y="108"/>
                </a:cxn>
                <a:cxn ang="0">
                  <a:pos x="337" y="108"/>
                </a:cxn>
                <a:cxn ang="0">
                  <a:pos x="291" y="126"/>
                </a:cxn>
                <a:cxn ang="0">
                  <a:pos x="273" y="172"/>
                </a:cxn>
                <a:cxn ang="0">
                  <a:pos x="291" y="216"/>
                </a:cxn>
                <a:cxn ang="0">
                  <a:pos x="337" y="235"/>
                </a:cxn>
                <a:cxn ang="0">
                  <a:pos x="382" y="216"/>
                </a:cxn>
                <a:cxn ang="0">
                  <a:pos x="395" y="198"/>
                </a:cxn>
                <a:cxn ang="0">
                  <a:pos x="457" y="302"/>
                </a:cxn>
              </a:cxnLst>
              <a:rect l="0" t="0" r="r" b="b"/>
              <a:pathLst>
                <a:path w="457" h="486">
                  <a:moveTo>
                    <a:pt x="457" y="302"/>
                  </a:moveTo>
                  <a:cubicBezTo>
                    <a:pt x="367" y="357"/>
                    <a:pt x="367" y="357"/>
                    <a:pt x="367" y="357"/>
                  </a:cubicBezTo>
                  <a:cubicBezTo>
                    <a:pt x="372" y="360"/>
                    <a:pt x="377" y="364"/>
                    <a:pt x="382" y="368"/>
                  </a:cubicBezTo>
                  <a:cubicBezTo>
                    <a:pt x="394" y="381"/>
                    <a:pt x="400" y="396"/>
                    <a:pt x="400" y="414"/>
                  </a:cubicBezTo>
                  <a:cubicBezTo>
                    <a:pt x="400" y="431"/>
                    <a:pt x="394" y="446"/>
                    <a:pt x="382" y="458"/>
                  </a:cubicBezTo>
                  <a:cubicBezTo>
                    <a:pt x="369" y="471"/>
                    <a:pt x="354" y="477"/>
                    <a:pt x="337" y="477"/>
                  </a:cubicBezTo>
                  <a:cubicBezTo>
                    <a:pt x="319" y="477"/>
                    <a:pt x="304" y="471"/>
                    <a:pt x="291" y="458"/>
                  </a:cubicBezTo>
                  <a:cubicBezTo>
                    <a:pt x="280" y="447"/>
                    <a:pt x="273" y="432"/>
                    <a:pt x="273" y="416"/>
                  </a:cubicBezTo>
                  <a:cubicBezTo>
                    <a:pt x="158" y="486"/>
                    <a:pt x="158" y="486"/>
                    <a:pt x="158" y="486"/>
                  </a:cubicBezTo>
                  <a:cubicBezTo>
                    <a:pt x="156" y="469"/>
                    <a:pt x="152" y="452"/>
                    <a:pt x="148" y="435"/>
                  </a:cubicBezTo>
                  <a:cubicBezTo>
                    <a:pt x="139" y="403"/>
                    <a:pt x="139" y="403"/>
                    <a:pt x="139" y="403"/>
                  </a:cubicBezTo>
                  <a:cubicBezTo>
                    <a:pt x="108" y="372"/>
                    <a:pt x="108" y="372"/>
                    <a:pt x="108" y="372"/>
                  </a:cubicBezTo>
                  <a:cubicBezTo>
                    <a:pt x="84" y="345"/>
                    <a:pt x="63" y="315"/>
                    <a:pt x="45" y="283"/>
                  </a:cubicBezTo>
                  <a:cubicBezTo>
                    <a:pt x="25" y="246"/>
                    <a:pt x="9" y="209"/>
                    <a:pt x="0" y="172"/>
                  </a:cubicBezTo>
                  <a:cubicBezTo>
                    <a:pt x="83" y="120"/>
                    <a:pt x="83" y="120"/>
                    <a:pt x="83" y="120"/>
                  </a:cubicBezTo>
                  <a:cubicBezTo>
                    <a:pt x="83" y="122"/>
                    <a:pt x="83" y="123"/>
                    <a:pt x="83" y="125"/>
                  </a:cubicBezTo>
                  <a:cubicBezTo>
                    <a:pt x="83" y="142"/>
                    <a:pt x="89" y="157"/>
                    <a:pt x="101" y="170"/>
                  </a:cubicBezTo>
                  <a:cubicBezTo>
                    <a:pt x="114" y="182"/>
                    <a:pt x="129" y="188"/>
                    <a:pt x="146" y="188"/>
                  </a:cubicBezTo>
                  <a:cubicBezTo>
                    <a:pt x="164" y="188"/>
                    <a:pt x="179" y="182"/>
                    <a:pt x="191" y="170"/>
                  </a:cubicBezTo>
                  <a:cubicBezTo>
                    <a:pt x="204" y="157"/>
                    <a:pt x="210" y="142"/>
                    <a:pt x="210" y="125"/>
                  </a:cubicBezTo>
                  <a:cubicBezTo>
                    <a:pt x="210" y="107"/>
                    <a:pt x="204" y="92"/>
                    <a:pt x="191" y="79"/>
                  </a:cubicBezTo>
                  <a:cubicBezTo>
                    <a:pt x="185" y="73"/>
                    <a:pt x="178" y="68"/>
                    <a:pt x="171" y="65"/>
                  </a:cubicBezTo>
                  <a:cubicBezTo>
                    <a:pt x="276" y="0"/>
                    <a:pt x="276" y="0"/>
                    <a:pt x="276" y="0"/>
                  </a:cubicBezTo>
                  <a:cubicBezTo>
                    <a:pt x="340" y="108"/>
                    <a:pt x="340" y="108"/>
                    <a:pt x="340" y="108"/>
                  </a:cubicBezTo>
                  <a:cubicBezTo>
                    <a:pt x="339" y="108"/>
                    <a:pt x="338" y="108"/>
                    <a:pt x="337" y="108"/>
                  </a:cubicBezTo>
                  <a:cubicBezTo>
                    <a:pt x="319" y="108"/>
                    <a:pt x="304" y="114"/>
                    <a:pt x="291" y="126"/>
                  </a:cubicBezTo>
                  <a:cubicBezTo>
                    <a:pt x="279" y="139"/>
                    <a:pt x="273" y="154"/>
                    <a:pt x="273" y="172"/>
                  </a:cubicBezTo>
                  <a:cubicBezTo>
                    <a:pt x="273" y="189"/>
                    <a:pt x="279" y="204"/>
                    <a:pt x="291" y="216"/>
                  </a:cubicBezTo>
                  <a:cubicBezTo>
                    <a:pt x="304" y="229"/>
                    <a:pt x="319" y="235"/>
                    <a:pt x="337" y="235"/>
                  </a:cubicBezTo>
                  <a:cubicBezTo>
                    <a:pt x="354" y="235"/>
                    <a:pt x="369" y="229"/>
                    <a:pt x="382" y="216"/>
                  </a:cubicBezTo>
                  <a:cubicBezTo>
                    <a:pt x="387" y="211"/>
                    <a:pt x="392" y="205"/>
                    <a:pt x="395" y="198"/>
                  </a:cubicBezTo>
                  <a:lnTo>
                    <a:pt x="457" y="302"/>
                  </a:lnTo>
                  <a:close/>
                </a:path>
              </a:pathLst>
            </a:custGeom>
            <a:solidFill>
              <a:schemeClr val="accent5"/>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9" name="Freeform 9"/>
            <p:cNvSpPr/>
            <p:nvPr/>
          </p:nvSpPr>
          <p:spPr bwMode="auto">
            <a:xfrm flipH="1">
              <a:off x="10360" y="4818"/>
              <a:ext cx="1845" cy="1494"/>
            </a:xfrm>
            <a:custGeom>
              <a:avLst/>
              <a:gdLst/>
              <a:ahLst/>
              <a:cxnLst>
                <a:cxn ang="0">
                  <a:pos x="455" y="188"/>
                </a:cxn>
                <a:cxn ang="0">
                  <a:pos x="371" y="286"/>
                </a:cxn>
                <a:cxn ang="0">
                  <a:pos x="361" y="387"/>
                </a:cxn>
                <a:cxn ang="0">
                  <a:pos x="363" y="399"/>
                </a:cxn>
                <a:cxn ang="0">
                  <a:pos x="0" y="399"/>
                </a:cxn>
                <a:cxn ang="0">
                  <a:pos x="45" y="209"/>
                </a:cxn>
                <a:cxn ang="0">
                  <a:pos x="42" y="184"/>
                </a:cxn>
                <a:cxn ang="0">
                  <a:pos x="157" y="114"/>
                </a:cxn>
                <a:cxn ang="0">
                  <a:pos x="175" y="156"/>
                </a:cxn>
                <a:cxn ang="0">
                  <a:pos x="221" y="175"/>
                </a:cxn>
                <a:cxn ang="0">
                  <a:pos x="266" y="156"/>
                </a:cxn>
                <a:cxn ang="0">
                  <a:pos x="284" y="112"/>
                </a:cxn>
                <a:cxn ang="0">
                  <a:pos x="266" y="66"/>
                </a:cxn>
                <a:cxn ang="0">
                  <a:pos x="251" y="55"/>
                </a:cxn>
                <a:cxn ang="0">
                  <a:pos x="341" y="0"/>
                </a:cxn>
                <a:cxn ang="0">
                  <a:pos x="374" y="55"/>
                </a:cxn>
                <a:cxn ang="0">
                  <a:pos x="383" y="44"/>
                </a:cxn>
                <a:cxn ang="0">
                  <a:pos x="428" y="25"/>
                </a:cxn>
                <a:cxn ang="0">
                  <a:pos x="473" y="44"/>
                </a:cxn>
                <a:cxn ang="0">
                  <a:pos x="492" y="89"/>
                </a:cxn>
                <a:cxn ang="0">
                  <a:pos x="473" y="134"/>
                </a:cxn>
                <a:cxn ang="0">
                  <a:pos x="433" y="153"/>
                </a:cxn>
                <a:cxn ang="0">
                  <a:pos x="455" y="188"/>
                </a:cxn>
              </a:cxnLst>
              <a:rect l="0" t="0" r="r" b="b"/>
              <a:pathLst>
                <a:path w="492" h="399">
                  <a:moveTo>
                    <a:pt x="455" y="188"/>
                  </a:moveTo>
                  <a:cubicBezTo>
                    <a:pt x="414" y="188"/>
                    <a:pt x="386" y="221"/>
                    <a:pt x="371" y="286"/>
                  </a:cubicBezTo>
                  <a:cubicBezTo>
                    <a:pt x="364" y="320"/>
                    <a:pt x="360" y="353"/>
                    <a:pt x="361" y="387"/>
                  </a:cubicBezTo>
                  <a:cubicBezTo>
                    <a:pt x="363" y="399"/>
                    <a:pt x="363" y="399"/>
                    <a:pt x="363" y="399"/>
                  </a:cubicBezTo>
                  <a:cubicBezTo>
                    <a:pt x="0" y="399"/>
                    <a:pt x="0" y="399"/>
                    <a:pt x="0" y="399"/>
                  </a:cubicBezTo>
                  <a:cubicBezTo>
                    <a:pt x="38" y="354"/>
                    <a:pt x="53" y="290"/>
                    <a:pt x="45" y="209"/>
                  </a:cubicBezTo>
                  <a:cubicBezTo>
                    <a:pt x="45" y="201"/>
                    <a:pt x="44" y="193"/>
                    <a:pt x="42" y="184"/>
                  </a:cubicBezTo>
                  <a:cubicBezTo>
                    <a:pt x="157" y="114"/>
                    <a:pt x="157" y="114"/>
                    <a:pt x="157" y="114"/>
                  </a:cubicBezTo>
                  <a:cubicBezTo>
                    <a:pt x="157" y="130"/>
                    <a:pt x="164" y="145"/>
                    <a:pt x="175" y="156"/>
                  </a:cubicBezTo>
                  <a:cubicBezTo>
                    <a:pt x="188" y="169"/>
                    <a:pt x="203" y="175"/>
                    <a:pt x="221" y="175"/>
                  </a:cubicBezTo>
                  <a:cubicBezTo>
                    <a:pt x="238" y="175"/>
                    <a:pt x="253" y="169"/>
                    <a:pt x="266" y="156"/>
                  </a:cubicBezTo>
                  <a:cubicBezTo>
                    <a:pt x="278" y="144"/>
                    <a:pt x="284" y="129"/>
                    <a:pt x="284" y="112"/>
                  </a:cubicBezTo>
                  <a:cubicBezTo>
                    <a:pt x="284" y="94"/>
                    <a:pt x="278" y="79"/>
                    <a:pt x="266" y="66"/>
                  </a:cubicBezTo>
                  <a:cubicBezTo>
                    <a:pt x="261" y="62"/>
                    <a:pt x="256" y="58"/>
                    <a:pt x="251" y="55"/>
                  </a:cubicBezTo>
                  <a:cubicBezTo>
                    <a:pt x="341" y="0"/>
                    <a:pt x="341" y="0"/>
                    <a:pt x="341" y="0"/>
                  </a:cubicBezTo>
                  <a:cubicBezTo>
                    <a:pt x="374" y="55"/>
                    <a:pt x="374" y="55"/>
                    <a:pt x="374" y="55"/>
                  </a:cubicBezTo>
                  <a:cubicBezTo>
                    <a:pt x="377" y="51"/>
                    <a:pt x="379" y="47"/>
                    <a:pt x="383" y="44"/>
                  </a:cubicBezTo>
                  <a:cubicBezTo>
                    <a:pt x="395" y="32"/>
                    <a:pt x="411" y="25"/>
                    <a:pt x="428" y="25"/>
                  </a:cubicBezTo>
                  <a:cubicBezTo>
                    <a:pt x="446" y="25"/>
                    <a:pt x="461" y="32"/>
                    <a:pt x="473" y="44"/>
                  </a:cubicBezTo>
                  <a:cubicBezTo>
                    <a:pt x="486" y="56"/>
                    <a:pt x="492" y="72"/>
                    <a:pt x="492" y="89"/>
                  </a:cubicBezTo>
                  <a:cubicBezTo>
                    <a:pt x="492" y="107"/>
                    <a:pt x="486" y="122"/>
                    <a:pt x="473" y="134"/>
                  </a:cubicBezTo>
                  <a:cubicBezTo>
                    <a:pt x="462" y="146"/>
                    <a:pt x="449" y="152"/>
                    <a:pt x="433" y="153"/>
                  </a:cubicBezTo>
                  <a:lnTo>
                    <a:pt x="455" y="188"/>
                  </a:lnTo>
                  <a:close/>
                </a:path>
              </a:pathLst>
            </a:custGeom>
            <a:solidFill>
              <a:schemeClr val="accent6"/>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30" name="Freeform 10"/>
            <p:cNvSpPr/>
            <p:nvPr/>
          </p:nvSpPr>
          <p:spPr bwMode="auto">
            <a:xfrm flipH="1">
              <a:off x="11604" y="2808"/>
              <a:ext cx="1098" cy="1584"/>
            </a:xfrm>
            <a:custGeom>
              <a:avLst/>
              <a:gdLst/>
              <a:ahLst/>
              <a:cxnLst>
                <a:cxn ang="0">
                  <a:pos x="17" y="407"/>
                </a:cxn>
                <a:cxn ang="0">
                  <a:pos x="18" y="207"/>
                </a:cxn>
                <a:cxn ang="0">
                  <a:pos x="101" y="47"/>
                </a:cxn>
                <a:cxn ang="0">
                  <a:pos x="151" y="0"/>
                </a:cxn>
                <a:cxn ang="0">
                  <a:pos x="196" y="74"/>
                </a:cxn>
                <a:cxn ang="0">
                  <a:pos x="186" y="73"/>
                </a:cxn>
                <a:cxn ang="0">
                  <a:pos x="140" y="92"/>
                </a:cxn>
                <a:cxn ang="0">
                  <a:pos x="122" y="137"/>
                </a:cxn>
                <a:cxn ang="0">
                  <a:pos x="140" y="182"/>
                </a:cxn>
                <a:cxn ang="0">
                  <a:pos x="186" y="201"/>
                </a:cxn>
                <a:cxn ang="0">
                  <a:pos x="231" y="182"/>
                </a:cxn>
                <a:cxn ang="0">
                  <a:pos x="246" y="158"/>
                </a:cxn>
                <a:cxn ang="0">
                  <a:pos x="293" y="235"/>
                </a:cxn>
                <a:cxn ang="0">
                  <a:pos x="188" y="300"/>
                </a:cxn>
                <a:cxn ang="0">
                  <a:pos x="208" y="314"/>
                </a:cxn>
                <a:cxn ang="0">
                  <a:pos x="227" y="360"/>
                </a:cxn>
                <a:cxn ang="0">
                  <a:pos x="208" y="405"/>
                </a:cxn>
                <a:cxn ang="0">
                  <a:pos x="163" y="423"/>
                </a:cxn>
                <a:cxn ang="0">
                  <a:pos x="118" y="405"/>
                </a:cxn>
                <a:cxn ang="0">
                  <a:pos x="100" y="360"/>
                </a:cxn>
                <a:cxn ang="0">
                  <a:pos x="100" y="355"/>
                </a:cxn>
                <a:cxn ang="0">
                  <a:pos x="17" y="407"/>
                </a:cxn>
              </a:cxnLst>
              <a:rect l="0" t="0" r="r" b="b"/>
              <a:pathLst>
                <a:path w="293" h="423">
                  <a:moveTo>
                    <a:pt x="17" y="407"/>
                  </a:moveTo>
                  <a:cubicBezTo>
                    <a:pt x="0" y="341"/>
                    <a:pt x="1" y="275"/>
                    <a:pt x="18" y="207"/>
                  </a:cubicBezTo>
                  <a:cubicBezTo>
                    <a:pt x="33" y="145"/>
                    <a:pt x="61" y="92"/>
                    <a:pt x="101" y="47"/>
                  </a:cubicBezTo>
                  <a:cubicBezTo>
                    <a:pt x="116" y="29"/>
                    <a:pt x="133" y="14"/>
                    <a:pt x="151" y="0"/>
                  </a:cubicBezTo>
                  <a:cubicBezTo>
                    <a:pt x="196" y="74"/>
                    <a:pt x="196" y="74"/>
                    <a:pt x="196" y="74"/>
                  </a:cubicBezTo>
                  <a:cubicBezTo>
                    <a:pt x="193" y="74"/>
                    <a:pt x="189" y="73"/>
                    <a:pt x="186" y="73"/>
                  </a:cubicBezTo>
                  <a:cubicBezTo>
                    <a:pt x="168" y="73"/>
                    <a:pt x="153" y="80"/>
                    <a:pt x="140" y="92"/>
                  </a:cubicBezTo>
                  <a:cubicBezTo>
                    <a:pt x="128" y="104"/>
                    <a:pt x="122" y="120"/>
                    <a:pt x="122" y="137"/>
                  </a:cubicBezTo>
                  <a:cubicBezTo>
                    <a:pt x="122" y="155"/>
                    <a:pt x="128" y="170"/>
                    <a:pt x="140" y="182"/>
                  </a:cubicBezTo>
                  <a:cubicBezTo>
                    <a:pt x="153" y="195"/>
                    <a:pt x="168" y="201"/>
                    <a:pt x="186" y="201"/>
                  </a:cubicBezTo>
                  <a:cubicBezTo>
                    <a:pt x="203" y="201"/>
                    <a:pt x="218" y="195"/>
                    <a:pt x="231" y="182"/>
                  </a:cubicBezTo>
                  <a:cubicBezTo>
                    <a:pt x="238" y="175"/>
                    <a:pt x="243" y="167"/>
                    <a:pt x="246" y="158"/>
                  </a:cubicBezTo>
                  <a:cubicBezTo>
                    <a:pt x="293" y="235"/>
                    <a:pt x="293" y="235"/>
                    <a:pt x="293" y="235"/>
                  </a:cubicBezTo>
                  <a:cubicBezTo>
                    <a:pt x="188" y="300"/>
                    <a:pt x="188" y="300"/>
                    <a:pt x="188" y="300"/>
                  </a:cubicBezTo>
                  <a:cubicBezTo>
                    <a:pt x="195" y="303"/>
                    <a:pt x="202" y="308"/>
                    <a:pt x="208" y="314"/>
                  </a:cubicBezTo>
                  <a:cubicBezTo>
                    <a:pt x="221" y="327"/>
                    <a:pt x="227" y="342"/>
                    <a:pt x="227" y="360"/>
                  </a:cubicBezTo>
                  <a:cubicBezTo>
                    <a:pt x="227" y="377"/>
                    <a:pt x="221" y="392"/>
                    <a:pt x="208" y="405"/>
                  </a:cubicBezTo>
                  <a:cubicBezTo>
                    <a:pt x="196" y="417"/>
                    <a:pt x="181" y="423"/>
                    <a:pt x="163" y="423"/>
                  </a:cubicBezTo>
                  <a:cubicBezTo>
                    <a:pt x="146" y="423"/>
                    <a:pt x="131" y="417"/>
                    <a:pt x="118" y="405"/>
                  </a:cubicBezTo>
                  <a:cubicBezTo>
                    <a:pt x="106" y="392"/>
                    <a:pt x="100" y="377"/>
                    <a:pt x="100" y="360"/>
                  </a:cubicBezTo>
                  <a:cubicBezTo>
                    <a:pt x="100" y="358"/>
                    <a:pt x="100" y="357"/>
                    <a:pt x="100" y="355"/>
                  </a:cubicBezTo>
                  <a:lnTo>
                    <a:pt x="17" y="407"/>
                  </a:lnTo>
                  <a:close/>
                </a:path>
              </a:pathLst>
            </a:custGeom>
            <a:solidFill>
              <a:schemeClr val="accent4"/>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37" name="Text Placeholder 3"/>
            <p:cNvSpPr txBox="1"/>
            <p:nvPr/>
          </p:nvSpPr>
          <p:spPr>
            <a:xfrm>
              <a:off x="9950" y="4531"/>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01</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8" name="Text Placeholder 3"/>
            <p:cNvSpPr txBox="1"/>
            <p:nvPr/>
          </p:nvSpPr>
          <p:spPr>
            <a:xfrm>
              <a:off x="11071" y="2778"/>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03</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9" name="Text Placeholder 3"/>
            <p:cNvSpPr txBox="1"/>
            <p:nvPr/>
          </p:nvSpPr>
          <p:spPr>
            <a:xfrm>
              <a:off x="12048" y="3545"/>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04</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0" name="Text Placeholder 3"/>
            <p:cNvSpPr txBox="1"/>
            <p:nvPr/>
          </p:nvSpPr>
          <p:spPr>
            <a:xfrm>
              <a:off x="10476" y="3646"/>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02</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1" name="Text Placeholder 3"/>
            <p:cNvSpPr txBox="1"/>
            <p:nvPr/>
          </p:nvSpPr>
          <p:spPr>
            <a:xfrm>
              <a:off x="11604" y="4531"/>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05</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2" name="Text Placeholder 3"/>
            <p:cNvSpPr txBox="1"/>
            <p:nvPr/>
          </p:nvSpPr>
          <p:spPr>
            <a:xfrm>
              <a:off x="11167" y="5634"/>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06</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标题 2"/>
          <p:cNvSpPr>
            <a:spLocks noGrp="1"/>
          </p:cNvSpPr>
          <p:nvPr>
            <p:ph type="title" idx="4294967295"/>
          </p:nvPr>
        </p:nvSpPr>
        <p:spPr>
          <a:xfrm>
            <a:off x="424180" y="152400"/>
            <a:ext cx="8558530" cy="857250"/>
          </a:xfrm>
        </p:spPr>
        <p:txBody>
          <a:bodyPr/>
          <a:lstStyle/>
          <a:p>
            <a:r>
              <a:rPr lang="zh-CN" altLang="en-US" sz="2800" b="1">
                <a:solidFill>
                  <a:srgbClr val="000000"/>
                </a:solidFill>
                <a:latin typeface="Times New Roman" pitchFamily="18" charset="0"/>
                <a:ea typeface="楷体" charset="0"/>
                <a:cs typeface="微软雅黑"/>
              </a:rPr>
              <a:t>求解：</a:t>
            </a:r>
            <a:br>
              <a:rPr lang="en-US" altLang="zh-CN" sz="2800" b="1">
                <a:solidFill>
                  <a:srgbClr val="000000"/>
                </a:solidFill>
                <a:latin typeface="Times New Roman" pitchFamily="18" charset="0"/>
                <a:ea typeface="楷体" charset="0"/>
                <a:cs typeface="微软雅黑"/>
              </a:rPr>
            </a:br>
            <a:r>
              <a:rPr lang="zh-CN" altLang="zh-CN" sz="2800" b="1">
                <a:solidFill>
                  <a:srgbClr val="000000"/>
                </a:solidFill>
                <a:latin typeface="Times New Roman" pitchFamily="18" charset="0"/>
                <a:ea typeface="楷体" charset="0"/>
                <a:cs typeface="微软雅黑"/>
              </a:rPr>
              <a:t>一个数组的两段最大子数组的和</a:t>
            </a:r>
          </a:p>
        </p:txBody>
      </p:sp>
      <p:sp>
        <p:nvSpPr>
          <p:cNvPr id="207874" name="内容占位符 3"/>
          <p:cNvSpPr>
            <a:spLocks noGrp="1"/>
          </p:cNvSpPr>
          <p:nvPr>
            <p:ph idx="4294967295"/>
          </p:nvPr>
        </p:nvSpPr>
        <p:spPr>
          <a:xfrm>
            <a:off x="424180" y="1217930"/>
            <a:ext cx="8569325" cy="3514725"/>
          </a:xfrm>
        </p:spPr>
        <p:txBody>
          <a:bodyPr/>
          <a:lstStyle/>
          <a:p>
            <a:r>
              <a:rPr lang="zh-CN" altLang="zh-CN" sz="2800" b="1">
                <a:solidFill>
                  <a:srgbClr val="000000"/>
                </a:solidFill>
                <a:latin typeface="Times New Roman" pitchFamily="18" charset="0"/>
                <a:ea typeface="楷体" charset="0"/>
              </a:rPr>
              <a:t>例如</a:t>
            </a:r>
            <a:r>
              <a:rPr lang="zh-CN" altLang="en-US" sz="2800" b="1">
                <a:solidFill>
                  <a:srgbClr val="000000"/>
                </a:solidFill>
                <a:latin typeface="Times New Roman" pitchFamily="18" charset="0"/>
                <a:ea typeface="楷体" charset="0"/>
              </a:rPr>
              <a:t>：</a:t>
            </a:r>
          </a:p>
          <a:p>
            <a:pPr lvl="1"/>
            <a:r>
              <a:rPr lang="en-US" altLang="zh-CN" sz="2400" b="1">
                <a:solidFill>
                  <a:srgbClr val="000000"/>
                </a:solidFill>
                <a:latin typeface="Times New Roman" pitchFamily="18" charset="0"/>
                <a:ea typeface="楷体" charset="0"/>
              </a:rPr>
              <a:t>1,-2,2,3,-4</a:t>
            </a:r>
            <a:r>
              <a:rPr lang="zh-CN" altLang="zh-CN" sz="2400" b="1">
                <a:solidFill>
                  <a:srgbClr val="000000"/>
                </a:solidFill>
                <a:latin typeface="Times New Roman" pitchFamily="18" charset="0"/>
                <a:ea typeface="楷体" charset="0"/>
              </a:rPr>
              <a:t>结果就是</a:t>
            </a:r>
            <a:r>
              <a:rPr lang="en-US" altLang="zh-CN" sz="2400" b="1">
                <a:solidFill>
                  <a:srgbClr val="000000"/>
                </a:solidFill>
                <a:latin typeface="Times New Roman" pitchFamily="18" charset="0"/>
                <a:ea typeface="楷体" charset="0"/>
              </a:rPr>
              <a:t>6</a:t>
            </a:r>
            <a:r>
              <a:rPr lang="zh-CN" altLang="zh-CN" sz="2400" b="1">
                <a:solidFill>
                  <a:srgbClr val="000000"/>
                </a:solidFill>
                <a:latin typeface="Times New Roman" pitchFamily="18" charset="0"/>
                <a:ea typeface="楷体" charset="0"/>
              </a:rPr>
              <a:t>。第一段就是</a:t>
            </a:r>
            <a:r>
              <a:rPr lang="en-US" altLang="zh-CN" sz="2400" b="1">
                <a:solidFill>
                  <a:srgbClr val="000000"/>
                </a:solidFill>
                <a:latin typeface="Times New Roman" pitchFamily="18" charset="0"/>
                <a:ea typeface="楷体" charset="0"/>
              </a:rPr>
              <a:t>1</a:t>
            </a:r>
            <a:r>
              <a:rPr lang="zh-CN" altLang="zh-CN" sz="2400" b="1">
                <a:solidFill>
                  <a:srgbClr val="000000"/>
                </a:solidFill>
                <a:latin typeface="Times New Roman" pitchFamily="18" charset="0"/>
                <a:ea typeface="楷体" charset="0"/>
              </a:rPr>
              <a:t>，第二段就是</a:t>
            </a:r>
            <a:r>
              <a:rPr lang="en-US" altLang="zh-CN" sz="2400" b="1">
                <a:solidFill>
                  <a:srgbClr val="000000"/>
                </a:solidFill>
                <a:latin typeface="Times New Roman" pitchFamily="18" charset="0"/>
                <a:ea typeface="楷体" charset="0"/>
              </a:rPr>
              <a:t>2,3</a:t>
            </a:r>
            <a:r>
              <a:rPr lang="zh-CN" altLang="zh-CN" sz="2400" b="1">
                <a:solidFill>
                  <a:srgbClr val="000000"/>
                </a:solidFill>
                <a:latin typeface="Times New Roman" pitchFamily="18" charset="0"/>
                <a:ea typeface="楷体" charset="0"/>
              </a:rPr>
              <a:t>。</a:t>
            </a:r>
          </a:p>
          <a:p>
            <a:r>
              <a:rPr lang="zh-CN" altLang="zh-CN" sz="2800" b="1">
                <a:solidFill>
                  <a:srgbClr val="000000"/>
                </a:solidFill>
                <a:latin typeface="Times New Roman" pitchFamily="18" charset="0"/>
                <a:ea typeface="楷体" charset="0"/>
              </a:rPr>
              <a:t>已知整数序列</a:t>
            </a:r>
            <a:r>
              <a:rPr lang="en-US" altLang="zh-CN" sz="2800" b="1">
                <a:solidFill>
                  <a:srgbClr val="000000"/>
                </a:solidFill>
                <a:latin typeface="Times New Roman" pitchFamily="18" charset="0"/>
                <a:ea typeface="楷体" charset="0"/>
              </a:rPr>
              <a:t>(</a:t>
            </a:r>
            <a:r>
              <a:rPr lang="zh-CN" altLang="zh-CN" sz="2800" b="1">
                <a:solidFill>
                  <a:srgbClr val="000000"/>
                </a:solidFill>
                <a:latin typeface="Times New Roman" pitchFamily="18" charset="0"/>
                <a:ea typeface="楷体" charset="0"/>
              </a:rPr>
              <a:t>数组</a:t>
            </a:r>
            <a:r>
              <a:rPr lang="en-US" altLang="zh-CN" sz="2800" b="1">
                <a:solidFill>
                  <a:srgbClr val="000000"/>
                </a:solidFill>
                <a:latin typeface="Times New Roman" pitchFamily="18" charset="0"/>
                <a:ea typeface="楷体" charset="0"/>
              </a:rPr>
              <a:t>) A={a1, a2,..., an}, </a:t>
            </a:r>
            <a:r>
              <a:rPr lang="zh-CN" altLang="zh-CN" sz="2800" b="1">
                <a:solidFill>
                  <a:srgbClr val="000000"/>
                </a:solidFill>
                <a:latin typeface="Times New Roman" pitchFamily="18" charset="0"/>
                <a:ea typeface="楷体" charset="0"/>
              </a:rPr>
              <a:t>定义函数</a:t>
            </a:r>
            <a:r>
              <a:rPr lang="en-US" altLang="zh-CN" sz="2800" b="1">
                <a:solidFill>
                  <a:srgbClr val="000000"/>
                </a:solidFill>
                <a:latin typeface="Times New Roman" pitchFamily="18" charset="0"/>
                <a:ea typeface="楷体" charset="0"/>
              </a:rPr>
              <a:t>d(A) </a:t>
            </a:r>
            <a:r>
              <a:rPr lang="zh-CN" altLang="zh-CN" sz="2800" b="1">
                <a:solidFill>
                  <a:srgbClr val="000000"/>
                </a:solidFill>
                <a:latin typeface="Times New Roman" pitchFamily="18" charset="0"/>
                <a:ea typeface="楷体" charset="0"/>
              </a:rPr>
              <a:t>如</a:t>
            </a:r>
            <a:r>
              <a:rPr lang="zh-CN" altLang="en-US" sz="2800" b="1">
                <a:solidFill>
                  <a:srgbClr val="000000"/>
                </a:solidFill>
                <a:latin typeface="Times New Roman" pitchFamily="18" charset="0"/>
                <a:ea typeface="楷体" charset="0"/>
              </a:rPr>
              <a:t>：</a:t>
            </a:r>
          </a:p>
          <a:p>
            <a:endParaRPr lang="zh-CN" altLang="en-US" sz="2800" b="1">
              <a:solidFill>
                <a:srgbClr val="000000"/>
              </a:solidFill>
              <a:latin typeface="Times New Roman" pitchFamily="18" charset="0"/>
              <a:ea typeface="楷体" charset="0"/>
            </a:endParaRPr>
          </a:p>
        </p:txBody>
      </p:sp>
      <p:pic>
        <p:nvPicPr>
          <p:cNvPr id="207876" name="Picture 2"/>
          <p:cNvPicPr>
            <a:picLocks noChangeAspect="1" noChangeArrowheads="1"/>
          </p:cNvPicPr>
          <p:nvPr/>
        </p:nvPicPr>
        <p:blipFill>
          <a:blip r:embed="rId2"/>
          <a:srcRect/>
          <a:stretch>
            <a:fillRect/>
          </a:stretch>
        </p:blipFill>
        <p:spPr bwMode="auto">
          <a:xfrm>
            <a:off x="1864043" y="2975134"/>
            <a:ext cx="4957763" cy="1133475"/>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标题 6"/>
          <p:cNvSpPr>
            <a:spLocks noGrp="1"/>
          </p:cNvSpPr>
          <p:nvPr>
            <p:ph type="title" idx="4294967295"/>
          </p:nvPr>
        </p:nvSpPr>
        <p:spPr>
          <a:xfrm>
            <a:off x="1806575" y="36830"/>
            <a:ext cx="6172200" cy="857250"/>
          </a:xfrm>
        </p:spPr>
        <p:txBody>
          <a:bodyPr/>
          <a:lstStyle/>
          <a:p>
            <a:r>
              <a:rPr lang="zh-CN" altLang="en-US" sz="3600" b="1">
                <a:solidFill>
                  <a:srgbClr val="000000"/>
                </a:solidFill>
                <a:latin typeface="Times New Roman" pitchFamily="18" charset="0"/>
                <a:ea typeface="楷体" charset="0"/>
                <a:cs typeface="微软雅黑"/>
              </a:rPr>
              <a:t>算法分析：</a:t>
            </a:r>
          </a:p>
        </p:txBody>
      </p:sp>
      <p:graphicFrame>
        <p:nvGraphicFramePr>
          <p:cNvPr id="5" name="内容占位符 4"/>
          <p:cNvGraphicFramePr>
            <a:graphicFrameLocks noGrp="1"/>
          </p:cNvGraphicFramePr>
          <p:nvPr>
            <p:ph idx="4294967295"/>
          </p:nvPr>
        </p:nvGraphicFramePr>
        <p:xfrm>
          <a:off x="1494155" y="894080"/>
          <a:ext cx="6172200" cy="365760"/>
        </p:xfrm>
        <a:graphic>
          <a:graphicData uri="http://schemas.openxmlformats.org/drawingml/2006/table">
            <a:tbl>
              <a:tblPr>
                <a:tableStyleId>{5C22544A-7EE6-4342-B048-85BDC9FD1C3A}</a:tableStyleId>
              </a:tblPr>
              <a:tblGrid>
                <a:gridCol w="617220">
                  <a:extLst>
                    <a:ext uri="{9D8B030D-6E8A-4147-A177-3AD203B41FA5}">
                      <a16:colId xmlns:a16="http://schemas.microsoft.com/office/drawing/2014/main" val="20000"/>
                    </a:ext>
                  </a:extLst>
                </a:gridCol>
                <a:gridCol w="617220">
                  <a:extLst>
                    <a:ext uri="{9D8B030D-6E8A-4147-A177-3AD203B41FA5}">
                      <a16:colId xmlns:a16="http://schemas.microsoft.com/office/drawing/2014/main" val="20001"/>
                    </a:ext>
                  </a:extLst>
                </a:gridCol>
                <a:gridCol w="617220">
                  <a:extLst>
                    <a:ext uri="{9D8B030D-6E8A-4147-A177-3AD203B41FA5}">
                      <a16:colId xmlns:a16="http://schemas.microsoft.com/office/drawing/2014/main" val="20002"/>
                    </a:ext>
                  </a:extLst>
                </a:gridCol>
                <a:gridCol w="617220">
                  <a:extLst>
                    <a:ext uri="{9D8B030D-6E8A-4147-A177-3AD203B41FA5}">
                      <a16:colId xmlns:a16="http://schemas.microsoft.com/office/drawing/2014/main" val="20003"/>
                    </a:ext>
                  </a:extLst>
                </a:gridCol>
                <a:gridCol w="617220">
                  <a:extLst>
                    <a:ext uri="{9D8B030D-6E8A-4147-A177-3AD203B41FA5}">
                      <a16:colId xmlns:a16="http://schemas.microsoft.com/office/drawing/2014/main" val="20004"/>
                    </a:ext>
                  </a:extLst>
                </a:gridCol>
                <a:gridCol w="617220">
                  <a:extLst>
                    <a:ext uri="{9D8B030D-6E8A-4147-A177-3AD203B41FA5}">
                      <a16:colId xmlns:a16="http://schemas.microsoft.com/office/drawing/2014/main" val="20005"/>
                    </a:ext>
                  </a:extLst>
                </a:gridCol>
                <a:gridCol w="617220">
                  <a:extLst>
                    <a:ext uri="{9D8B030D-6E8A-4147-A177-3AD203B41FA5}">
                      <a16:colId xmlns:a16="http://schemas.microsoft.com/office/drawing/2014/main" val="20006"/>
                    </a:ext>
                  </a:extLst>
                </a:gridCol>
                <a:gridCol w="617220">
                  <a:extLst>
                    <a:ext uri="{9D8B030D-6E8A-4147-A177-3AD203B41FA5}">
                      <a16:colId xmlns:a16="http://schemas.microsoft.com/office/drawing/2014/main" val="20007"/>
                    </a:ext>
                  </a:extLst>
                </a:gridCol>
                <a:gridCol w="617220">
                  <a:extLst>
                    <a:ext uri="{9D8B030D-6E8A-4147-A177-3AD203B41FA5}">
                      <a16:colId xmlns:a16="http://schemas.microsoft.com/office/drawing/2014/main" val="20008"/>
                    </a:ext>
                  </a:extLst>
                </a:gridCol>
                <a:gridCol w="617220">
                  <a:extLst>
                    <a:ext uri="{9D8B030D-6E8A-4147-A177-3AD203B41FA5}">
                      <a16:colId xmlns:a16="http://schemas.microsoft.com/office/drawing/2014/main" val="20009"/>
                    </a:ext>
                  </a:extLst>
                </a:gridCol>
              </a:tblGrid>
              <a:tr h="365760">
                <a:tc>
                  <a:txBody>
                    <a:bodyPr/>
                    <a:lstStyle/>
                    <a:p>
                      <a:pPr algn="l">
                        <a:spcAft>
                          <a:spcPts val="960"/>
                        </a:spcAft>
                      </a:pPr>
                      <a:r>
                        <a:rPr lang="en-US" sz="2400" b="1" kern="0">
                          <a:effectLst/>
                        </a:rPr>
                        <a:t>1</a:t>
                      </a:r>
                      <a:endParaRPr lang="zh-CN" sz="2400" b="1" kern="100">
                        <a:effectLst/>
                        <a:latin typeface="Times New Roman"/>
                        <a:ea typeface="宋体"/>
                      </a:endParaRPr>
                    </a:p>
                  </a:txBody>
                  <a:tcPr marL="0" marR="0" marT="0" marB="0"/>
                </a:tc>
                <a:tc>
                  <a:txBody>
                    <a:bodyPr/>
                    <a:lstStyle/>
                    <a:p>
                      <a:pPr algn="l">
                        <a:spcAft>
                          <a:spcPts val="960"/>
                        </a:spcAft>
                      </a:pPr>
                      <a:r>
                        <a:rPr lang="en-US" sz="2400" b="1" kern="0">
                          <a:effectLst/>
                        </a:rPr>
                        <a:t>-1</a:t>
                      </a:r>
                      <a:endParaRPr lang="zh-CN" sz="2400" b="1" kern="100">
                        <a:effectLst/>
                        <a:latin typeface="Times New Roman"/>
                        <a:ea typeface="宋体"/>
                      </a:endParaRPr>
                    </a:p>
                  </a:txBody>
                  <a:tcPr marL="0" marR="0" marT="0" marB="0"/>
                </a:tc>
                <a:tc>
                  <a:txBody>
                    <a:bodyPr/>
                    <a:lstStyle/>
                    <a:p>
                      <a:pPr algn="l">
                        <a:spcAft>
                          <a:spcPts val="960"/>
                        </a:spcAft>
                      </a:pPr>
                      <a:r>
                        <a:rPr lang="en-US" sz="2400" b="1" kern="0">
                          <a:effectLst/>
                        </a:rPr>
                        <a:t>2</a:t>
                      </a:r>
                      <a:endParaRPr lang="zh-CN" sz="2400" b="1" kern="100">
                        <a:effectLst/>
                        <a:latin typeface="Times New Roman"/>
                        <a:ea typeface="宋体"/>
                      </a:endParaRPr>
                    </a:p>
                  </a:txBody>
                  <a:tcPr marL="0" marR="0" marT="0" marB="0"/>
                </a:tc>
                <a:tc>
                  <a:txBody>
                    <a:bodyPr/>
                    <a:lstStyle/>
                    <a:p>
                      <a:pPr algn="l">
                        <a:spcAft>
                          <a:spcPts val="960"/>
                        </a:spcAft>
                      </a:pPr>
                      <a:r>
                        <a:rPr lang="en-US" sz="2400" b="1" kern="0">
                          <a:effectLst/>
                        </a:rPr>
                        <a:t>2</a:t>
                      </a:r>
                      <a:endParaRPr lang="zh-CN" sz="2400" b="1" kern="100">
                        <a:effectLst/>
                        <a:latin typeface="Times New Roman"/>
                        <a:ea typeface="宋体"/>
                      </a:endParaRPr>
                    </a:p>
                  </a:txBody>
                  <a:tcPr marL="0" marR="0" marT="0" marB="0"/>
                </a:tc>
                <a:tc>
                  <a:txBody>
                    <a:bodyPr/>
                    <a:lstStyle/>
                    <a:p>
                      <a:pPr algn="l">
                        <a:spcAft>
                          <a:spcPts val="960"/>
                        </a:spcAft>
                      </a:pPr>
                      <a:r>
                        <a:rPr lang="en-US" sz="2400" b="1" kern="0">
                          <a:effectLst/>
                        </a:rPr>
                        <a:t>3</a:t>
                      </a:r>
                      <a:endParaRPr lang="zh-CN" sz="2400" b="1" kern="100">
                        <a:effectLst/>
                        <a:latin typeface="Times New Roman"/>
                        <a:ea typeface="宋体"/>
                      </a:endParaRPr>
                    </a:p>
                  </a:txBody>
                  <a:tcPr marL="0" marR="0" marT="0" marB="0"/>
                </a:tc>
                <a:tc>
                  <a:txBody>
                    <a:bodyPr/>
                    <a:lstStyle/>
                    <a:p>
                      <a:pPr algn="l">
                        <a:spcAft>
                          <a:spcPts val="960"/>
                        </a:spcAft>
                      </a:pPr>
                      <a:r>
                        <a:rPr lang="en-US" sz="2400" b="1" kern="0">
                          <a:effectLst/>
                        </a:rPr>
                        <a:t>-3</a:t>
                      </a:r>
                      <a:endParaRPr lang="zh-CN" sz="2400" b="1" kern="100">
                        <a:effectLst/>
                        <a:latin typeface="Times New Roman"/>
                        <a:ea typeface="宋体"/>
                      </a:endParaRPr>
                    </a:p>
                  </a:txBody>
                  <a:tcPr marL="0" marR="0" marT="0" marB="0"/>
                </a:tc>
                <a:tc>
                  <a:txBody>
                    <a:bodyPr/>
                    <a:lstStyle/>
                    <a:p>
                      <a:pPr algn="l">
                        <a:spcAft>
                          <a:spcPts val="960"/>
                        </a:spcAft>
                      </a:pPr>
                      <a:r>
                        <a:rPr lang="en-US" sz="2400" b="1" kern="0">
                          <a:effectLst/>
                        </a:rPr>
                        <a:t>4</a:t>
                      </a:r>
                      <a:endParaRPr lang="zh-CN" sz="2400" b="1" kern="100">
                        <a:effectLst/>
                        <a:latin typeface="Times New Roman"/>
                        <a:ea typeface="宋体"/>
                      </a:endParaRPr>
                    </a:p>
                  </a:txBody>
                  <a:tcPr marL="0" marR="0" marT="0" marB="0"/>
                </a:tc>
                <a:tc>
                  <a:txBody>
                    <a:bodyPr/>
                    <a:lstStyle/>
                    <a:p>
                      <a:pPr algn="l">
                        <a:spcAft>
                          <a:spcPts val="960"/>
                        </a:spcAft>
                      </a:pPr>
                      <a:r>
                        <a:rPr lang="en-US" sz="2400" b="1" kern="0">
                          <a:effectLst/>
                        </a:rPr>
                        <a:t>-4</a:t>
                      </a:r>
                      <a:endParaRPr lang="zh-CN" sz="2400" b="1" kern="100">
                        <a:effectLst/>
                        <a:latin typeface="Times New Roman"/>
                        <a:ea typeface="宋体"/>
                      </a:endParaRPr>
                    </a:p>
                  </a:txBody>
                  <a:tcPr marL="0" marR="0" marT="0" marB="0"/>
                </a:tc>
                <a:tc>
                  <a:txBody>
                    <a:bodyPr/>
                    <a:lstStyle/>
                    <a:p>
                      <a:pPr algn="l">
                        <a:spcAft>
                          <a:spcPts val="960"/>
                        </a:spcAft>
                      </a:pPr>
                      <a:r>
                        <a:rPr lang="en-US" sz="2400" b="1" kern="0">
                          <a:effectLst/>
                        </a:rPr>
                        <a:t>5</a:t>
                      </a:r>
                      <a:endParaRPr lang="zh-CN" sz="2400" b="1" kern="100">
                        <a:effectLst/>
                        <a:latin typeface="Times New Roman"/>
                        <a:ea typeface="宋体"/>
                      </a:endParaRPr>
                    </a:p>
                  </a:txBody>
                  <a:tcPr marL="0" marR="0" marT="0" marB="0"/>
                </a:tc>
                <a:tc>
                  <a:txBody>
                    <a:bodyPr/>
                    <a:lstStyle/>
                    <a:p>
                      <a:pPr algn="l">
                        <a:spcAft>
                          <a:spcPts val="960"/>
                        </a:spcAft>
                      </a:pPr>
                      <a:r>
                        <a:rPr lang="en-US" sz="2400" b="1" kern="0" dirty="0">
                          <a:effectLst/>
                        </a:rPr>
                        <a:t>-5</a:t>
                      </a:r>
                      <a:endParaRPr lang="zh-CN" sz="2400" b="1" kern="100" dirty="0">
                        <a:effectLst/>
                        <a:latin typeface="Times New Roman"/>
                        <a:ea typeface="宋体"/>
                      </a:endParaRPr>
                    </a:p>
                  </a:txBody>
                  <a:tcPr marL="0" marR="0" marT="0" marB="0"/>
                </a:tc>
                <a:extLst>
                  <a:ext uri="{0D108BD9-81ED-4DB2-BD59-A6C34878D82A}">
                    <a16:rowId xmlns:a16="http://schemas.microsoft.com/office/drawing/2014/main" val="10000"/>
                  </a:ext>
                </a:extLst>
              </a:tr>
            </a:tbl>
          </a:graphicData>
        </a:graphic>
      </p:graphicFrame>
      <p:sp>
        <p:nvSpPr>
          <p:cNvPr id="208923" name="矩形 8"/>
          <p:cNvSpPr>
            <a:spLocks noChangeArrowheads="1"/>
          </p:cNvSpPr>
          <p:nvPr/>
        </p:nvSpPr>
        <p:spPr bwMode="auto">
          <a:xfrm>
            <a:off x="694690" y="1537335"/>
            <a:ext cx="7838440" cy="2011680"/>
          </a:xfrm>
          <a:prstGeom prst="rect">
            <a:avLst/>
          </a:prstGeom>
          <a:noFill/>
          <a:ln w="9525">
            <a:noFill/>
            <a:miter lim="800000"/>
          </a:ln>
        </p:spPr>
        <p:txBody>
          <a:bodyPr wrap="square">
            <a:spAutoFit/>
          </a:bodyPr>
          <a:lstStyle/>
          <a:p>
            <a:r>
              <a:rPr lang="zh-CN" altLang="en-US" sz="2100" b="1">
                <a:solidFill>
                  <a:srgbClr val="000000"/>
                </a:solidFill>
                <a:latin typeface="Times New Roman" pitchFamily="18" charset="0"/>
                <a:ea typeface="楷体" charset="0"/>
              </a:rPr>
              <a:t>设：</a:t>
            </a:r>
          </a:p>
          <a:p>
            <a:r>
              <a:rPr lang="en-US" altLang="zh-CN" sz="2100" b="1">
                <a:solidFill>
                  <a:srgbClr val="000000"/>
                </a:solidFill>
                <a:latin typeface="Times New Roman" pitchFamily="18" charset="0"/>
                <a:ea typeface="楷体" charset="0"/>
              </a:rPr>
              <a:t>dp1[i]</a:t>
            </a:r>
            <a:r>
              <a:rPr lang="zh-CN" altLang="en-US" sz="2100" b="1">
                <a:solidFill>
                  <a:srgbClr val="000000"/>
                </a:solidFill>
                <a:latin typeface="Times New Roman" pitchFamily="18" charset="0"/>
                <a:ea typeface="楷体" charset="0"/>
              </a:rPr>
              <a:t>代表以下标</a:t>
            </a:r>
            <a:r>
              <a:rPr lang="en-US" altLang="zh-CN" sz="2100" b="1">
                <a:solidFill>
                  <a:srgbClr val="000000"/>
                </a:solidFill>
                <a:latin typeface="Times New Roman" pitchFamily="18" charset="0"/>
                <a:ea typeface="楷体" charset="0"/>
              </a:rPr>
              <a:t>i</a:t>
            </a:r>
            <a:r>
              <a:rPr lang="zh-CN" altLang="en-US" sz="2100" b="1">
                <a:solidFill>
                  <a:srgbClr val="000000"/>
                </a:solidFill>
                <a:latin typeface="Times New Roman" pitchFamily="18" charset="0"/>
                <a:ea typeface="楷体" charset="0"/>
              </a:rPr>
              <a:t>结束的最大子数组的值，</a:t>
            </a:r>
          </a:p>
          <a:p>
            <a:r>
              <a:rPr lang="en-US" altLang="zh-CN" sz="2100" b="1">
                <a:solidFill>
                  <a:srgbClr val="000000"/>
                </a:solidFill>
                <a:latin typeface="Times New Roman" pitchFamily="18" charset="0"/>
                <a:ea typeface="楷体" charset="0"/>
              </a:rPr>
              <a:t>max1[i]</a:t>
            </a:r>
            <a:r>
              <a:rPr lang="zh-CN" altLang="en-US" sz="2100" b="1">
                <a:solidFill>
                  <a:srgbClr val="000000"/>
                </a:solidFill>
                <a:latin typeface="Times New Roman" pitchFamily="18" charset="0"/>
                <a:ea typeface="楷体" charset="0"/>
              </a:rPr>
              <a:t>代表</a:t>
            </a:r>
            <a:r>
              <a:rPr lang="en-US" altLang="zh-CN" sz="2100" b="1">
                <a:solidFill>
                  <a:srgbClr val="000000"/>
                </a:solidFill>
                <a:latin typeface="Times New Roman" pitchFamily="18" charset="0"/>
                <a:ea typeface="楷体" charset="0"/>
              </a:rPr>
              <a:t>dp1[0]~dp1[i]</a:t>
            </a:r>
            <a:r>
              <a:rPr lang="zh-CN" altLang="en-US" sz="2100" b="1">
                <a:solidFill>
                  <a:srgbClr val="000000"/>
                </a:solidFill>
                <a:latin typeface="Times New Roman" pitchFamily="18" charset="0"/>
                <a:ea typeface="楷体" charset="0"/>
              </a:rPr>
              <a:t>最大的那个值；</a:t>
            </a:r>
          </a:p>
          <a:p>
            <a:r>
              <a:rPr lang="zh-CN" altLang="en-US" sz="2100" b="1">
                <a:solidFill>
                  <a:srgbClr val="000000"/>
                </a:solidFill>
                <a:latin typeface="Times New Roman" pitchFamily="18" charset="0"/>
                <a:ea typeface="楷体" charset="0"/>
              </a:rPr>
              <a:t>设</a:t>
            </a:r>
          </a:p>
          <a:p>
            <a:r>
              <a:rPr lang="en-US" altLang="zh-CN" sz="2100" b="1">
                <a:solidFill>
                  <a:srgbClr val="000000"/>
                </a:solidFill>
                <a:latin typeface="Times New Roman" pitchFamily="18" charset="0"/>
                <a:ea typeface="楷体" charset="0"/>
              </a:rPr>
              <a:t>dp2[i]</a:t>
            </a:r>
            <a:r>
              <a:rPr lang="zh-CN" altLang="en-US" sz="2100" b="1">
                <a:solidFill>
                  <a:srgbClr val="000000"/>
                </a:solidFill>
                <a:latin typeface="Times New Roman" pitchFamily="18" charset="0"/>
                <a:ea typeface="楷体" charset="0"/>
              </a:rPr>
              <a:t>代表以下标</a:t>
            </a:r>
            <a:r>
              <a:rPr lang="en-US" altLang="zh-CN" sz="2100" b="1">
                <a:solidFill>
                  <a:srgbClr val="000000"/>
                </a:solidFill>
                <a:latin typeface="Times New Roman" pitchFamily="18" charset="0"/>
                <a:ea typeface="楷体" charset="0"/>
              </a:rPr>
              <a:t>i</a:t>
            </a:r>
            <a:r>
              <a:rPr lang="zh-CN" altLang="en-US" sz="2100" b="1">
                <a:solidFill>
                  <a:srgbClr val="000000"/>
                </a:solidFill>
                <a:latin typeface="Times New Roman" pitchFamily="18" charset="0"/>
                <a:ea typeface="楷体" charset="0"/>
              </a:rPr>
              <a:t>开始的最大子数组的值，</a:t>
            </a:r>
          </a:p>
          <a:p>
            <a:r>
              <a:rPr lang="en-US" altLang="zh-CN" sz="2100" b="1">
                <a:solidFill>
                  <a:srgbClr val="000000"/>
                </a:solidFill>
                <a:latin typeface="Times New Roman" pitchFamily="18" charset="0"/>
                <a:ea typeface="楷体" charset="0"/>
              </a:rPr>
              <a:t>max2[i]</a:t>
            </a:r>
            <a:r>
              <a:rPr lang="zh-CN" altLang="en-US" sz="2100" b="1">
                <a:solidFill>
                  <a:srgbClr val="000000"/>
                </a:solidFill>
                <a:latin typeface="Times New Roman" pitchFamily="18" charset="0"/>
                <a:ea typeface="楷体" charset="0"/>
              </a:rPr>
              <a:t>代表</a:t>
            </a:r>
            <a:r>
              <a:rPr lang="en-US" altLang="zh-CN" sz="2100" b="1">
                <a:solidFill>
                  <a:srgbClr val="000000"/>
                </a:solidFill>
                <a:latin typeface="Times New Roman" pitchFamily="18" charset="0"/>
                <a:ea typeface="楷体" charset="0"/>
              </a:rPr>
              <a:t>dp1[i]~dp1[n-1]</a:t>
            </a:r>
            <a:r>
              <a:rPr lang="zh-CN" altLang="en-US" sz="2100" b="1">
                <a:solidFill>
                  <a:srgbClr val="000000"/>
                </a:solidFill>
                <a:latin typeface="Times New Roman" pitchFamily="18" charset="0"/>
                <a:ea typeface="楷体" charset="0"/>
              </a:rPr>
              <a:t>中最大的那个值。</a:t>
            </a:r>
          </a:p>
        </p:txBody>
      </p:sp>
      <p:sp>
        <p:nvSpPr>
          <p:cNvPr id="208924" name="矩形 9"/>
          <p:cNvSpPr>
            <a:spLocks noChangeArrowheads="1"/>
          </p:cNvSpPr>
          <p:nvPr/>
        </p:nvSpPr>
        <p:spPr bwMode="auto">
          <a:xfrm>
            <a:off x="692150" y="3713480"/>
            <a:ext cx="7596505" cy="1097280"/>
          </a:xfrm>
          <a:prstGeom prst="rect">
            <a:avLst/>
          </a:prstGeom>
          <a:noFill/>
          <a:ln w="9525">
            <a:noFill/>
            <a:miter lim="800000"/>
          </a:ln>
        </p:spPr>
        <p:txBody>
          <a:bodyPr wrap="square">
            <a:spAutoFit/>
          </a:bodyPr>
          <a:lstStyle/>
          <a:p>
            <a:r>
              <a:rPr lang="zh-CN" altLang="zh-CN" sz="1600" b="1">
                <a:solidFill>
                  <a:srgbClr val="FF0000"/>
                </a:solidFill>
                <a:latin typeface="Times New Roman" pitchFamily="18" charset="0"/>
                <a:ea typeface="楷体" charset="0"/>
              </a:rPr>
              <a:t>例如，</a:t>
            </a:r>
            <a:r>
              <a:rPr lang="en-US" altLang="zh-CN" sz="1600" b="1">
                <a:solidFill>
                  <a:srgbClr val="FF0000"/>
                </a:solidFill>
                <a:latin typeface="Times New Roman" pitchFamily="18" charset="0"/>
                <a:ea typeface="楷体" charset="0"/>
              </a:rPr>
              <a:t>max1[6]</a:t>
            </a:r>
            <a:r>
              <a:rPr lang="zh-CN" altLang="zh-CN" sz="1600" b="1">
                <a:solidFill>
                  <a:srgbClr val="FF0000"/>
                </a:solidFill>
                <a:latin typeface="Times New Roman" pitchFamily="18" charset="0"/>
                <a:ea typeface="楷体" charset="0"/>
              </a:rPr>
              <a:t>就是</a:t>
            </a:r>
            <a:r>
              <a:rPr lang="en-US" altLang="zh-CN" sz="1600" b="1">
                <a:solidFill>
                  <a:srgbClr val="FF0000"/>
                </a:solidFill>
                <a:latin typeface="Times New Roman" pitchFamily="18" charset="0"/>
                <a:ea typeface="楷体" charset="0"/>
              </a:rPr>
              <a:t>dp[6]</a:t>
            </a:r>
            <a:r>
              <a:rPr lang="zh-CN" altLang="zh-CN" sz="1600" b="1">
                <a:solidFill>
                  <a:srgbClr val="FF0000"/>
                </a:solidFill>
                <a:latin typeface="Times New Roman" pitchFamily="18" charset="0"/>
                <a:ea typeface="楷体" charset="0"/>
              </a:rPr>
              <a:t>即</a:t>
            </a:r>
            <a:r>
              <a:rPr lang="en-US" altLang="zh-CN" sz="1600" b="1">
                <a:solidFill>
                  <a:srgbClr val="FF0000"/>
                </a:solidFill>
                <a:latin typeface="Times New Roman" pitchFamily="18" charset="0"/>
                <a:ea typeface="楷体" charset="0"/>
              </a:rPr>
              <a:t>{2,2,3,-3,4}</a:t>
            </a:r>
            <a:r>
              <a:rPr lang="zh-CN" altLang="zh-CN" sz="1600" b="1">
                <a:solidFill>
                  <a:srgbClr val="FF0000"/>
                </a:solidFill>
                <a:latin typeface="Times New Roman" pitchFamily="18" charset="0"/>
                <a:ea typeface="楷体" charset="0"/>
              </a:rPr>
              <a:t>；</a:t>
            </a:r>
            <a:r>
              <a:rPr lang="en-US" altLang="zh-CN" sz="1600" b="1">
                <a:solidFill>
                  <a:srgbClr val="FF0000"/>
                </a:solidFill>
                <a:latin typeface="Times New Roman" pitchFamily="18" charset="0"/>
                <a:ea typeface="楷体" charset="0"/>
              </a:rPr>
              <a:t>max2[7]</a:t>
            </a:r>
            <a:r>
              <a:rPr lang="zh-CN" altLang="zh-CN" sz="1600" b="1">
                <a:solidFill>
                  <a:srgbClr val="FF0000"/>
                </a:solidFill>
                <a:latin typeface="Times New Roman" pitchFamily="18" charset="0"/>
                <a:ea typeface="楷体" charset="0"/>
              </a:rPr>
              <a:t>就是</a:t>
            </a:r>
            <a:r>
              <a:rPr lang="en-US" altLang="zh-CN" sz="1600" b="1">
                <a:solidFill>
                  <a:srgbClr val="FF0000"/>
                </a:solidFill>
                <a:latin typeface="Times New Roman" pitchFamily="18" charset="0"/>
                <a:ea typeface="楷体" charset="0"/>
              </a:rPr>
              <a:t>dp[8]</a:t>
            </a:r>
            <a:r>
              <a:rPr lang="zh-CN" altLang="zh-CN" sz="1600" b="1">
                <a:solidFill>
                  <a:srgbClr val="FF0000"/>
                </a:solidFill>
                <a:latin typeface="Times New Roman" pitchFamily="18" charset="0"/>
                <a:ea typeface="楷体" charset="0"/>
              </a:rPr>
              <a:t>即</a:t>
            </a:r>
            <a:r>
              <a:rPr lang="en-US" altLang="zh-CN" sz="1600" b="1">
                <a:solidFill>
                  <a:srgbClr val="FF0000"/>
                </a:solidFill>
                <a:latin typeface="Times New Roman" pitchFamily="18" charset="0"/>
                <a:ea typeface="楷体" charset="0"/>
              </a:rPr>
              <a:t>{5}</a:t>
            </a:r>
            <a:r>
              <a:rPr lang="zh-CN" altLang="zh-CN" sz="1800" b="1">
                <a:solidFill>
                  <a:srgbClr val="FF0000"/>
                </a:solidFill>
                <a:latin typeface="Times New Roman" pitchFamily="18" charset="0"/>
                <a:ea typeface="楷体" charset="0"/>
              </a:rPr>
              <a:t>，</a:t>
            </a:r>
          </a:p>
          <a:p>
            <a:r>
              <a:rPr lang="zh-CN" altLang="zh-CN" sz="1600" b="1">
                <a:solidFill>
                  <a:srgbClr val="FF0000"/>
                </a:solidFill>
                <a:latin typeface="Times New Roman" pitchFamily="18" charset="0"/>
                <a:ea typeface="楷体" charset="0"/>
              </a:rPr>
              <a:t>所以上面那个例子求出的解就是</a:t>
            </a:r>
            <a:r>
              <a:rPr lang="en-US" altLang="zh-CN" sz="1600" b="1">
                <a:solidFill>
                  <a:srgbClr val="FF0000"/>
                </a:solidFill>
                <a:latin typeface="Times New Roman" pitchFamily="18" charset="0"/>
                <a:ea typeface="楷体" charset="0"/>
              </a:rPr>
              <a:t>max1[6]+max2[7]</a:t>
            </a:r>
            <a:r>
              <a:rPr lang="zh-CN" altLang="zh-CN" sz="1600" b="1">
                <a:solidFill>
                  <a:srgbClr val="FF0000"/>
                </a:solidFill>
                <a:latin typeface="Times New Roman" pitchFamily="18" charset="0"/>
                <a:ea typeface="楷体" charset="0"/>
              </a:rPr>
              <a:t>。而为何是</a:t>
            </a:r>
            <a:r>
              <a:rPr lang="en-US" altLang="zh-CN" sz="1600" b="1">
                <a:solidFill>
                  <a:srgbClr val="FF0000"/>
                </a:solidFill>
                <a:latin typeface="Times New Roman" pitchFamily="18" charset="0"/>
                <a:ea typeface="楷体" charset="0"/>
              </a:rPr>
              <a:t>max1[6]+max2[7]</a:t>
            </a:r>
            <a:r>
              <a:rPr lang="zh-CN" altLang="zh-CN" sz="1600" b="1">
                <a:solidFill>
                  <a:srgbClr val="FF0000"/>
                </a:solidFill>
                <a:latin typeface="Times New Roman" pitchFamily="18" charset="0"/>
                <a:ea typeface="楷体" charset="0"/>
              </a:rPr>
              <a:t>，是因为在</a:t>
            </a:r>
            <a:r>
              <a:rPr lang="en-US" altLang="zh-CN" sz="1600" b="1">
                <a:solidFill>
                  <a:srgbClr val="FF0000"/>
                </a:solidFill>
                <a:latin typeface="Times New Roman" pitchFamily="18" charset="0"/>
                <a:ea typeface="楷体" charset="0"/>
              </a:rPr>
              <a:t>max1[i]+max2[i+1](i=0~n-2)</a:t>
            </a:r>
            <a:r>
              <a:rPr lang="zh-CN" altLang="zh-CN" sz="1600" b="1">
                <a:solidFill>
                  <a:srgbClr val="FF0000"/>
                </a:solidFill>
                <a:latin typeface="Times New Roman" pitchFamily="18" charset="0"/>
                <a:ea typeface="楷体" charset="0"/>
              </a:rPr>
              <a:t>中，它最大。我们只需要枚举这两段的分界点</a:t>
            </a:r>
            <a:r>
              <a:rPr lang="en-US" altLang="zh-CN" sz="1600" b="1">
                <a:solidFill>
                  <a:srgbClr val="FF0000"/>
                </a:solidFill>
                <a:latin typeface="Times New Roman" pitchFamily="18" charset="0"/>
                <a:ea typeface="楷体" charset="0"/>
              </a:rPr>
              <a:t>i</a:t>
            </a:r>
            <a:r>
              <a:rPr lang="zh-CN" altLang="zh-CN" sz="1600" b="1">
                <a:solidFill>
                  <a:srgbClr val="FF0000"/>
                </a:solidFill>
                <a:latin typeface="Times New Roman" pitchFamily="18" charset="0"/>
                <a:ea typeface="楷体" charset="0"/>
              </a:rPr>
              <a:t>，</a:t>
            </a:r>
            <a:r>
              <a:rPr lang="en-US" altLang="zh-CN" sz="1600" b="1">
                <a:solidFill>
                  <a:srgbClr val="FF0000"/>
                </a:solidFill>
                <a:latin typeface="Times New Roman" pitchFamily="18" charset="0"/>
                <a:ea typeface="楷体" charset="0"/>
              </a:rPr>
              <a:t>0&lt;=i&lt;=n-2</a:t>
            </a:r>
            <a:r>
              <a:rPr lang="zh-CN" altLang="zh-CN" sz="1600" b="1">
                <a:solidFill>
                  <a:srgbClr val="FF0000"/>
                </a:solidFill>
                <a:latin typeface="Times New Roman" pitchFamily="18" charset="0"/>
                <a:ea typeface="楷体" charset="0"/>
              </a:rPr>
              <a:t>，就可以了。</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标题 1"/>
          <p:cNvSpPr>
            <a:spLocks noGrp="1"/>
          </p:cNvSpPr>
          <p:nvPr>
            <p:ph type="title" idx="4294967295"/>
          </p:nvPr>
        </p:nvSpPr>
        <p:spPr>
          <a:xfrm>
            <a:off x="0" y="143510"/>
            <a:ext cx="6172200" cy="1285875"/>
          </a:xfrm>
        </p:spPr>
        <p:txBody>
          <a:bodyPr/>
          <a:lstStyle/>
          <a:p>
            <a:pPr algn="just"/>
            <a:r>
              <a:rPr lang="zh-CN" altLang="zh-CN" sz="3200" b="1">
                <a:solidFill>
                  <a:srgbClr val="000000"/>
                </a:solidFill>
                <a:latin typeface="Times New Roman" pitchFamily="18" charset="0"/>
                <a:ea typeface="楷体" charset="0"/>
                <a:cs typeface="微软雅黑"/>
              </a:rPr>
              <a:t>最后得出方法：</a:t>
            </a:r>
          </a:p>
        </p:txBody>
      </p:sp>
      <p:sp>
        <p:nvSpPr>
          <p:cNvPr id="209922" name="内容占位符 2"/>
          <p:cNvSpPr>
            <a:spLocks noGrp="1"/>
          </p:cNvSpPr>
          <p:nvPr>
            <p:ph idx="4294967295"/>
          </p:nvPr>
        </p:nvSpPr>
        <p:spPr>
          <a:xfrm>
            <a:off x="309245" y="1016635"/>
            <a:ext cx="8535035" cy="3308350"/>
          </a:xfrm>
        </p:spPr>
        <p:txBody>
          <a:bodyPr/>
          <a:lstStyle/>
          <a:p>
            <a:r>
              <a:rPr lang="zh-CN" altLang="zh-CN" b="1">
                <a:solidFill>
                  <a:srgbClr val="000000"/>
                </a:solidFill>
                <a:latin typeface="Times New Roman" pitchFamily="18" charset="0"/>
                <a:ea typeface="楷体" charset="0"/>
              </a:rPr>
              <a:t>利用</a:t>
            </a:r>
            <a:r>
              <a:rPr lang="zh-CN" altLang="en-US" b="1">
                <a:solidFill>
                  <a:srgbClr val="000000"/>
                </a:solidFill>
                <a:latin typeface="Times New Roman" pitchFamily="18" charset="0"/>
                <a:ea typeface="楷体" charset="0"/>
              </a:rPr>
              <a:t>标准动态规划</a:t>
            </a:r>
            <a:r>
              <a:rPr lang="zh-CN" altLang="zh-CN" b="1">
                <a:solidFill>
                  <a:srgbClr val="000000"/>
                </a:solidFill>
                <a:latin typeface="Times New Roman" pitchFamily="18" charset="0"/>
                <a:ea typeface="楷体" charset="0"/>
              </a:rPr>
              <a:t>求最大子</a:t>
            </a:r>
            <a:r>
              <a:rPr lang="zh-CN" altLang="en-US" b="1">
                <a:solidFill>
                  <a:srgbClr val="000000"/>
                </a:solidFill>
                <a:latin typeface="Times New Roman" pitchFamily="18" charset="0"/>
                <a:ea typeface="楷体" charset="0"/>
              </a:rPr>
              <a:t>子段</a:t>
            </a:r>
            <a:r>
              <a:rPr lang="zh-CN" altLang="zh-CN" b="1">
                <a:solidFill>
                  <a:srgbClr val="000000"/>
                </a:solidFill>
                <a:latin typeface="Times New Roman" pitchFamily="18" charset="0"/>
                <a:ea typeface="楷体" charset="0"/>
              </a:rPr>
              <a:t>和的方法，求出</a:t>
            </a:r>
            <a:r>
              <a:rPr lang="en-US" altLang="zh-CN" b="1">
                <a:solidFill>
                  <a:srgbClr val="000000"/>
                </a:solidFill>
                <a:latin typeface="Times New Roman" pitchFamily="18" charset="0"/>
                <a:ea typeface="楷体" charset="0"/>
              </a:rPr>
              <a:t>dp1[]</a:t>
            </a:r>
            <a:r>
              <a:rPr lang="zh-CN" altLang="zh-CN" b="1">
                <a:solidFill>
                  <a:srgbClr val="000000"/>
                </a:solidFill>
                <a:latin typeface="Times New Roman" pitchFamily="18" charset="0"/>
                <a:ea typeface="楷体" charset="0"/>
              </a:rPr>
              <a:t>、</a:t>
            </a:r>
            <a:r>
              <a:rPr lang="en-US" altLang="zh-CN" b="1">
                <a:solidFill>
                  <a:srgbClr val="000000"/>
                </a:solidFill>
                <a:latin typeface="Times New Roman" pitchFamily="18" charset="0"/>
                <a:ea typeface="楷体" charset="0"/>
              </a:rPr>
              <a:t>dp2[]</a:t>
            </a:r>
            <a:r>
              <a:rPr lang="zh-CN" altLang="zh-CN" b="1">
                <a:solidFill>
                  <a:srgbClr val="000000"/>
                </a:solidFill>
                <a:latin typeface="Times New Roman" pitchFamily="18" charset="0"/>
                <a:ea typeface="楷体" charset="0"/>
              </a:rPr>
              <a:t>、</a:t>
            </a:r>
            <a:r>
              <a:rPr lang="en-US" altLang="zh-CN" b="1">
                <a:solidFill>
                  <a:srgbClr val="000000"/>
                </a:solidFill>
                <a:latin typeface="Times New Roman" pitchFamily="18" charset="0"/>
                <a:ea typeface="楷体" charset="0"/>
              </a:rPr>
              <a:t>max1[]</a:t>
            </a:r>
            <a:r>
              <a:rPr lang="zh-CN" altLang="zh-CN" b="1">
                <a:solidFill>
                  <a:srgbClr val="000000"/>
                </a:solidFill>
                <a:latin typeface="Times New Roman" pitchFamily="18" charset="0"/>
                <a:ea typeface="楷体" charset="0"/>
              </a:rPr>
              <a:t>、</a:t>
            </a:r>
            <a:r>
              <a:rPr lang="en-US" altLang="zh-CN" b="1">
                <a:solidFill>
                  <a:srgbClr val="000000"/>
                </a:solidFill>
                <a:latin typeface="Times New Roman" pitchFamily="18" charset="0"/>
                <a:ea typeface="楷体" charset="0"/>
              </a:rPr>
              <a:t>max2[]</a:t>
            </a:r>
            <a:r>
              <a:rPr lang="zh-CN" altLang="zh-CN" b="1">
                <a:solidFill>
                  <a:srgbClr val="000000"/>
                </a:solidFill>
                <a:latin typeface="Times New Roman" pitchFamily="18" charset="0"/>
                <a:ea typeface="楷体" charset="0"/>
              </a:rPr>
              <a:t>；</a:t>
            </a:r>
          </a:p>
          <a:p>
            <a:r>
              <a:rPr lang="zh-CN" altLang="zh-CN" b="1">
                <a:solidFill>
                  <a:srgbClr val="000000"/>
                </a:solidFill>
                <a:latin typeface="Times New Roman" pitchFamily="18" charset="0"/>
                <a:ea typeface="楷体" charset="0"/>
              </a:rPr>
              <a:t>枚举出</a:t>
            </a:r>
            <a:r>
              <a:rPr lang="en-US" altLang="zh-CN" b="1">
                <a:solidFill>
                  <a:srgbClr val="000000"/>
                </a:solidFill>
                <a:latin typeface="Times New Roman" pitchFamily="18" charset="0"/>
                <a:ea typeface="楷体" charset="0"/>
              </a:rPr>
              <a:t>max1[i]+max2[i+1](i=0~n-2)</a:t>
            </a:r>
            <a:r>
              <a:rPr lang="zh-CN" altLang="zh-CN" b="1">
                <a:solidFill>
                  <a:srgbClr val="000000"/>
                </a:solidFill>
                <a:latin typeface="Times New Roman" pitchFamily="18" charset="0"/>
                <a:ea typeface="楷体" charset="0"/>
              </a:rPr>
              <a:t>中，最大的那个数，就是结果。</a:t>
            </a:r>
            <a:br>
              <a:rPr lang="zh-CN" altLang="zh-CN" b="1">
                <a:solidFill>
                  <a:srgbClr val="000000"/>
                </a:solidFill>
                <a:latin typeface="Times New Roman" pitchFamily="18" charset="0"/>
                <a:ea typeface="楷体" charset="0"/>
              </a:rPr>
            </a:br>
            <a:endParaRPr lang="zh-CN" altLang="zh-CN" b="1">
              <a:solidFill>
                <a:srgbClr val="000000"/>
              </a:solidFill>
              <a:latin typeface="Times New Roman" pitchFamily="18" charset="0"/>
              <a:ea typeface="楷体"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5" name="Picture 6"/>
          <p:cNvPicPr>
            <a:picLocks noChangeAspect="1" noChangeArrowheads="1"/>
          </p:cNvPicPr>
          <p:nvPr/>
        </p:nvPicPr>
        <p:blipFill>
          <a:blip r:embed="rId2"/>
          <a:srcRect/>
          <a:stretch>
            <a:fillRect/>
          </a:stretch>
        </p:blipFill>
        <p:spPr bwMode="auto">
          <a:xfrm>
            <a:off x="4731544" y="1115616"/>
            <a:ext cx="3243263" cy="2614613"/>
          </a:xfrm>
          <a:prstGeom prst="rect">
            <a:avLst/>
          </a:prstGeom>
          <a:noFill/>
          <a:ln w="9525">
            <a:noFill/>
            <a:miter lim="800000"/>
            <a:headEnd/>
            <a:tailEnd/>
          </a:ln>
        </p:spPr>
      </p:pic>
      <p:pic>
        <p:nvPicPr>
          <p:cNvPr id="210946" name="Picture 7"/>
          <p:cNvPicPr>
            <a:picLocks noChangeAspect="1" noChangeArrowheads="1"/>
          </p:cNvPicPr>
          <p:nvPr/>
        </p:nvPicPr>
        <p:blipFill>
          <a:blip r:embed="rId3"/>
          <a:srcRect/>
          <a:stretch>
            <a:fillRect/>
          </a:stretch>
        </p:blipFill>
        <p:spPr bwMode="auto">
          <a:xfrm>
            <a:off x="2578894" y="3730229"/>
            <a:ext cx="3979069" cy="1300163"/>
          </a:xfrm>
          <a:prstGeom prst="rect">
            <a:avLst/>
          </a:prstGeom>
          <a:noFill/>
          <a:ln w="9525">
            <a:noFill/>
            <a:miter lim="800000"/>
            <a:headEnd/>
            <a:tailEnd/>
          </a:ln>
        </p:spPr>
      </p:pic>
      <p:pic>
        <p:nvPicPr>
          <p:cNvPr id="210947" name="Picture 10"/>
          <p:cNvPicPr>
            <a:picLocks noChangeAspect="1" noChangeArrowheads="1"/>
          </p:cNvPicPr>
          <p:nvPr/>
        </p:nvPicPr>
        <p:blipFill>
          <a:blip r:embed="rId4"/>
          <a:srcRect/>
          <a:stretch>
            <a:fillRect/>
          </a:stretch>
        </p:blipFill>
        <p:spPr bwMode="auto">
          <a:xfrm>
            <a:off x="2992041" y="195263"/>
            <a:ext cx="3479006" cy="835819"/>
          </a:xfrm>
          <a:prstGeom prst="rect">
            <a:avLst/>
          </a:prstGeom>
          <a:noFill/>
          <a:ln w="9525">
            <a:noFill/>
            <a:miter lim="800000"/>
            <a:headEnd/>
            <a:tailEnd/>
          </a:ln>
        </p:spPr>
      </p:pic>
      <p:pic>
        <p:nvPicPr>
          <p:cNvPr id="210948" name="Picture 11"/>
          <p:cNvPicPr>
            <a:picLocks noChangeAspect="1" noChangeArrowheads="1"/>
          </p:cNvPicPr>
          <p:nvPr/>
        </p:nvPicPr>
        <p:blipFill>
          <a:blip r:embed="rId5"/>
          <a:srcRect/>
          <a:stretch>
            <a:fillRect/>
          </a:stretch>
        </p:blipFill>
        <p:spPr bwMode="auto">
          <a:xfrm>
            <a:off x="1871663" y="1122760"/>
            <a:ext cx="3000375" cy="2607469"/>
          </a:xfrm>
          <a:prstGeom prst="rect">
            <a:avLst/>
          </a:prstGeom>
          <a:noFill/>
          <a:ln w="9525">
            <a:noFill/>
            <a:miter lim="800000"/>
            <a:headEnd/>
            <a:tailEnd/>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2" name="Rectangle 4"/>
          <p:cNvSpPr>
            <a:spLocks noGrp="1" noChangeArrowheads="1"/>
          </p:cNvSpPr>
          <p:nvPr>
            <p:ph type="ctrTitle" idx="4294967295"/>
          </p:nvPr>
        </p:nvSpPr>
        <p:spPr>
          <a:xfrm>
            <a:off x="0" y="1257300"/>
            <a:ext cx="5829300" cy="1153795"/>
          </a:xfrm>
        </p:spPr>
        <p:txBody>
          <a:bodyPr rtlCol="0">
            <a:noAutofit/>
          </a:bodyPr>
          <a:lstStyle/>
          <a:p>
            <a:pPr eaLnBrk="1" fontAlgn="auto" hangingPunct="1">
              <a:spcAft>
                <a:spcPts val="0"/>
              </a:spcAft>
              <a:defRPr/>
            </a:pPr>
            <a:r>
              <a:rPr lang="zh-CN" altLang="en-US" sz="3450" b="1">
                <a:solidFill>
                  <a:srgbClr val="000000"/>
                </a:solidFill>
                <a:effectLst>
                  <a:outerShdw blurRad="38100" dist="38100" dir="2700000" algn="tl">
                    <a:srgbClr val="C0C0C0"/>
                  </a:outerShdw>
                </a:effectLst>
                <a:ea typeface="黑体" pitchFamily="2" charset="-122"/>
              </a:rPr>
              <a:t>凸多边形最优三角剖分</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ChangeArrowheads="1"/>
          </p:cNvSpPr>
          <p:nvPr/>
        </p:nvSpPr>
        <p:spPr bwMode="auto">
          <a:xfrm>
            <a:off x="2087166" y="0"/>
            <a:ext cx="4806553"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Garamond" pitchFamily="18" charset="0"/>
                <a:ea typeface="黑体" pitchFamily="2" charset="-122"/>
              </a:rPr>
              <a:t>凸多边形最优三角剖分</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212995" name="Text Box 3"/>
          <p:cNvSpPr txBox="1">
            <a:spLocks noChangeArrowheads="1"/>
          </p:cNvSpPr>
          <p:nvPr/>
        </p:nvSpPr>
        <p:spPr bwMode="auto">
          <a:xfrm>
            <a:off x="648970" y="627380"/>
            <a:ext cx="7903845" cy="2529840"/>
          </a:xfrm>
          <a:prstGeom prst="rect">
            <a:avLst/>
          </a:prstGeom>
          <a:noFill/>
          <a:ln w="9525">
            <a:noFill/>
            <a:miter lim="800000"/>
          </a:ln>
        </p:spPr>
        <p:txBody>
          <a:bodyPr wrap="square">
            <a:spAutoFit/>
          </a:bodyPr>
          <a:lstStyle/>
          <a:p>
            <a:pPr>
              <a:buFontTx/>
              <a:buChar char="•"/>
            </a:pPr>
            <a:r>
              <a:rPr lang="zh-CN" altLang="en-US" b="1">
                <a:solidFill>
                  <a:srgbClr val="000000"/>
                </a:solidFill>
                <a:ea typeface="楷体_GB2312"/>
                <a:cs typeface="楷体_GB2312"/>
              </a:rPr>
              <a:t>用多边形顶点的逆时针序列表示凸多边形，即</a:t>
            </a:r>
            <a:r>
              <a:rPr lang="en-US" altLang="zh-CN" b="1">
                <a:solidFill>
                  <a:srgbClr val="000000"/>
                </a:solidFill>
                <a:ea typeface="楷体_GB2312"/>
                <a:cs typeface="楷体_GB2312"/>
              </a:rPr>
              <a:t>P={v</a:t>
            </a:r>
            <a:r>
              <a:rPr lang="en-US" altLang="zh-CN" b="1" baseline="-25000">
                <a:solidFill>
                  <a:srgbClr val="000000"/>
                </a:solidFill>
                <a:ea typeface="楷体_GB2312"/>
                <a:cs typeface="楷体_GB2312"/>
              </a:rPr>
              <a:t>0</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1</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n-1</a:t>
            </a:r>
            <a:r>
              <a:rPr lang="en-US" altLang="zh-CN" b="1">
                <a:solidFill>
                  <a:srgbClr val="000000"/>
                </a:solidFill>
                <a:ea typeface="楷体_GB2312"/>
                <a:cs typeface="楷体_GB2312"/>
              </a:rPr>
              <a:t>}</a:t>
            </a:r>
            <a:r>
              <a:rPr lang="zh-CN" altLang="en-US" b="1">
                <a:solidFill>
                  <a:srgbClr val="000000"/>
                </a:solidFill>
                <a:ea typeface="楷体_GB2312"/>
                <a:cs typeface="楷体_GB2312"/>
              </a:rPr>
              <a:t>表示具有</a:t>
            </a:r>
            <a:r>
              <a:rPr lang="en-US" altLang="zh-CN" b="1">
                <a:solidFill>
                  <a:srgbClr val="000000"/>
                </a:solidFill>
                <a:ea typeface="楷体_GB2312"/>
                <a:cs typeface="楷体_GB2312"/>
              </a:rPr>
              <a:t>n</a:t>
            </a:r>
            <a:r>
              <a:rPr lang="zh-CN" altLang="en-US" b="1">
                <a:solidFill>
                  <a:srgbClr val="000000"/>
                </a:solidFill>
                <a:ea typeface="楷体_GB2312"/>
                <a:cs typeface="楷体_GB2312"/>
              </a:rPr>
              <a:t>条边的凸多边形。</a:t>
            </a:r>
          </a:p>
          <a:p>
            <a:pPr>
              <a:buFontTx/>
              <a:buChar char="•"/>
            </a:pPr>
            <a:r>
              <a:rPr lang="zh-CN" altLang="en-US" b="1">
                <a:solidFill>
                  <a:srgbClr val="000000"/>
                </a:solidFill>
                <a:ea typeface="楷体_GB2312"/>
                <a:cs typeface="楷体_GB2312"/>
              </a:rPr>
              <a:t>若</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i</a:t>
            </a:r>
            <a:r>
              <a:rPr lang="zh-CN" altLang="en-US" b="1">
                <a:solidFill>
                  <a:srgbClr val="000000"/>
                </a:solidFill>
                <a:ea typeface="楷体_GB2312"/>
                <a:cs typeface="楷体_GB2312"/>
              </a:rPr>
              <a:t>与</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j</a:t>
            </a:r>
            <a:r>
              <a:rPr lang="zh-CN" altLang="en-US" b="1">
                <a:solidFill>
                  <a:srgbClr val="000000"/>
                </a:solidFill>
                <a:ea typeface="楷体_GB2312"/>
                <a:cs typeface="楷体_GB2312"/>
              </a:rPr>
              <a:t>是多边形上不相邻的</a:t>
            </a:r>
            <a:r>
              <a:rPr lang="en-US" altLang="zh-CN" b="1">
                <a:solidFill>
                  <a:srgbClr val="000000"/>
                </a:solidFill>
                <a:ea typeface="楷体_GB2312"/>
                <a:cs typeface="楷体_GB2312"/>
              </a:rPr>
              <a:t>2</a:t>
            </a:r>
            <a:r>
              <a:rPr lang="zh-CN" altLang="en-US" b="1">
                <a:solidFill>
                  <a:srgbClr val="000000"/>
                </a:solidFill>
                <a:ea typeface="楷体_GB2312"/>
                <a:cs typeface="楷体_GB2312"/>
              </a:rPr>
              <a:t>个顶点，则线段</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i</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j</a:t>
            </a:r>
            <a:r>
              <a:rPr lang="zh-CN" altLang="en-US" b="1">
                <a:solidFill>
                  <a:srgbClr val="000000"/>
                </a:solidFill>
                <a:ea typeface="楷体_GB2312"/>
                <a:cs typeface="楷体_GB2312"/>
              </a:rPr>
              <a:t>称为多边形的一条弦。弦将多边形分割成</a:t>
            </a:r>
            <a:r>
              <a:rPr lang="en-US" altLang="zh-CN" b="1">
                <a:solidFill>
                  <a:srgbClr val="000000"/>
                </a:solidFill>
                <a:ea typeface="楷体_GB2312"/>
                <a:cs typeface="楷体_GB2312"/>
              </a:rPr>
              <a:t>2</a:t>
            </a:r>
            <a:r>
              <a:rPr lang="zh-CN" altLang="en-US" b="1">
                <a:solidFill>
                  <a:srgbClr val="000000"/>
                </a:solidFill>
                <a:ea typeface="楷体_GB2312"/>
                <a:cs typeface="楷体_GB2312"/>
              </a:rPr>
              <a:t>个多边形</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i</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i+1</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j</a:t>
            </a:r>
            <a:r>
              <a:rPr lang="en-US" altLang="zh-CN" b="1">
                <a:solidFill>
                  <a:srgbClr val="000000"/>
                </a:solidFill>
                <a:ea typeface="楷体_GB2312"/>
                <a:cs typeface="楷体_GB2312"/>
              </a:rPr>
              <a:t>}</a:t>
            </a:r>
            <a:r>
              <a:rPr lang="zh-CN" altLang="en-US" b="1">
                <a:solidFill>
                  <a:srgbClr val="000000"/>
                </a:solidFill>
                <a:ea typeface="楷体_GB2312"/>
                <a:cs typeface="楷体_GB2312"/>
              </a:rPr>
              <a:t>和</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j</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j+1</a:t>
            </a:r>
            <a:r>
              <a:rPr lang="en-US" altLang="zh-CN" b="1">
                <a:solidFill>
                  <a:srgbClr val="000000"/>
                </a:solidFill>
                <a:ea typeface="楷体_GB2312"/>
                <a:cs typeface="楷体_GB2312"/>
              </a:rPr>
              <a:t>,…v</a:t>
            </a:r>
            <a:r>
              <a:rPr lang="en-US" altLang="zh-CN" b="1" baseline="-25000">
                <a:solidFill>
                  <a:srgbClr val="000000"/>
                </a:solidFill>
                <a:ea typeface="楷体_GB2312"/>
                <a:cs typeface="楷体_GB2312"/>
              </a:rPr>
              <a:t>i</a:t>
            </a:r>
            <a:r>
              <a:rPr lang="en-US" altLang="zh-CN" b="1">
                <a:solidFill>
                  <a:srgbClr val="000000"/>
                </a:solidFill>
                <a:ea typeface="楷体_GB2312"/>
                <a:cs typeface="楷体_GB2312"/>
              </a:rPr>
              <a:t>}</a:t>
            </a:r>
            <a:r>
              <a:rPr lang="zh-CN" altLang="en-US" b="1">
                <a:solidFill>
                  <a:srgbClr val="000000"/>
                </a:solidFill>
                <a:ea typeface="楷体_GB2312"/>
                <a:cs typeface="楷体_GB2312"/>
              </a:rPr>
              <a:t>。</a:t>
            </a:r>
          </a:p>
          <a:p>
            <a:pPr>
              <a:buFontTx/>
              <a:buChar char="•"/>
            </a:pPr>
            <a:r>
              <a:rPr lang="zh-CN" altLang="en-US" b="1">
                <a:solidFill>
                  <a:srgbClr val="000000"/>
                </a:solidFill>
                <a:ea typeface="黑体" pitchFamily="2" charset="-122"/>
              </a:rPr>
              <a:t>多边形的三角剖分</a:t>
            </a:r>
            <a:r>
              <a:rPr lang="zh-CN" altLang="en-US" b="1">
                <a:solidFill>
                  <a:srgbClr val="000000"/>
                </a:solidFill>
                <a:ea typeface="楷体_GB2312"/>
                <a:cs typeface="楷体_GB2312"/>
              </a:rPr>
              <a:t>是将多边形分割成互不相交的三角形的弦的集合</a:t>
            </a:r>
            <a:r>
              <a:rPr lang="en-US" altLang="zh-CN" b="1">
                <a:solidFill>
                  <a:srgbClr val="000000"/>
                </a:solidFill>
                <a:ea typeface="楷体_GB2312"/>
                <a:cs typeface="楷体_GB2312"/>
              </a:rPr>
              <a:t>T</a:t>
            </a:r>
            <a:r>
              <a:rPr lang="zh-CN" altLang="en-US" b="1">
                <a:solidFill>
                  <a:srgbClr val="000000"/>
                </a:solidFill>
                <a:ea typeface="楷体_GB2312"/>
                <a:cs typeface="楷体_GB2312"/>
              </a:rPr>
              <a:t>。</a:t>
            </a:r>
          </a:p>
          <a:p>
            <a:pPr>
              <a:buFontTx/>
              <a:buChar char="•"/>
            </a:pPr>
            <a:r>
              <a:rPr lang="zh-CN" altLang="en-US" b="1">
                <a:solidFill>
                  <a:srgbClr val="000000"/>
                </a:solidFill>
                <a:latin typeface="黑体" pitchFamily="2" charset="-122"/>
                <a:ea typeface="黑体" pitchFamily="2" charset="-122"/>
              </a:rPr>
              <a:t>给定凸多边形</a:t>
            </a:r>
            <a:r>
              <a:rPr lang="en-US" altLang="zh-CN" b="1">
                <a:solidFill>
                  <a:srgbClr val="000000"/>
                </a:solidFill>
                <a:latin typeface="黑体" pitchFamily="2" charset="-122"/>
                <a:ea typeface="黑体" pitchFamily="2" charset="-122"/>
              </a:rPr>
              <a:t>P</a:t>
            </a:r>
            <a:r>
              <a:rPr lang="zh-CN" altLang="en-US" b="1">
                <a:solidFill>
                  <a:srgbClr val="000000"/>
                </a:solidFill>
                <a:latin typeface="黑体" pitchFamily="2" charset="-122"/>
                <a:ea typeface="黑体" pitchFamily="2" charset="-122"/>
              </a:rPr>
              <a:t>，以及定义在由多边形的边和弦组成的三角形上的权函数</a:t>
            </a:r>
            <a:r>
              <a:rPr lang="en-US" altLang="zh-CN" b="1">
                <a:solidFill>
                  <a:srgbClr val="000000"/>
                </a:solidFill>
                <a:latin typeface="黑体" pitchFamily="2" charset="-122"/>
                <a:ea typeface="黑体" pitchFamily="2" charset="-122"/>
              </a:rPr>
              <a:t>w</a:t>
            </a:r>
            <a:r>
              <a:rPr lang="zh-CN" altLang="en-US" b="1">
                <a:solidFill>
                  <a:srgbClr val="000000"/>
                </a:solidFill>
                <a:latin typeface="黑体" pitchFamily="2" charset="-122"/>
                <a:ea typeface="黑体" pitchFamily="2" charset="-122"/>
              </a:rPr>
              <a:t>。要求确定该凸多边形的三角剖分，使得即该三角剖分中诸三角形上权之和为最小。 </a:t>
            </a:r>
          </a:p>
        </p:txBody>
      </p:sp>
      <p:pic>
        <p:nvPicPr>
          <p:cNvPr id="212996" name="Picture 4" descr="t33"/>
          <p:cNvPicPr>
            <a:picLocks noChangeAspect="1" noChangeArrowheads="1"/>
          </p:cNvPicPr>
          <p:nvPr/>
        </p:nvPicPr>
        <p:blipFill>
          <a:blip r:embed="rId2"/>
          <a:srcRect/>
          <a:stretch>
            <a:fillRect/>
          </a:stretch>
        </p:blipFill>
        <p:spPr bwMode="auto">
          <a:xfrm>
            <a:off x="2519363" y="3436144"/>
            <a:ext cx="3564731" cy="1428750"/>
          </a:xfrm>
          <a:prstGeom prst="rect">
            <a:avLst/>
          </a:prstGeom>
          <a:noFill/>
          <a:ln w="9525">
            <a:noFill/>
            <a:miter lim="800000"/>
            <a:headEnd/>
            <a:tailEnd/>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8" name="Picture 2" descr="t34"/>
          <p:cNvPicPr>
            <a:picLocks noChangeAspect="1" noChangeArrowheads="1"/>
          </p:cNvPicPr>
          <p:nvPr/>
        </p:nvPicPr>
        <p:blipFill>
          <a:blip r:embed="rId2"/>
          <a:srcRect/>
          <a:stretch>
            <a:fillRect/>
          </a:stretch>
        </p:blipFill>
        <p:spPr bwMode="auto">
          <a:xfrm>
            <a:off x="2316217" y="2933173"/>
            <a:ext cx="4727070" cy="2196914"/>
          </a:xfrm>
          <a:prstGeom prst="rect">
            <a:avLst/>
          </a:prstGeom>
          <a:noFill/>
          <a:ln w="9525">
            <a:noFill/>
            <a:miter lim="800000"/>
            <a:headEnd/>
            <a:tailEnd/>
          </a:ln>
        </p:spPr>
      </p:pic>
      <p:sp>
        <p:nvSpPr>
          <p:cNvPr id="306179" name="Rectangle 3"/>
          <p:cNvSpPr>
            <a:spLocks noChangeArrowheads="1"/>
          </p:cNvSpPr>
          <p:nvPr/>
        </p:nvSpPr>
        <p:spPr bwMode="auto">
          <a:xfrm>
            <a:off x="1925241" y="0"/>
            <a:ext cx="5509022"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Times New Roman" pitchFamily="18" charset="0"/>
                <a:ea typeface="楷体" charset="0"/>
              </a:rPr>
              <a:t>三角剖分的结构及其相关问题</a:t>
            </a:r>
            <a:endParaRPr lang="ja-JP" altLang="en-US" sz="2850" b="1">
              <a:solidFill>
                <a:srgbClr val="000066"/>
              </a:solidFill>
              <a:effectLst>
                <a:outerShdw blurRad="38100" dist="38100" dir="2700000" algn="tl">
                  <a:srgbClr val="C0C0C0"/>
                </a:outerShdw>
              </a:effectLst>
              <a:latin typeface="Times New Roman" pitchFamily="18" charset="0"/>
              <a:ea typeface="楷体" charset="0"/>
            </a:endParaRPr>
          </a:p>
        </p:txBody>
      </p:sp>
      <p:sp>
        <p:nvSpPr>
          <p:cNvPr id="214020" name="Text Box 4"/>
          <p:cNvSpPr txBox="1">
            <a:spLocks noChangeArrowheads="1"/>
          </p:cNvSpPr>
          <p:nvPr/>
        </p:nvSpPr>
        <p:spPr bwMode="auto">
          <a:xfrm>
            <a:off x="882015" y="627380"/>
            <a:ext cx="7811135" cy="2225040"/>
          </a:xfrm>
          <a:prstGeom prst="rect">
            <a:avLst/>
          </a:prstGeom>
          <a:gradFill>
            <a:gsLst>
              <a:gs pos="10000">
                <a:srgbClr val="012D86"/>
              </a:gs>
              <a:gs pos="100000">
                <a:srgbClr val="0E2557"/>
              </a:gs>
            </a:gsLst>
            <a:lin ang="3960000" scaled="0"/>
          </a:gradFill>
          <a:ln w="28575" cmpd="sng">
            <a:solidFill>
              <a:schemeClr val="accent1"/>
            </a:solidFill>
            <a:prstDash val="solid"/>
            <a:miter lim="800000"/>
          </a:ln>
        </p:spPr>
        <p:txBody>
          <a:bodyPr wrap="square">
            <a:spAutoFit/>
          </a:bodyPr>
          <a:lstStyle/>
          <a:p>
            <a:pPr>
              <a:buFontTx/>
              <a:buChar char="•"/>
            </a:pPr>
            <a:r>
              <a:rPr lang="zh-CN" altLang="en-US" b="1">
                <a:solidFill>
                  <a:schemeClr val="bg1"/>
                </a:solidFill>
                <a:latin typeface="Times New Roman" pitchFamily="18" charset="0"/>
                <a:ea typeface="楷体" charset="0"/>
                <a:cs typeface="楷体_GB2312"/>
              </a:rPr>
              <a:t>一个表达式的完全加括号方式相应于一棵完全二叉树，称为表达式的语法树。例如，完全加括号的矩阵连乘积</a:t>
            </a:r>
            <a:r>
              <a:rPr lang="en-US" altLang="zh-CN" b="1">
                <a:solidFill>
                  <a:schemeClr val="bg1"/>
                </a:solidFill>
                <a:latin typeface="Times New Roman" pitchFamily="18" charset="0"/>
                <a:ea typeface="楷体" charset="0"/>
                <a:cs typeface="楷体_GB2312"/>
              </a:rPr>
              <a:t>((A</a:t>
            </a:r>
            <a:r>
              <a:rPr lang="en-US" altLang="zh-CN" b="1" baseline="-25000">
                <a:solidFill>
                  <a:schemeClr val="bg1"/>
                </a:solidFill>
                <a:latin typeface="Times New Roman" pitchFamily="18" charset="0"/>
                <a:ea typeface="楷体" charset="0"/>
                <a:cs typeface="楷体_GB2312"/>
              </a:rPr>
              <a:t>1</a:t>
            </a:r>
            <a:r>
              <a:rPr lang="en-US" altLang="zh-CN" b="1">
                <a:solidFill>
                  <a:schemeClr val="bg1"/>
                </a:solidFill>
                <a:latin typeface="Times New Roman" pitchFamily="18" charset="0"/>
                <a:ea typeface="楷体" charset="0"/>
                <a:cs typeface="楷体_GB2312"/>
              </a:rPr>
              <a:t>(A</a:t>
            </a:r>
            <a:r>
              <a:rPr lang="en-US" altLang="zh-CN" b="1" baseline="-25000">
                <a:solidFill>
                  <a:schemeClr val="bg1"/>
                </a:solidFill>
                <a:latin typeface="Times New Roman" pitchFamily="18" charset="0"/>
                <a:ea typeface="楷体" charset="0"/>
                <a:cs typeface="楷体_GB2312"/>
              </a:rPr>
              <a:t>2</a:t>
            </a:r>
            <a:r>
              <a:rPr lang="en-US" altLang="zh-CN" b="1">
                <a:solidFill>
                  <a:schemeClr val="bg1"/>
                </a:solidFill>
                <a:latin typeface="Times New Roman" pitchFamily="18" charset="0"/>
                <a:ea typeface="楷体" charset="0"/>
                <a:cs typeface="楷体_GB2312"/>
              </a:rPr>
              <a:t>A</a:t>
            </a:r>
            <a:r>
              <a:rPr lang="en-US" altLang="zh-CN" b="1" baseline="-25000">
                <a:solidFill>
                  <a:schemeClr val="bg1"/>
                </a:solidFill>
                <a:latin typeface="Times New Roman" pitchFamily="18" charset="0"/>
                <a:ea typeface="楷体" charset="0"/>
                <a:cs typeface="楷体_GB2312"/>
              </a:rPr>
              <a:t>3</a:t>
            </a:r>
            <a:r>
              <a:rPr lang="en-US" altLang="zh-CN" b="1">
                <a:solidFill>
                  <a:schemeClr val="bg1"/>
                </a:solidFill>
                <a:latin typeface="Times New Roman" pitchFamily="18" charset="0"/>
                <a:ea typeface="楷体" charset="0"/>
                <a:cs typeface="楷体_GB2312"/>
              </a:rPr>
              <a:t>))(A</a:t>
            </a:r>
            <a:r>
              <a:rPr lang="en-US" altLang="zh-CN" b="1" baseline="-25000">
                <a:solidFill>
                  <a:schemeClr val="bg1"/>
                </a:solidFill>
                <a:latin typeface="Times New Roman" pitchFamily="18" charset="0"/>
                <a:ea typeface="楷体" charset="0"/>
                <a:cs typeface="楷体_GB2312"/>
              </a:rPr>
              <a:t>4</a:t>
            </a:r>
            <a:r>
              <a:rPr lang="en-US" altLang="zh-CN" b="1">
                <a:solidFill>
                  <a:schemeClr val="bg1"/>
                </a:solidFill>
                <a:latin typeface="Times New Roman" pitchFamily="18" charset="0"/>
                <a:ea typeface="楷体" charset="0"/>
                <a:cs typeface="楷体_GB2312"/>
              </a:rPr>
              <a:t>(A</a:t>
            </a:r>
            <a:r>
              <a:rPr lang="en-US" altLang="zh-CN" b="1" baseline="-25000">
                <a:solidFill>
                  <a:schemeClr val="bg1"/>
                </a:solidFill>
                <a:latin typeface="Times New Roman" pitchFamily="18" charset="0"/>
                <a:ea typeface="楷体" charset="0"/>
                <a:cs typeface="楷体_GB2312"/>
              </a:rPr>
              <a:t>5</a:t>
            </a:r>
            <a:r>
              <a:rPr lang="en-US" altLang="zh-CN" b="1">
                <a:solidFill>
                  <a:schemeClr val="bg1"/>
                </a:solidFill>
                <a:latin typeface="Times New Roman" pitchFamily="18" charset="0"/>
                <a:ea typeface="楷体" charset="0"/>
                <a:cs typeface="楷体_GB2312"/>
              </a:rPr>
              <a:t>A</a:t>
            </a:r>
            <a:r>
              <a:rPr lang="en-US" altLang="zh-CN" b="1" baseline="-25000">
                <a:solidFill>
                  <a:schemeClr val="bg1"/>
                </a:solidFill>
                <a:latin typeface="Times New Roman" pitchFamily="18" charset="0"/>
                <a:ea typeface="楷体" charset="0"/>
                <a:cs typeface="楷体_GB2312"/>
              </a:rPr>
              <a:t>6</a:t>
            </a:r>
            <a:r>
              <a:rPr lang="en-US" altLang="zh-CN" b="1">
                <a:solidFill>
                  <a:schemeClr val="bg1"/>
                </a:solidFill>
                <a:latin typeface="Times New Roman" pitchFamily="18" charset="0"/>
                <a:ea typeface="楷体" charset="0"/>
                <a:cs typeface="楷体_GB2312"/>
              </a:rPr>
              <a:t>)))</a:t>
            </a:r>
            <a:r>
              <a:rPr lang="zh-CN" altLang="en-US" b="1">
                <a:solidFill>
                  <a:schemeClr val="bg1"/>
                </a:solidFill>
                <a:latin typeface="Times New Roman" pitchFamily="18" charset="0"/>
                <a:ea typeface="楷体" charset="0"/>
                <a:cs typeface="楷体_GB2312"/>
              </a:rPr>
              <a:t>所相应的语法树如图</a:t>
            </a:r>
            <a:r>
              <a:rPr lang="en-US" altLang="zh-CN" b="1">
                <a:solidFill>
                  <a:schemeClr val="bg1"/>
                </a:solidFill>
                <a:latin typeface="Times New Roman" pitchFamily="18" charset="0"/>
                <a:ea typeface="楷体" charset="0"/>
                <a:cs typeface="楷体_GB2312"/>
              </a:rPr>
              <a:t> (a)</a:t>
            </a:r>
            <a:r>
              <a:rPr lang="zh-CN" altLang="en-US" b="1">
                <a:solidFill>
                  <a:schemeClr val="bg1"/>
                </a:solidFill>
                <a:latin typeface="Times New Roman" pitchFamily="18" charset="0"/>
                <a:ea typeface="楷体" charset="0"/>
                <a:cs typeface="楷体_GB2312"/>
              </a:rPr>
              <a:t>所示。</a:t>
            </a:r>
          </a:p>
          <a:p>
            <a:pPr>
              <a:buFontTx/>
              <a:buChar char="•"/>
            </a:pPr>
            <a:r>
              <a:rPr lang="zh-CN" altLang="en-US" b="1">
                <a:solidFill>
                  <a:schemeClr val="bg1"/>
                </a:solidFill>
                <a:latin typeface="Times New Roman" pitchFamily="18" charset="0"/>
                <a:ea typeface="楷体" charset="0"/>
                <a:cs typeface="楷体_GB2312"/>
              </a:rPr>
              <a:t>凸多边形</a:t>
            </a:r>
            <a:r>
              <a:rPr lang="en-US" altLang="zh-CN" b="1">
                <a:solidFill>
                  <a:schemeClr val="bg1"/>
                </a:solidFill>
                <a:latin typeface="Times New Roman" pitchFamily="18" charset="0"/>
                <a:ea typeface="楷体" charset="0"/>
                <a:cs typeface="楷体_GB2312"/>
              </a:rPr>
              <a:t>{v</a:t>
            </a:r>
            <a:r>
              <a:rPr lang="en-US" altLang="zh-CN" b="1" baseline="-25000">
                <a:solidFill>
                  <a:schemeClr val="bg1"/>
                </a:solidFill>
                <a:latin typeface="Times New Roman" pitchFamily="18" charset="0"/>
                <a:ea typeface="楷体" charset="0"/>
                <a:cs typeface="楷体_GB2312"/>
              </a:rPr>
              <a:t>0</a:t>
            </a:r>
            <a:r>
              <a:rPr lang="en-US" altLang="zh-CN" b="1">
                <a:solidFill>
                  <a:schemeClr val="bg1"/>
                </a:solidFill>
                <a:latin typeface="Times New Roman" pitchFamily="18" charset="0"/>
                <a:ea typeface="楷体" charset="0"/>
                <a:cs typeface="楷体_GB2312"/>
              </a:rPr>
              <a:t>,v</a:t>
            </a:r>
            <a:r>
              <a:rPr lang="en-US" altLang="zh-CN" b="1" baseline="-25000">
                <a:solidFill>
                  <a:schemeClr val="bg1"/>
                </a:solidFill>
                <a:latin typeface="Times New Roman" pitchFamily="18" charset="0"/>
                <a:ea typeface="楷体" charset="0"/>
                <a:cs typeface="楷体_GB2312"/>
              </a:rPr>
              <a:t>1</a:t>
            </a:r>
            <a:r>
              <a:rPr lang="en-US" altLang="zh-CN" b="1">
                <a:solidFill>
                  <a:schemeClr val="bg1"/>
                </a:solidFill>
                <a:latin typeface="Times New Roman" pitchFamily="18" charset="0"/>
                <a:ea typeface="楷体" charset="0"/>
                <a:cs typeface="楷体_GB2312"/>
              </a:rPr>
              <a:t>,…v</a:t>
            </a:r>
            <a:r>
              <a:rPr lang="en-US" altLang="zh-CN" b="1" baseline="-25000">
                <a:solidFill>
                  <a:schemeClr val="bg1"/>
                </a:solidFill>
                <a:latin typeface="Times New Roman" pitchFamily="18" charset="0"/>
                <a:ea typeface="楷体" charset="0"/>
                <a:cs typeface="楷体_GB2312"/>
              </a:rPr>
              <a:t>n-1</a:t>
            </a:r>
            <a:r>
              <a:rPr lang="en-US" altLang="zh-CN" b="1">
                <a:solidFill>
                  <a:schemeClr val="bg1"/>
                </a:solidFill>
                <a:latin typeface="Times New Roman" pitchFamily="18" charset="0"/>
                <a:ea typeface="楷体" charset="0"/>
                <a:cs typeface="楷体_GB2312"/>
              </a:rPr>
              <a:t>}</a:t>
            </a:r>
            <a:r>
              <a:rPr lang="zh-CN" altLang="en-US" b="1">
                <a:solidFill>
                  <a:schemeClr val="bg1"/>
                </a:solidFill>
                <a:latin typeface="Times New Roman" pitchFamily="18" charset="0"/>
                <a:ea typeface="楷体" charset="0"/>
                <a:cs typeface="楷体_GB2312"/>
              </a:rPr>
              <a:t>的三角剖分也可以用语法树表示。例如，图</a:t>
            </a:r>
            <a:r>
              <a:rPr lang="en-US" altLang="zh-CN" b="1">
                <a:solidFill>
                  <a:schemeClr val="bg1"/>
                </a:solidFill>
                <a:latin typeface="Times New Roman" pitchFamily="18" charset="0"/>
                <a:ea typeface="楷体" charset="0"/>
                <a:cs typeface="楷体_GB2312"/>
              </a:rPr>
              <a:t> (b)</a:t>
            </a:r>
            <a:r>
              <a:rPr lang="zh-CN" altLang="en-US" b="1">
                <a:solidFill>
                  <a:schemeClr val="bg1"/>
                </a:solidFill>
                <a:latin typeface="Times New Roman" pitchFamily="18" charset="0"/>
                <a:ea typeface="楷体" charset="0"/>
                <a:cs typeface="楷体_GB2312"/>
              </a:rPr>
              <a:t>中凸多边形的三角剖分可用图</a:t>
            </a:r>
            <a:r>
              <a:rPr lang="en-US" altLang="zh-CN" b="1">
                <a:solidFill>
                  <a:schemeClr val="bg1"/>
                </a:solidFill>
                <a:latin typeface="Times New Roman" pitchFamily="18" charset="0"/>
                <a:ea typeface="楷体" charset="0"/>
                <a:cs typeface="楷体_GB2312"/>
              </a:rPr>
              <a:t> (a)</a:t>
            </a:r>
            <a:r>
              <a:rPr lang="zh-CN" altLang="en-US" b="1">
                <a:solidFill>
                  <a:schemeClr val="bg1"/>
                </a:solidFill>
                <a:latin typeface="Times New Roman" pitchFamily="18" charset="0"/>
                <a:ea typeface="楷体" charset="0"/>
                <a:cs typeface="楷体_GB2312"/>
              </a:rPr>
              <a:t>所示的语法树表示。 </a:t>
            </a:r>
          </a:p>
          <a:p>
            <a:pPr>
              <a:buFontTx/>
              <a:buChar char="•"/>
            </a:pPr>
            <a:r>
              <a:rPr lang="zh-CN" altLang="en-US" b="1">
                <a:solidFill>
                  <a:schemeClr val="bg1"/>
                </a:solidFill>
                <a:latin typeface="Times New Roman" pitchFamily="18" charset="0"/>
                <a:ea typeface="楷体" charset="0"/>
                <a:cs typeface="楷体_GB2312"/>
              </a:rPr>
              <a:t>矩阵连乘积中的每个矩阵</a:t>
            </a:r>
            <a:r>
              <a:rPr lang="en-US" altLang="zh-CN" b="1">
                <a:solidFill>
                  <a:schemeClr val="bg1"/>
                </a:solidFill>
                <a:latin typeface="Times New Roman" pitchFamily="18" charset="0"/>
                <a:ea typeface="楷体" charset="0"/>
                <a:cs typeface="楷体_GB2312"/>
              </a:rPr>
              <a:t>A</a:t>
            </a:r>
            <a:r>
              <a:rPr lang="en-US" altLang="zh-CN" b="1" baseline="-25000">
                <a:solidFill>
                  <a:schemeClr val="bg1"/>
                </a:solidFill>
                <a:latin typeface="Times New Roman" pitchFamily="18" charset="0"/>
                <a:ea typeface="楷体" charset="0"/>
                <a:cs typeface="楷体_GB2312"/>
              </a:rPr>
              <a:t>i</a:t>
            </a:r>
            <a:r>
              <a:rPr lang="zh-CN" altLang="en-US" b="1">
                <a:solidFill>
                  <a:schemeClr val="bg1"/>
                </a:solidFill>
                <a:latin typeface="Times New Roman" pitchFamily="18" charset="0"/>
                <a:ea typeface="楷体" charset="0"/>
                <a:cs typeface="楷体_GB2312"/>
              </a:rPr>
              <a:t>对应于凸</a:t>
            </a:r>
            <a:r>
              <a:rPr lang="en-US" altLang="zh-CN" b="1">
                <a:solidFill>
                  <a:schemeClr val="bg1"/>
                </a:solidFill>
                <a:latin typeface="Times New Roman" pitchFamily="18" charset="0"/>
                <a:ea typeface="楷体" charset="0"/>
                <a:cs typeface="楷体_GB2312"/>
              </a:rPr>
              <a:t>(n+1)</a:t>
            </a:r>
            <a:r>
              <a:rPr lang="zh-CN" altLang="en-US" b="1">
                <a:solidFill>
                  <a:schemeClr val="bg1"/>
                </a:solidFill>
                <a:latin typeface="Times New Roman" pitchFamily="18" charset="0"/>
                <a:ea typeface="楷体" charset="0"/>
                <a:cs typeface="楷体_GB2312"/>
              </a:rPr>
              <a:t>边形中的一条边</a:t>
            </a:r>
            <a:r>
              <a:rPr lang="en-US" altLang="zh-CN" b="1">
                <a:solidFill>
                  <a:schemeClr val="bg1"/>
                </a:solidFill>
                <a:latin typeface="Times New Roman" pitchFamily="18" charset="0"/>
                <a:ea typeface="楷体" charset="0"/>
                <a:cs typeface="楷体_GB2312"/>
              </a:rPr>
              <a:t>v</a:t>
            </a:r>
            <a:r>
              <a:rPr lang="en-US" altLang="zh-CN" b="1" baseline="-25000">
                <a:solidFill>
                  <a:schemeClr val="bg1"/>
                </a:solidFill>
                <a:latin typeface="Times New Roman" pitchFamily="18" charset="0"/>
                <a:ea typeface="楷体" charset="0"/>
                <a:cs typeface="楷体_GB2312"/>
              </a:rPr>
              <a:t>i-1</a:t>
            </a:r>
            <a:r>
              <a:rPr lang="en-US" altLang="zh-CN" b="1">
                <a:solidFill>
                  <a:schemeClr val="bg1"/>
                </a:solidFill>
                <a:latin typeface="Times New Roman" pitchFamily="18" charset="0"/>
                <a:ea typeface="楷体" charset="0"/>
                <a:cs typeface="楷体_GB2312"/>
              </a:rPr>
              <a:t>v</a:t>
            </a:r>
            <a:r>
              <a:rPr lang="en-US" altLang="zh-CN" b="1" baseline="-25000">
                <a:solidFill>
                  <a:schemeClr val="bg1"/>
                </a:solidFill>
                <a:latin typeface="Times New Roman" pitchFamily="18" charset="0"/>
                <a:ea typeface="楷体" charset="0"/>
                <a:cs typeface="楷体_GB2312"/>
              </a:rPr>
              <a:t>i</a:t>
            </a:r>
            <a:r>
              <a:rPr lang="zh-CN" altLang="en-US" b="1">
                <a:solidFill>
                  <a:schemeClr val="bg1"/>
                </a:solidFill>
                <a:latin typeface="Times New Roman" pitchFamily="18" charset="0"/>
                <a:ea typeface="楷体" charset="0"/>
                <a:cs typeface="楷体_GB2312"/>
              </a:rPr>
              <a:t>。三角剖分中的一条弦</a:t>
            </a:r>
            <a:r>
              <a:rPr lang="en-US" altLang="zh-CN" b="1">
                <a:solidFill>
                  <a:schemeClr val="bg1"/>
                </a:solidFill>
                <a:latin typeface="Times New Roman" pitchFamily="18" charset="0"/>
                <a:ea typeface="楷体" charset="0"/>
                <a:cs typeface="楷体_GB2312"/>
              </a:rPr>
              <a:t>v</a:t>
            </a:r>
            <a:r>
              <a:rPr lang="en-US" altLang="zh-CN" b="1" baseline="-25000">
                <a:solidFill>
                  <a:schemeClr val="bg1"/>
                </a:solidFill>
                <a:latin typeface="Times New Roman" pitchFamily="18" charset="0"/>
                <a:ea typeface="楷体" charset="0"/>
                <a:cs typeface="楷体_GB2312"/>
              </a:rPr>
              <a:t>i</a:t>
            </a:r>
            <a:r>
              <a:rPr lang="en-US" altLang="zh-CN" b="1">
                <a:solidFill>
                  <a:schemeClr val="bg1"/>
                </a:solidFill>
                <a:latin typeface="Times New Roman" pitchFamily="18" charset="0"/>
                <a:ea typeface="楷体" charset="0"/>
                <a:cs typeface="楷体_GB2312"/>
              </a:rPr>
              <a:t>v</a:t>
            </a:r>
            <a:r>
              <a:rPr lang="en-US" altLang="zh-CN" b="1" baseline="-25000">
                <a:solidFill>
                  <a:schemeClr val="bg1"/>
                </a:solidFill>
                <a:latin typeface="Times New Roman" pitchFamily="18" charset="0"/>
                <a:ea typeface="楷体" charset="0"/>
                <a:cs typeface="楷体_GB2312"/>
              </a:rPr>
              <a:t>j</a:t>
            </a:r>
            <a:r>
              <a:rPr lang="zh-CN" altLang="en-US" b="1">
                <a:solidFill>
                  <a:schemeClr val="bg1"/>
                </a:solidFill>
                <a:latin typeface="Times New Roman" pitchFamily="18" charset="0"/>
                <a:ea typeface="楷体" charset="0"/>
                <a:cs typeface="楷体_GB2312"/>
              </a:rPr>
              <a:t>，</a:t>
            </a:r>
            <a:r>
              <a:rPr lang="en-US" altLang="zh-CN" b="1">
                <a:solidFill>
                  <a:schemeClr val="bg1"/>
                </a:solidFill>
                <a:latin typeface="Times New Roman" pitchFamily="18" charset="0"/>
                <a:ea typeface="楷体" charset="0"/>
                <a:cs typeface="楷体_GB2312"/>
              </a:rPr>
              <a:t>i&lt;j</a:t>
            </a:r>
            <a:r>
              <a:rPr lang="zh-CN" altLang="en-US" b="1">
                <a:solidFill>
                  <a:schemeClr val="bg1"/>
                </a:solidFill>
                <a:latin typeface="Times New Roman" pitchFamily="18" charset="0"/>
                <a:ea typeface="楷体" charset="0"/>
                <a:cs typeface="楷体_GB2312"/>
              </a:rPr>
              <a:t>，对应于矩阵连乘积</a:t>
            </a:r>
            <a:r>
              <a:rPr lang="en-US" altLang="zh-CN" b="1">
                <a:solidFill>
                  <a:schemeClr val="bg1"/>
                </a:solidFill>
                <a:latin typeface="Times New Roman" pitchFamily="18" charset="0"/>
                <a:ea typeface="楷体" charset="0"/>
                <a:cs typeface="楷体_GB2312"/>
              </a:rPr>
              <a:t>A[i+1:j]</a:t>
            </a:r>
            <a:r>
              <a:rPr lang="zh-CN" altLang="en-US" b="1">
                <a:solidFill>
                  <a:schemeClr val="bg1"/>
                </a:solidFill>
                <a:latin typeface="Times New Roman" pitchFamily="18" charset="0"/>
                <a:ea typeface="楷体" charset="0"/>
                <a:cs typeface="楷体_GB2312"/>
              </a:rPr>
              <a:t>。</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ChangeArrowheads="1"/>
          </p:cNvSpPr>
          <p:nvPr/>
        </p:nvSpPr>
        <p:spPr bwMode="auto">
          <a:xfrm>
            <a:off x="1749346" y="36830"/>
            <a:ext cx="5509022" cy="596504"/>
          </a:xfrm>
          <a:prstGeom prst="rect">
            <a:avLst/>
          </a:prstGeom>
          <a:noFill/>
          <a:ln>
            <a:noFill/>
          </a:ln>
          <a:effectLst/>
        </p:spPr>
        <p:txBody>
          <a:bodyPr anchor="b"/>
          <a:lstStyle/>
          <a:p>
            <a:pPr>
              <a:defRPr/>
            </a:pPr>
            <a:r>
              <a:rPr lang="zh-CN" altLang="en-US" sz="3200" b="1">
                <a:solidFill>
                  <a:srgbClr val="000066"/>
                </a:solidFill>
                <a:effectLst>
                  <a:outerShdw blurRad="38100" dist="38100" dir="2700000" algn="tl">
                    <a:srgbClr val="C0C0C0"/>
                  </a:outerShdw>
                </a:effectLst>
                <a:latin typeface="Times New Roman" pitchFamily="18" charset="0"/>
                <a:ea typeface="楷体" charset="0"/>
              </a:rPr>
              <a:t>最优子结构性质</a:t>
            </a:r>
          </a:p>
        </p:txBody>
      </p:sp>
      <p:sp>
        <p:nvSpPr>
          <p:cNvPr id="215043" name="Text Box 3"/>
          <p:cNvSpPr txBox="1">
            <a:spLocks noChangeArrowheads="1"/>
          </p:cNvSpPr>
          <p:nvPr/>
        </p:nvSpPr>
        <p:spPr bwMode="auto">
          <a:xfrm>
            <a:off x="481965" y="786130"/>
            <a:ext cx="8295346" cy="4401205"/>
          </a:xfrm>
          <a:prstGeom prst="rect">
            <a:avLst/>
          </a:prstGeom>
          <a:gradFill>
            <a:gsLst>
              <a:gs pos="0">
                <a:srgbClr val="012D86"/>
              </a:gs>
              <a:gs pos="100000">
                <a:srgbClr val="0E2557"/>
              </a:gs>
            </a:gsLst>
            <a:lin ang="3960000" scaled="0"/>
          </a:gradFill>
          <a:ln w="28575" cmpd="sng">
            <a:solidFill>
              <a:schemeClr val="accent1"/>
            </a:solidFill>
            <a:prstDash val="solid"/>
            <a:miter lim="800000"/>
          </a:ln>
        </p:spPr>
        <p:txBody>
          <a:bodyPr wrap="square">
            <a:spAutoFit/>
          </a:bodyPr>
          <a:lstStyle/>
          <a:p>
            <a:r>
              <a:rPr lang="zh-CN" altLang="en-US" sz="2800" b="1" dirty="0">
                <a:solidFill>
                  <a:schemeClr val="bg1"/>
                </a:solidFill>
                <a:latin typeface="Times New Roman" pitchFamily="18" charset="0"/>
                <a:ea typeface="楷体" charset="0"/>
                <a:cs typeface="楷体_GB2312"/>
              </a:rPr>
              <a:t>凸多边形的最优三角剖分问题有最优子结构性质：</a:t>
            </a:r>
          </a:p>
          <a:p>
            <a:pPr marL="457200" indent="-457200">
              <a:buFont typeface="Wingdings" panose="05000000000000000000" pitchFamily="2" charset="2"/>
              <a:buChar char="Ø"/>
            </a:pPr>
            <a:r>
              <a:rPr lang="zh-CN" altLang="en-US" sz="2800" b="1" dirty="0">
                <a:solidFill>
                  <a:schemeClr val="bg1"/>
                </a:solidFill>
                <a:latin typeface="Times New Roman" pitchFamily="18" charset="0"/>
                <a:ea typeface="楷体" charset="0"/>
                <a:cs typeface="楷体_GB2312"/>
              </a:rPr>
              <a:t>若凸</a:t>
            </a:r>
            <a:r>
              <a:rPr lang="en-US" altLang="zh-CN" sz="2800" b="1" dirty="0">
                <a:solidFill>
                  <a:schemeClr val="bg1"/>
                </a:solidFill>
                <a:latin typeface="Times New Roman" pitchFamily="18" charset="0"/>
                <a:ea typeface="楷体" charset="0"/>
                <a:cs typeface="楷体_GB2312"/>
              </a:rPr>
              <a:t>(n+1)</a:t>
            </a:r>
            <a:r>
              <a:rPr lang="zh-CN" altLang="en-US" sz="2800" b="1" dirty="0">
                <a:solidFill>
                  <a:schemeClr val="bg1"/>
                </a:solidFill>
                <a:latin typeface="Times New Roman" pitchFamily="18" charset="0"/>
                <a:ea typeface="楷体" charset="0"/>
                <a:cs typeface="楷体_GB2312"/>
              </a:rPr>
              <a:t>边形</a:t>
            </a:r>
            <a:r>
              <a:rPr lang="en-US" altLang="zh-CN" sz="2800" b="1" dirty="0">
                <a:solidFill>
                  <a:schemeClr val="bg1"/>
                </a:solidFill>
                <a:latin typeface="Times New Roman" pitchFamily="18" charset="0"/>
                <a:ea typeface="楷体" charset="0"/>
                <a:cs typeface="楷体_GB2312"/>
              </a:rPr>
              <a:t>P={v</a:t>
            </a:r>
            <a:r>
              <a:rPr lang="en-US" altLang="zh-CN" sz="2800" b="1" baseline="-25000" dirty="0">
                <a:solidFill>
                  <a:schemeClr val="bg1"/>
                </a:solidFill>
                <a:latin typeface="Times New Roman" pitchFamily="18" charset="0"/>
                <a:ea typeface="楷体" charset="0"/>
                <a:cs typeface="楷体_GB2312"/>
              </a:rPr>
              <a:t>0</a:t>
            </a:r>
            <a:r>
              <a:rPr lang="en-US" altLang="zh-CN" sz="2800" b="1" dirty="0">
                <a:solidFill>
                  <a:schemeClr val="bg1"/>
                </a:solidFill>
                <a:latin typeface="Times New Roman" pitchFamily="18" charset="0"/>
                <a:ea typeface="楷体" charset="0"/>
                <a:cs typeface="楷体_GB2312"/>
              </a:rPr>
              <a:t>,v</a:t>
            </a:r>
            <a:r>
              <a:rPr lang="en-US" altLang="zh-CN" sz="2800" b="1" baseline="-25000" dirty="0">
                <a:solidFill>
                  <a:schemeClr val="bg1"/>
                </a:solidFill>
                <a:latin typeface="Times New Roman" pitchFamily="18" charset="0"/>
                <a:ea typeface="楷体" charset="0"/>
                <a:cs typeface="楷体_GB2312"/>
              </a:rPr>
              <a:t>1</a:t>
            </a:r>
            <a:r>
              <a:rPr lang="en-US" altLang="zh-CN" sz="2800" b="1" dirty="0">
                <a:solidFill>
                  <a:schemeClr val="bg1"/>
                </a:solidFill>
                <a:latin typeface="Times New Roman" pitchFamily="18" charset="0"/>
                <a:ea typeface="楷体" charset="0"/>
                <a:cs typeface="楷体_GB2312"/>
              </a:rPr>
              <a:t>,…,v</a:t>
            </a:r>
            <a:r>
              <a:rPr lang="en-US" altLang="zh-CN" sz="2800" b="1" baseline="-25000" dirty="0">
                <a:solidFill>
                  <a:schemeClr val="bg1"/>
                </a:solidFill>
                <a:latin typeface="Times New Roman" pitchFamily="18" charset="0"/>
                <a:ea typeface="楷体" charset="0"/>
                <a:cs typeface="楷体_GB2312"/>
              </a:rPr>
              <a:t>n-1</a:t>
            </a:r>
            <a:r>
              <a:rPr lang="en-US" altLang="zh-CN" sz="2800" b="1" dirty="0">
                <a:solidFill>
                  <a:schemeClr val="bg1"/>
                </a:solidFill>
                <a:latin typeface="Times New Roman" pitchFamily="18" charset="0"/>
                <a:ea typeface="楷体" charset="0"/>
                <a:cs typeface="楷体_GB2312"/>
              </a:rPr>
              <a:t>}</a:t>
            </a:r>
            <a:r>
              <a:rPr lang="zh-CN" altLang="en-US" sz="2800" b="1" dirty="0">
                <a:solidFill>
                  <a:schemeClr val="bg1"/>
                </a:solidFill>
                <a:latin typeface="Times New Roman" pitchFamily="18" charset="0"/>
                <a:ea typeface="楷体" charset="0"/>
                <a:cs typeface="楷体_GB2312"/>
              </a:rPr>
              <a:t>的最优三角剖分</a:t>
            </a:r>
            <a:r>
              <a:rPr lang="en-US" altLang="zh-CN" sz="2800" b="1" dirty="0">
                <a:solidFill>
                  <a:schemeClr val="bg1"/>
                </a:solidFill>
                <a:latin typeface="Times New Roman" pitchFamily="18" charset="0"/>
                <a:ea typeface="楷体" charset="0"/>
                <a:cs typeface="楷体_GB2312"/>
              </a:rPr>
              <a:t>T</a:t>
            </a:r>
            <a:r>
              <a:rPr lang="zh-CN" altLang="en-US" sz="2800" b="1" dirty="0">
                <a:solidFill>
                  <a:schemeClr val="bg1"/>
                </a:solidFill>
                <a:latin typeface="Times New Roman" pitchFamily="18" charset="0"/>
                <a:ea typeface="楷体" charset="0"/>
                <a:cs typeface="楷体_GB2312"/>
              </a:rPr>
              <a:t>包含三角形</a:t>
            </a:r>
            <a:r>
              <a:rPr lang="en-US" altLang="zh-CN" sz="2800" b="1" dirty="0">
                <a:solidFill>
                  <a:schemeClr val="bg1"/>
                </a:solidFill>
                <a:latin typeface="Times New Roman" pitchFamily="18" charset="0"/>
                <a:ea typeface="楷体" charset="0"/>
                <a:cs typeface="楷体_GB2312"/>
              </a:rPr>
              <a:t>v</a:t>
            </a:r>
            <a:r>
              <a:rPr lang="en-US" altLang="zh-CN" sz="2800" b="1" baseline="-25000" dirty="0">
                <a:solidFill>
                  <a:schemeClr val="bg1"/>
                </a:solidFill>
                <a:latin typeface="Times New Roman" pitchFamily="18" charset="0"/>
                <a:ea typeface="楷体" charset="0"/>
                <a:cs typeface="楷体_GB2312"/>
              </a:rPr>
              <a:t>0</a:t>
            </a:r>
            <a:r>
              <a:rPr lang="en-US" altLang="zh-CN" sz="2800" b="1" dirty="0">
                <a:solidFill>
                  <a:schemeClr val="bg1"/>
                </a:solidFill>
                <a:latin typeface="Times New Roman" pitchFamily="18" charset="0"/>
                <a:ea typeface="楷体" charset="0"/>
                <a:cs typeface="楷体_GB2312"/>
              </a:rPr>
              <a:t>v</a:t>
            </a:r>
            <a:r>
              <a:rPr lang="en-US" altLang="zh-CN" sz="2800" b="1" baseline="-25000" dirty="0">
                <a:solidFill>
                  <a:schemeClr val="bg1"/>
                </a:solidFill>
                <a:latin typeface="Times New Roman" pitchFamily="18" charset="0"/>
                <a:ea typeface="楷体" charset="0"/>
                <a:cs typeface="楷体_GB2312"/>
              </a:rPr>
              <a:t>k</a:t>
            </a:r>
            <a:r>
              <a:rPr lang="en-US" altLang="zh-CN" sz="2800" b="1" dirty="0">
                <a:solidFill>
                  <a:schemeClr val="bg1"/>
                </a:solidFill>
                <a:latin typeface="Times New Roman" pitchFamily="18" charset="0"/>
                <a:ea typeface="楷体" charset="0"/>
                <a:cs typeface="楷体_GB2312"/>
              </a:rPr>
              <a:t>v</a:t>
            </a:r>
            <a:r>
              <a:rPr lang="en-US" altLang="zh-CN" sz="2800" b="1" baseline="-25000" dirty="0">
                <a:solidFill>
                  <a:schemeClr val="bg1"/>
                </a:solidFill>
                <a:latin typeface="Times New Roman" pitchFamily="18" charset="0"/>
                <a:ea typeface="楷体" charset="0"/>
                <a:cs typeface="楷体_GB2312"/>
              </a:rPr>
              <a:t>n</a:t>
            </a:r>
            <a:r>
              <a:rPr lang="zh-CN" altLang="en-US" sz="2800" b="1" dirty="0">
                <a:solidFill>
                  <a:schemeClr val="bg1"/>
                </a:solidFill>
                <a:latin typeface="Times New Roman" pitchFamily="18" charset="0"/>
                <a:ea typeface="楷体" charset="0"/>
                <a:cs typeface="楷体_GB2312"/>
              </a:rPr>
              <a:t>，</a:t>
            </a:r>
            <a:r>
              <a:rPr lang="en-US" altLang="zh-CN" sz="2800" b="1" dirty="0">
                <a:solidFill>
                  <a:schemeClr val="bg1"/>
                </a:solidFill>
                <a:latin typeface="Times New Roman" pitchFamily="18" charset="0"/>
                <a:ea typeface="楷体" charset="0"/>
                <a:cs typeface="楷体_GB2312"/>
              </a:rPr>
              <a:t>1≤k≤n-1</a:t>
            </a:r>
            <a:r>
              <a:rPr lang="zh-CN" altLang="en-US" sz="2800" b="1" dirty="0">
                <a:solidFill>
                  <a:schemeClr val="bg1"/>
                </a:solidFill>
                <a:latin typeface="Times New Roman" pitchFamily="18" charset="0"/>
                <a:ea typeface="楷体" charset="0"/>
                <a:cs typeface="楷体_GB2312"/>
              </a:rPr>
              <a:t>，则</a:t>
            </a:r>
            <a:r>
              <a:rPr lang="en-US" altLang="zh-CN" sz="2800" b="1" dirty="0">
                <a:solidFill>
                  <a:schemeClr val="bg1"/>
                </a:solidFill>
                <a:latin typeface="Times New Roman" pitchFamily="18" charset="0"/>
                <a:ea typeface="楷体" charset="0"/>
                <a:cs typeface="楷体_GB2312"/>
              </a:rPr>
              <a:t>T</a:t>
            </a:r>
            <a:r>
              <a:rPr lang="zh-CN" altLang="en-US" sz="2800" b="1" dirty="0">
                <a:solidFill>
                  <a:schemeClr val="bg1"/>
                </a:solidFill>
                <a:latin typeface="Times New Roman" pitchFamily="18" charset="0"/>
                <a:ea typeface="楷体" charset="0"/>
                <a:cs typeface="楷体_GB2312"/>
              </a:rPr>
              <a:t>的权为</a:t>
            </a:r>
            <a:r>
              <a:rPr lang="en-US" altLang="zh-CN" sz="2800" b="1" dirty="0">
                <a:solidFill>
                  <a:schemeClr val="bg1"/>
                </a:solidFill>
                <a:latin typeface="Times New Roman" pitchFamily="18" charset="0"/>
                <a:ea typeface="楷体" charset="0"/>
                <a:cs typeface="楷体_GB2312"/>
              </a:rPr>
              <a:t>3</a:t>
            </a:r>
            <a:r>
              <a:rPr lang="zh-CN" altLang="en-US" sz="2800" b="1" dirty="0">
                <a:solidFill>
                  <a:schemeClr val="bg1"/>
                </a:solidFill>
                <a:latin typeface="Times New Roman" pitchFamily="18" charset="0"/>
                <a:ea typeface="楷体" charset="0"/>
                <a:cs typeface="楷体_GB2312"/>
              </a:rPr>
              <a:t>个部分权的和：</a:t>
            </a:r>
            <a:endParaRPr lang="en-US" altLang="zh-CN" sz="2800" b="1" dirty="0">
              <a:solidFill>
                <a:schemeClr val="bg1"/>
              </a:solidFill>
              <a:latin typeface="Times New Roman" pitchFamily="18" charset="0"/>
              <a:ea typeface="楷体" charset="0"/>
              <a:cs typeface="楷体_GB2312"/>
            </a:endParaRPr>
          </a:p>
          <a:p>
            <a:pPr marL="972820" lvl="1" indent="-457200">
              <a:buFont typeface="Wingdings" panose="05000000000000000000" pitchFamily="2" charset="2"/>
              <a:buChar char="n"/>
            </a:pPr>
            <a:r>
              <a:rPr lang="zh-CN" altLang="en-US" sz="2800" b="1" dirty="0">
                <a:solidFill>
                  <a:schemeClr val="bg1"/>
                </a:solidFill>
                <a:latin typeface="Times New Roman" pitchFamily="18" charset="0"/>
                <a:ea typeface="楷体" charset="0"/>
                <a:cs typeface="楷体_GB2312"/>
              </a:rPr>
              <a:t>三角形</a:t>
            </a:r>
            <a:r>
              <a:rPr lang="en-US" altLang="zh-CN" sz="2800" b="1" dirty="0">
                <a:solidFill>
                  <a:schemeClr val="bg1"/>
                </a:solidFill>
                <a:latin typeface="Times New Roman" pitchFamily="18" charset="0"/>
                <a:ea typeface="楷体" charset="0"/>
                <a:cs typeface="楷体_GB2312"/>
              </a:rPr>
              <a:t>v</a:t>
            </a:r>
            <a:r>
              <a:rPr lang="en-US" altLang="zh-CN" sz="2800" b="1" baseline="-25000" dirty="0">
                <a:solidFill>
                  <a:schemeClr val="bg1"/>
                </a:solidFill>
                <a:latin typeface="Times New Roman" pitchFamily="18" charset="0"/>
                <a:ea typeface="楷体" charset="0"/>
                <a:cs typeface="楷体_GB2312"/>
              </a:rPr>
              <a:t>0</a:t>
            </a:r>
            <a:r>
              <a:rPr lang="en-US" altLang="zh-CN" sz="2800" b="1" dirty="0">
                <a:solidFill>
                  <a:schemeClr val="bg1"/>
                </a:solidFill>
                <a:latin typeface="Times New Roman" pitchFamily="18" charset="0"/>
                <a:ea typeface="楷体" charset="0"/>
                <a:cs typeface="楷体_GB2312"/>
              </a:rPr>
              <a:t>v</a:t>
            </a:r>
            <a:r>
              <a:rPr lang="en-US" altLang="zh-CN" sz="2800" b="1" baseline="-25000" dirty="0">
                <a:solidFill>
                  <a:schemeClr val="bg1"/>
                </a:solidFill>
                <a:latin typeface="Times New Roman" pitchFamily="18" charset="0"/>
                <a:ea typeface="楷体" charset="0"/>
                <a:cs typeface="楷体_GB2312"/>
              </a:rPr>
              <a:t>k</a:t>
            </a:r>
            <a:r>
              <a:rPr lang="en-US" altLang="zh-CN" sz="2800" b="1" dirty="0">
                <a:solidFill>
                  <a:schemeClr val="bg1"/>
                </a:solidFill>
                <a:latin typeface="Times New Roman" pitchFamily="18" charset="0"/>
                <a:ea typeface="楷体" charset="0"/>
                <a:cs typeface="楷体_GB2312"/>
              </a:rPr>
              <a:t>v</a:t>
            </a:r>
            <a:r>
              <a:rPr lang="en-US" altLang="zh-CN" sz="2800" b="1" baseline="-25000" dirty="0">
                <a:solidFill>
                  <a:schemeClr val="bg1"/>
                </a:solidFill>
                <a:latin typeface="Times New Roman" pitchFamily="18" charset="0"/>
                <a:ea typeface="楷体" charset="0"/>
                <a:cs typeface="楷体_GB2312"/>
              </a:rPr>
              <a:t>n</a:t>
            </a:r>
            <a:r>
              <a:rPr lang="zh-CN" altLang="en-US" sz="2800" b="1" dirty="0">
                <a:solidFill>
                  <a:schemeClr val="bg1"/>
                </a:solidFill>
                <a:latin typeface="Times New Roman" pitchFamily="18" charset="0"/>
                <a:ea typeface="楷体" charset="0"/>
                <a:cs typeface="楷体_GB2312"/>
              </a:rPr>
              <a:t>的权，子多边形</a:t>
            </a:r>
            <a:r>
              <a:rPr lang="en-US" altLang="zh-CN" sz="2800" b="1" dirty="0">
                <a:solidFill>
                  <a:schemeClr val="bg1"/>
                </a:solidFill>
                <a:latin typeface="Times New Roman" pitchFamily="18" charset="0"/>
                <a:ea typeface="楷体" charset="0"/>
                <a:cs typeface="楷体_GB2312"/>
              </a:rPr>
              <a:t>{v</a:t>
            </a:r>
            <a:r>
              <a:rPr lang="en-US" altLang="zh-CN" sz="2800" b="1" baseline="-25000" dirty="0">
                <a:solidFill>
                  <a:schemeClr val="bg1"/>
                </a:solidFill>
                <a:latin typeface="Times New Roman" pitchFamily="18" charset="0"/>
                <a:ea typeface="楷体" charset="0"/>
                <a:cs typeface="楷体_GB2312"/>
              </a:rPr>
              <a:t>0</a:t>
            </a:r>
            <a:r>
              <a:rPr lang="en-US" altLang="zh-CN" sz="2800" b="1" dirty="0">
                <a:solidFill>
                  <a:schemeClr val="bg1"/>
                </a:solidFill>
                <a:latin typeface="Times New Roman" pitchFamily="18" charset="0"/>
                <a:ea typeface="楷体" charset="0"/>
                <a:cs typeface="楷体_GB2312"/>
              </a:rPr>
              <a:t>,v</a:t>
            </a:r>
            <a:r>
              <a:rPr lang="en-US" altLang="zh-CN" sz="2800" b="1" baseline="-25000" dirty="0">
                <a:solidFill>
                  <a:schemeClr val="bg1"/>
                </a:solidFill>
                <a:latin typeface="Times New Roman" pitchFamily="18" charset="0"/>
                <a:ea typeface="楷体" charset="0"/>
                <a:cs typeface="楷体_GB2312"/>
              </a:rPr>
              <a:t>1</a:t>
            </a:r>
            <a:r>
              <a:rPr lang="en-US" altLang="zh-CN" sz="2800" b="1" dirty="0">
                <a:solidFill>
                  <a:schemeClr val="bg1"/>
                </a:solidFill>
                <a:latin typeface="Times New Roman" pitchFamily="18" charset="0"/>
                <a:ea typeface="楷体" charset="0"/>
                <a:cs typeface="楷体_GB2312"/>
              </a:rPr>
              <a:t>,…,</a:t>
            </a:r>
            <a:r>
              <a:rPr lang="en-US" altLang="zh-CN" sz="2800" b="1" dirty="0" err="1">
                <a:solidFill>
                  <a:schemeClr val="bg1"/>
                </a:solidFill>
                <a:latin typeface="Times New Roman" pitchFamily="18" charset="0"/>
                <a:ea typeface="楷体" charset="0"/>
                <a:cs typeface="楷体_GB2312"/>
              </a:rPr>
              <a:t>v</a:t>
            </a:r>
            <a:r>
              <a:rPr lang="en-US" altLang="zh-CN" sz="2800" b="1" baseline="-25000" dirty="0" err="1">
                <a:solidFill>
                  <a:schemeClr val="bg1"/>
                </a:solidFill>
                <a:latin typeface="Times New Roman" pitchFamily="18" charset="0"/>
                <a:ea typeface="楷体" charset="0"/>
                <a:cs typeface="楷体_GB2312"/>
              </a:rPr>
              <a:t>k</a:t>
            </a:r>
            <a:r>
              <a:rPr lang="en-US" altLang="zh-CN" sz="2800" b="1" dirty="0">
                <a:solidFill>
                  <a:schemeClr val="bg1"/>
                </a:solidFill>
                <a:latin typeface="Times New Roman" pitchFamily="18" charset="0"/>
                <a:ea typeface="楷体" charset="0"/>
                <a:cs typeface="楷体_GB2312"/>
              </a:rPr>
              <a:t>}</a:t>
            </a:r>
            <a:r>
              <a:rPr lang="zh-CN" altLang="en-US" sz="2800" b="1" dirty="0">
                <a:solidFill>
                  <a:schemeClr val="bg1"/>
                </a:solidFill>
                <a:latin typeface="Times New Roman" pitchFamily="18" charset="0"/>
                <a:ea typeface="楷体" charset="0"/>
                <a:cs typeface="楷体_GB2312"/>
              </a:rPr>
              <a:t>和</a:t>
            </a:r>
            <a:r>
              <a:rPr lang="en-US" altLang="zh-CN" sz="2800" b="1" dirty="0">
                <a:solidFill>
                  <a:schemeClr val="bg1"/>
                </a:solidFill>
                <a:latin typeface="Times New Roman" pitchFamily="18" charset="0"/>
                <a:ea typeface="楷体" charset="0"/>
                <a:cs typeface="楷体_GB2312"/>
              </a:rPr>
              <a:t>{v</a:t>
            </a:r>
            <a:r>
              <a:rPr lang="en-US" altLang="zh-CN" sz="2800" b="1" baseline="-25000" dirty="0">
                <a:solidFill>
                  <a:schemeClr val="bg1"/>
                </a:solidFill>
                <a:latin typeface="Times New Roman" pitchFamily="18" charset="0"/>
                <a:ea typeface="楷体" charset="0"/>
                <a:cs typeface="楷体_GB2312"/>
              </a:rPr>
              <a:t>k</a:t>
            </a:r>
            <a:r>
              <a:rPr lang="en-US" altLang="zh-CN" sz="2800" b="1" dirty="0">
                <a:solidFill>
                  <a:schemeClr val="bg1"/>
                </a:solidFill>
                <a:latin typeface="Times New Roman" pitchFamily="18" charset="0"/>
                <a:ea typeface="楷体" charset="0"/>
                <a:cs typeface="楷体_GB2312"/>
              </a:rPr>
              <a:t>,v</a:t>
            </a:r>
            <a:r>
              <a:rPr lang="en-US" altLang="zh-CN" sz="2800" b="1" baseline="-25000" dirty="0">
                <a:solidFill>
                  <a:schemeClr val="bg1"/>
                </a:solidFill>
                <a:latin typeface="Times New Roman" pitchFamily="18" charset="0"/>
                <a:ea typeface="楷体" charset="0"/>
                <a:cs typeface="楷体_GB2312"/>
              </a:rPr>
              <a:t>k+1</a:t>
            </a:r>
            <a:r>
              <a:rPr lang="en-US" altLang="zh-CN" sz="2800" b="1" dirty="0">
                <a:solidFill>
                  <a:schemeClr val="bg1"/>
                </a:solidFill>
                <a:latin typeface="Times New Roman" pitchFamily="18" charset="0"/>
                <a:ea typeface="楷体" charset="0"/>
                <a:cs typeface="楷体_GB2312"/>
              </a:rPr>
              <a:t>,…,</a:t>
            </a:r>
            <a:r>
              <a:rPr lang="en-US" altLang="zh-CN" sz="2800" b="1" dirty="0" err="1">
                <a:solidFill>
                  <a:schemeClr val="bg1"/>
                </a:solidFill>
                <a:latin typeface="Times New Roman" pitchFamily="18" charset="0"/>
                <a:ea typeface="楷体" charset="0"/>
                <a:cs typeface="楷体_GB2312"/>
              </a:rPr>
              <a:t>v</a:t>
            </a:r>
            <a:r>
              <a:rPr lang="en-US" altLang="zh-CN" sz="2800" b="1" baseline="-25000" dirty="0" err="1">
                <a:solidFill>
                  <a:schemeClr val="bg1"/>
                </a:solidFill>
                <a:latin typeface="Times New Roman" pitchFamily="18" charset="0"/>
                <a:ea typeface="楷体" charset="0"/>
                <a:cs typeface="楷体_GB2312"/>
              </a:rPr>
              <a:t>n</a:t>
            </a:r>
            <a:r>
              <a:rPr lang="en-US" altLang="zh-CN" sz="2800" b="1" dirty="0">
                <a:solidFill>
                  <a:schemeClr val="bg1"/>
                </a:solidFill>
                <a:latin typeface="Times New Roman" pitchFamily="18" charset="0"/>
                <a:ea typeface="楷体" charset="0"/>
                <a:cs typeface="楷体_GB2312"/>
              </a:rPr>
              <a:t>}</a:t>
            </a:r>
            <a:r>
              <a:rPr lang="zh-CN" altLang="en-US" sz="2800" b="1" dirty="0">
                <a:solidFill>
                  <a:schemeClr val="bg1"/>
                </a:solidFill>
                <a:latin typeface="Times New Roman" pitchFamily="18" charset="0"/>
                <a:ea typeface="楷体" charset="0"/>
                <a:cs typeface="楷体_GB2312"/>
              </a:rPr>
              <a:t>的权之和。</a:t>
            </a:r>
            <a:endParaRPr lang="en-US" altLang="zh-CN" sz="2800" b="1" dirty="0">
              <a:solidFill>
                <a:schemeClr val="bg1"/>
              </a:solidFill>
              <a:latin typeface="Times New Roman" pitchFamily="18" charset="0"/>
              <a:ea typeface="楷体" charset="0"/>
              <a:cs typeface="楷体_GB2312"/>
            </a:endParaRPr>
          </a:p>
          <a:p>
            <a:pPr marL="457200" indent="-457200">
              <a:buFont typeface="Wingdings" panose="05000000000000000000" pitchFamily="2" charset="2"/>
              <a:buChar char="Ø"/>
            </a:pPr>
            <a:r>
              <a:rPr lang="zh-CN" altLang="en-US" sz="2800" b="1" dirty="0">
                <a:solidFill>
                  <a:schemeClr val="bg1"/>
                </a:solidFill>
                <a:latin typeface="Times New Roman" pitchFamily="18" charset="0"/>
                <a:ea typeface="楷体" charset="0"/>
                <a:cs typeface="楷体_GB2312"/>
              </a:rPr>
              <a:t>可以断言，由</a:t>
            </a:r>
            <a:r>
              <a:rPr lang="en-US" altLang="zh-CN" sz="2800" b="1" dirty="0">
                <a:solidFill>
                  <a:schemeClr val="bg1"/>
                </a:solidFill>
                <a:latin typeface="Times New Roman" pitchFamily="18" charset="0"/>
                <a:ea typeface="楷体" charset="0"/>
                <a:cs typeface="楷体_GB2312"/>
              </a:rPr>
              <a:t>T</a:t>
            </a:r>
            <a:r>
              <a:rPr lang="zh-CN" altLang="en-US" sz="2800" b="1" dirty="0">
                <a:solidFill>
                  <a:schemeClr val="bg1"/>
                </a:solidFill>
                <a:latin typeface="Times New Roman" pitchFamily="18" charset="0"/>
                <a:ea typeface="楷体" charset="0"/>
                <a:cs typeface="楷体_GB2312"/>
              </a:rPr>
              <a:t>所确定的这</a:t>
            </a:r>
            <a:r>
              <a:rPr lang="en-US" altLang="zh-CN" sz="2800" b="1" dirty="0">
                <a:solidFill>
                  <a:schemeClr val="bg1"/>
                </a:solidFill>
                <a:latin typeface="Times New Roman" pitchFamily="18" charset="0"/>
                <a:ea typeface="楷体" charset="0"/>
                <a:cs typeface="楷体_GB2312"/>
              </a:rPr>
              <a:t>2</a:t>
            </a:r>
            <a:r>
              <a:rPr lang="zh-CN" altLang="en-US" sz="2800" b="1" dirty="0">
                <a:solidFill>
                  <a:schemeClr val="bg1"/>
                </a:solidFill>
                <a:latin typeface="Times New Roman" pitchFamily="18" charset="0"/>
                <a:ea typeface="楷体" charset="0"/>
                <a:cs typeface="楷体_GB2312"/>
              </a:rPr>
              <a:t>个子多边形的三角剖分也是最优的。因为若有</a:t>
            </a:r>
            <a:r>
              <a:rPr lang="en-US" altLang="zh-CN" sz="2800" b="1" dirty="0">
                <a:solidFill>
                  <a:schemeClr val="bg1"/>
                </a:solidFill>
                <a:latin typeface="Times New Roman" pitchFamily="18" charset="0"/>
                <a:ea typeface="楷体" charset="0"/>
                <a:cs typeface="楷体_GB2312"/>
              </a:rPr>
              <a:t>{v</a:t>
            </a:r>
            <a:r>
              <a:rPr lang="en-US" altLang="zh-CN" sz="2800" b="1" baseline="-25000" dirty="0">
                <a:solidFill>
                  <a:schemeClr val="bg1"/>
                </a:solidFill>
                <a:latin typeface="Times New Roman" pitchFamily="18" charset="0"/>
                <a:ea typeface="楷体" charset="0"/>
                <a:cs typeface="楷体_GB2312"/>
              </a:rPr>
              <a:t>0</a:t>
            </a:r>
            <a:r>
              <a:rPr lang="en-US" altLang="zh-CN" sz="2800" b="1" dirty="0">
                <a:solidFill>
                  <a:schemeClr val="bg1"/>
                </a:solidFill>
                <a:latin typeface="Times New Roman" pitchFamily="18" charset="0"/>
                <a:ea typeface="楷体" charset="0"/>
                <a:cs typeface="楷体_GB2312"/>
              </a:rPr>
              <a:t>,v</a:t>
            </a:r>
            <a:r>
              <a:rPr lang="en-US" altLang="zh-CN" sz="2800" b="1" baseline="-25000" dirty="0">
                <a:solidFill>
                  <a:schemeClr val="bg1"/>
                </a:solidFill>
                <a:latin typeface="Times New Roman" pitchFamily="18" charset="0"/>
                <a:ea typeface="楷体" charset="0"/>
                <a:cs typeface="楷体_GB2312"/>
              </a:rPr>
              <a:t>1</a:t>
            </a:r>
            <a:r>
              <a:rPr lang="en-US" altLang="zh-CN" sz="2800" b="1" dirty="0">
                <a:solidFill>
                  <a:schemeClr val="bg1"/>
                </a:solidFill>
                <a:latin typeface="Times New Roman" pitchFamily="18" charset="0"/>
                <a:ea typeface="楷体" charset="0"/>
                <a:cs typeface="楷体_GB2312"/>
              </a:rPr>
              <a:t>,…,</a:t>
            </a:r>
            <a:r>
              <a:rPr lang="en-US" altLang="zh-CN" sz="2800" b="1" dirty="0" err="1">
                <a:solidFill>
                  <a:schemeClr val="bg1"/>
                </a:solidFill>
                <a:latin typeface="Times New Roman" pitchFamily="18" charset="0"/>
                <a:ea typeface="楷体" charset="0"/>
                <a:cs typeface="楷体_GB2312"/>
              </a:rPr>
              <a:t>v</a:t>
            </a:r>
            <a:r>
              <a:rPr lang="en-US" altLang="zh-CN" sz="2800" b="1" baseline="-25000" dirty="0" err="1">
                <a:solidFill>
                  <a:schemeClr val="bg1"/>
                </a:solidFill>
                <a:latin typeface="Times New Roman" pitchFamily="18" charset="0"/>
                <a:ea typeface="楷体" charset="0"/>
                <a:cs typeface="楷体_GB2312"/>
              </a:rPr>
              <a:t>k</a:t>
            </a:r>
            <a:r>
              <a:rPr lang="en-US" altLang="zh-CN" sz="2800" b="1" dirty="0">
                <a:solidFill>
                  <a:schemeClr val="bg1"/>
                </a:solidFill>
                <a:latin typeface="Times New Roman" pitchFamily="18" charset="0"/>
                <a:ea typeface="楷体" charset="0"/>
                <a:cs typeface="楷体_GB2312"/>
              </a:rPr>
              <a:t>}</a:t>
            </a:r>
            <a:r>
              <a:rPr lang="zh-CN" altLang="en-US" sz="2800" b="1" dirty="0">
                <a:solidFill>
                  <a:schemeClr val="bg1"/>
                </a:solidFill>
                <a:latin typeface="Times New Roman" pitchFamily="18" charset="0"/>
                <a:ea typeface="楷体" charset="0"/>
                <a:cs typeface="楷体_GB2312"/>
              </a:rPr>
              <a:t>或</a:t>
            </a:r>
            <a:r>
              <a:rPr lang="en-US" altLang="zh-CN" sz="2800" b="1" dirty="0">
                <a:solidFill>
                  <a:schemeClr val="bg1"/>
                </a:solidFill>
                <a:latin typeface="Times New Roman" pitchFamily="18" charset="0"/>
                <a:ea typeface="楷体" charset="0"/>
                <a:cs typeface="楷体_GB2312"/>
              </a:rPr>
              <a:t>{v</a:t>
            </a:r>
            <a:r>
              <a:rPr lang="en-US" altLang="zh-CN" sz="2800" b="1" baseline="-25000" dirty="0">
                <a:solidFill>
                  <a:schemeClr val="bg1"/>
                </a:solidFill>
                <a:latin typeface="Times New Roman" pitchFamily="18" charset="0"/>
                <a:ea typeface="楷体" charset="0"/>
                <a:cs typeface="楷体_GB2312"/>
              </a:rPr>
              <a:t>k</a:t>
            </a:r>
            <a:r>
              <a:rPr lang="en-US" altLang="zh-CN" sz="2800" b="1" dirty="0">
                <a:solidFill>
                  <a:schemeClr val="bg1"/>
                </a:solidFill>
                <a:latin typeface="Times New Roman" pitchFamily="18" charset="0"/>
                <a:ea typeface="楷体" charset="0"/>
                <a:cs typeface="楷体_GB2312"/>
              </a:rPr>
              <a:t>,v</a:t>
            </a:r>
            <a:r>
              <a:rPr lang="en-US" altLang="zh-CN" sz="2800" b="1" baseline="-25000" dirty="0">
                <a:solidFill>
                  <a:schemeClr val="bg1"/>
                </a:solidFill>
                <a:latin typeface="Times New Roman" pitchFamily="18" charset="0"/>
                <a:ea typeface="楷体" charset="0"/>
                <a:cs typeface="楷体_GB2312"/>
              </a:rPr>
              <a:t>k+1</a:t>
            </a:r>
            <a:r>
              <a:rPr lang="en-US" altLang="zh-CN" sz="2800" b="1" dirty="0">
                <a:solidFill>
                  <a:schemeClr val="bg1"/>
                </a:solidFill>
                <a:latin typeface="Times New Roman" pitchFamily="18" charset="0"/>
                <a:ea typeface="楷体" charset="0"/>
                <a:cs typeface="楷体_GB2312"/>
              </a:rPr>
              <a:t>,…,</a:t>
            </a:r>
            <a:r>
              <a:rPr lang="en-US" altLang="zh-CN" sz="2800" b="1" dirty="0" err="1">
                <a:solidFill>
                  <a:schemeClr val="bg1"/>
                </a:solidFill>
                <a:latin typeface="Times New Roman" pitchFamily="18" charset="0"/>
                <a:ea typeface="楷体" charset="0"/>
                <a:cs typeface="楷体_GB2312"/>
              </a:rPr>
              <a:t>v</a:t>
            </a:r>
            <a:r>
              <a:rPr lang="en-US" altLang="zh-CN" sz="2800" b="1" baseline="-25000" dirty="0" err="1">
                <a:solidFill>
                  <a:schemeClr val="bg1"/>
                </a:solidFill>
                <a:latin typeface="Times New Roman" pitchFamily="18" charset="0"/>
                <a:ea typeface="楷体" charset="0"/>
                <a:cs typeface="楷体_GB2312"/>
              </a:rPr>
              <a:t>n</a:t>
            </a:r>
            <a:r>
              <a:rPr lang="en-US" altLang="zh-CN" sz="2800" b="1" dirty="0">
                <a:solidFill>
                  <a:schemeClr val="bg1"/>
                </a:solidFill>
                <a:latin typeface="Times New Roman" pitchFamily="18" charset="0"/>
                <a:ea typeface="楷体" charset="0"/>
                <a:cs typeface="楷体_GB2312"/>
              </a:rPr>
              <a:t>}</a:t>
            </a:r>
            <a:r>
              <a:rPr lang="zh-CN" altLang="en-US" sz="2800" b="1" dirty="0">
                <a:solidFill>
                  <a:schemeClr val="bg1"/>
                </a:solidFill>
                <a:latin typeface="Times New Roman" pitchFamily="18" charset="0"/>
                <a:ea typeface="楷体" charset="0"/>
                <a:cs typeface="楷体_GB2312"/>
              </a:rPr>
              <a:t>的更小权的三角剖分将导致</a:t>
            </a:r>
            <a:r>
              <a:rPr lang="en-US" altLang="zh-CN" sz="2800" b="1" dirty="0">
                <a:solidFill>
                  <a:schemeClr val="bg1"/>
                </a:solidFill>
                <a:latin typeface="Times New Roman" pitchFamily="18" charset="0"/>
                <a:ea typeface="楷体" charset="0"/>
                <a:cs typeface="楷体_GB2312"/>
              </a:rPr>
              <a:t>T</a:t>
            </a:r>
            <a:r>
              <a:rPr lang="zh-CN" altLang="en-US" sz="2800" b="1" dirty="0">
                <a:solidFill>
                  <a:schemeClr val="bg1"/>
                </a:solidFill>
                <a:latin typeface="Times New Roman" pitchFamily="18" charset="0"/>
                <a:ea typeface="楷体" charset="0"/>
                <a:cs typeface="楷体_GB2312"/>
              </a:rPr>
              <a:t>不是最优三角剖分的矛盾。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4"/>
          <p:cNvSpPr>
            <a:spLocks noGrp="1" noChangeArrowheads="1"/>
          </p:cNvSpPr>
          <p:nvPr>
            <p:ph type="ctrTitle" idx="4294967295"/>
          </p:nvPr>
        </p:nvSpPr>
        <p:spPr>
          <a:xfrm>
            <a:off x="193675" y="735965"/>
            <a:ext cx="4655185" cy="1153795"/>
          </a:xfrm>
        </p:spPr>
        <p:txBody>
          <a:bodyPr/>
          <a:lstStyle/>
          <a:p>
            <a:pPr eaLnBrk="1" hangingPunct="1"/>
            <a:r>
              <a:rPr lang="en-US" altLang="zh-CN" b="1">
                <a:solidFill>
                  <a:srgbClr val="C00000"/>
                </a:solidFill>
                <a:latin typeface="Times New Roman" pitchFamily="18" charset="0"/>
                <a:ea typeface="楷体" charset="0"/>
                <a:cs typeface="微软雅黑"/>
              </a:rPr>
              <a:t>1. </a:t>
            </a:r>
            <a:r>
              <a:rPr lang="zh-CN" altLang="en-US" b="1">
                <a:solidFill>
                  <a:srgbClr val="C00000"/>
                </a:solidFill>
                <a:latin typeface="Times New Roman" pitchFamily="18" charset="0"/>
                <a:ea typeface="楷体" charset="0"/>
                <a:cs typeface="微软雅黑"/>
              </a:rPr>
              <a:t>矩阵连乘问题</a:t>
            </a:r>
          </a:p>
        </p:txBody>
      </p:sp>
      <p:sp>
        <p:nvSpPr>
          <p:cNvPr id="45058" name="Rectangle 5"/>
          <p:cNvSpPr>
            <a:spLocks noGrp="1" noChangeArrowheads="1"/>
          </p:cNvSpPr>
          <p:nvPr>
            <p:ph type="subTitle" idx="4294967295"/>
          </p:nvPr>
        </p:nvSpPr>
        <p:spPr>
          <a:xfrm>
            <a:off x="712470" y="2291715"/>
            <a:ext cx="4800600" cy="991870"/>
          </a:xfrm>
        </p:spPr>
        <p:txBody>
          <a:bodyPr/>
          <a:lstStyle/>
          <a:p>
            <a:pPr eaLnBrk="1" hangingPunct="1"/>
            <a:r>
              <a:rPr lang="zh-CN" altLang="en-US" b="1">
                <a:solidFill>
                  <a:schemeClr val="tx1"/>
                </a:solidFill>
              </a:rPr>
              <a:t>聪明的遍历</a:t>
            </a:r>
          </a:p>
          <a:p>
            <a:pPr eaLnBrk="1" hangingPunct="1"/>
            <a:r>
              <a:rPr lang="zh-CN" altLang="en-US" b="1">
                <a:solidFill>
                  <a:schemeClr val="tx1"/>
                </a:solidFill>
              </a:rPr>
              <a:t>自底向上的求解</a:t>
            </a:r>
          </a:p>
        </p:txBody>
      </p:sp>
      <p:sp>
        <p:nvSpPr>
          <p:cNvPr id="4" name="Rectangle 6"/>
          <p:cNvSpPr>
            <a:spLocks noGrp="1" noChangeArrowheads="1"/>
          </p:cNvSpPr>
          <p:nvPr>
            <p:ph type="sldNum" sz="quarter" idx="4294967295"/>
          </p:nvPr>
        </p:nvSpPr>
        <p:spPr>
          <a:xfrm>
            <a:off x="0" y="4800600"/>
            <a:ext cx="914400" cy="213360"/>
          </a:xfrm>
        </p:spPr>
        <p:txBody>
          <a:bodyPr/>
          <a:lstStyle/>
          <a:p>
            <a:pPr>
              <a:defRPr/>
            </a:pPr>
            <a:fld id="{324E7D4E-E33F-4958-9E0D-EFDCB687DE1B}" type="slidenum">
              <a:rPr lang="en-US" altLang="zh-CN" sz="1500"/>
              <a:t>12</a:t>
            </a:fld>
            <a:endParaRPr lang="en-US" altLang="zh-CN" sz="1500"/>
          </a:p>
        </p:txBody>
      </p:sp>
      <p:sp>
        <p:nvSpPr>
          <p:cNvPr id="1033" name="Freeform 9"/>
          <p:cNvSpPr/>
          <p:nvPr/>
        </p:nvSpPr>
        <p:spPr bwMode="auto">
          <a:xfrm>
            <a:off x="5245101" y="558747"/>
            <a:ext cx="3571875" cy="3784653"/>
          </a:xfrm>
          <a:custGeom>
            <a:avLst/>
            <a:gdLst>
              <a:gd name="connsiteX0" fmla="*/ 2953 w 10000"/>
              <a:gd name="connsiteY0" fmla="*/ 1410 h 9051"/>
              <a:gd name="connsiteX1" fmla="*/ 3446 w 10000"/>
              <a:gd name="connsiteY1" fmla="*/ 1622 h 9051"/>
              <a:gd name="connsiteX2" fmla="*/ 3451 w 10000"/>
              <a:gd name="connsiteY2" fmla="*/ 1622 h 9051"/>
              <a:gd name="connsiteX3" fmla="*/ 3455 w 10000"/>
              <a:gd name="connsiteY3" fmla="*/ 1625 h 9051"/>
              <a:gd name="connsiteX4" fmla="*/ 3835 w 10000"/>
              <a:gd name="connsiteY4" fmla="*/ 1897 h 9051"/>
              <a:gd name="connsiteX5" fmla="*/ 3885 w 10000"/>
              <a:gd name="connsiteY5" fmla="*/ 1957 h 9051"/>
              <a:gd name="connsiteX6" fmla="*/ 3890 w 10000"/>
              <a:gd name="connsiteY6" fmla="*/ 1957 h 9051"/>
              <a:gd name="connsiteX7" fmla="*/ 4337 w 10000"/>
              <a:gd name="connsiteY7" fmla="*/ 2704 h 9051"/>
              <a:gd name="connsiteX8" fmla="*/ 4342 w 10000"/>
              <a:gd name="connsiteY8" fmla="*/ 2718 h 9051"/>
              <a:gd name="connsiteX9" fmla="*/ 4414 w 10000"/>
              <a:gd name="connsiteY9" fmla="*/ 2919 h 9051"/>
              <a:gd name="connsiteX10" fmla="*/ 4414 w 10000"/>
              <a:gd name="connsiteY10" fmla="*/ 2919 h 9051"/>
              <a:gd name="connsiteX11" fmla="*/ 4763 w 10000"/>
              <a:gd name="connsiteY11" fmla="*/ 4217 h 9051"/>
              <a:gd name="connsiteX12" fmla="*/ 4853 w 10000"/>
              <a:gd name="connsiteY12" fmla="*/ 4756 h 9051"/>
              <a:gd name="connsiteX13" fmla="*/ 4996 w 10000"/>
              <a:gd name="connsiteY13" fmla="*/ 0 h 9051"/>
              <a:gd name="connsiteX14" fmla="*/ 5152 w 10000"/>
              <a:gd name="connsiteY14" fmla="*/ 4756 h 9051"/>
              <a:gd name="connsiteX15" fmla="*/ 5242 w 10000"/>
              <a:gd name="connsiteY15" fmla="*/ 4217 h 9051"/>
              <a:gd name="connsiteX16" fmla="*/ 5590 w 10000"/>
              <a:gd name="connsiteY16" fmla="*/ 2919 h 9051"/>
              <a:gd name="connsiteX17" fmla="*/ 5590 w 10000"/>
              <a:gd name="connsiteY17" fmla="*/ 2919 h 9051"/>
              <a:gd name="connsiteX18" fmla="*/ 5663 w 10000"/>
              <a:gd name="connsiteY18" fmla="*/ 2718 h 9051"/>
              <a:gd name="connsiteX19" fmla="*/ 5667 w 10000"/>
              <a:gd name="connsiteY19" fmla="*/ 2704 h 9051"/>
              <a:gd name="connsiteX20" fmla="*/ 6115 w 10000"/>
              <a:gd name="connsiteY20" fmla="*/ 1957 h 9051"/>
              <a:gd name="connsiteX21" fmla="*/ 6115 w 10000"/>
              <a:gd name="connsiteY21" fmla="*/ 1957 h 9051"/>
              <a:gd name="connsiteX22" fmla="*/ 6119 w 10000"/>
              <a:gd name="connsiteY22" fmla="*/ 1953 h 9051"/>
              <a:gd name="connsiteX23" fmla="*/ 6128 w 10000"/>
              <a:gd name="connsiteY23" fmla="*/ 1939 h 9051"/>
              <a:gd name="connsiteX24" fmla="*/ 6169 w 10000"/>
              <a:gd name="connsiteY24" fmla="*/ 1897 h 9051"/>
              <a:gd name="connsiteX25" fmla="*/ 7051 w 10000"/>
              <a:gd name="connsiteY25" fmla="*/ 1410 h 9051"/>
              <a:gd name="connsiteX26" fmla="*/ 7056 w 10000"/>
              <a:gd name="connsiteY26" fmla="*/ 1410 h 9051"/>
              <a:gd name="connsiteX27" fmla="*/ 7399 w 10000"/>
              <a:gd name="connsiteY27" fmla="*/ 1361 h 9051"/>
              <a:gd name="connsiteX28" fmla="*/ 7417 w 10000"/>
              <a:gd name="connsiteY28" fmla="*/ 1361 h 9051"/>
              <a:gd name="connsiteX29" fmla="*/ 7544 w 10000"/>
              <a:gd name="connsiteY29" fmla="*/ 1354 h 9051"/>
              <a:gd name="connsiteX30" fmla="*/ 8824 w 10000"/>
              <a:gd name="connsiteY30" fmla="*/ 698 h 9051"/>
              <a:gd name="connsiteX31" fmla="*/ 7562 w 10000"/>
              <a:gd name="connsiteY31" fmla="*/ 1424 h 9051"/>
              <a:gd name="connsiteX32" fmla="*/ 7558 w 10000"/>
              <a:gd name="connsiteY32" fmla="*/ 1424 h 9051"/>
              <a:gd name="connsiteX33" fmla="*/ 7553 w 10000"/>
              <a:gd name="connsiteY33" fmla="*/ 1424 h 9051"/>
              <a:gd name="connsiteX34" fmla="*/ 7540 w 10000"/>
              <a:gd name="connsiteY34" fmla="*/ 1428 h 9051"/>
              <a:gd name="connsiteX35" fmla="*/ 7531 w 10000"/>
              <a:gd name="connsiteY35" fmla="*/ 1428 h 9051"/>
              <a:gd name="connsiteX36" fmla="*/ 7526 w 10000"/>
              <a:gd name="connsiteY36" fmla="*/ 1428 h 9051"/>
              <a:gd name="connsiteX37" fmla="*/ 7521 w 10000"/>
              <a:gd name="connsiteY37" fmla="*/ 1428 h 9051"/>
              <a:gd name="connsiteX38" fmla="*/ 7517 w 10000"/>
              <a:gd name="connsiteY38" fmla="*/ 1428 h 9051"/>
              <a:gd name="connsiteX39" fmla="*/ 7508 w 10000"/>
              <a:gd name="connsiteY39" fmla="*/ 1431 h 9051"/>
              <a:gd name="connsiteX40" fmla="*/ 7503 w 10000"/>
              <a:gd name="connsiteY40" fmla="*/ 1431 h 9051"/>
              <a:gd name="connsiteX41" fmla="*/ 7422 w 10000"/>
              <a:gd name="connsiteY41" fmla="*/ 1442 h 9051"/>
              <a:gd name="connsiteX42" fmla="*/ 6232 w 10000"/>
              <a:gd name="connsiteY42" fmla="*/ 2016 h 9051"/>
              <a:gd name="connsiteX43" fmla="*/ 5753 w 10000"/>
              <a:gd name="connsiteY43" fmla="*/ 2951 h 9051"/>
              <a:gd name="connsiteX44" fmla="*/ 5355 w 10000"/>
              <a:gd name="connsiteY44" fmla="*/ 4799 h 9051"/>
              <a:gd name="connsiteX45" fmla="*/ 6395 w 10000"/>
              <a:gd name="connsiteY45" fmla="*/ 3177 h 9051"/>
              <a:gd name="connsiteX46" fmla="*/ 6395 w 10000"/>
              <a:gd name="connsiteY46" fmla="*/ 3177 h 9051"/>
              <a:gd name="connsiteX47" fmla="*/ 6400 w 10000"/>
              <a:gd name="connsiteY47" fmla="*/ 3173 h 9051"/>
              <a:gd name="connsiteX48" fmla="*/ 6563 w 10000"/>
              <a:gd name="connsiteY48" fmla="*/ 3071 h 9051"/>
              <a:gd name="connsiteX49" fmla="*/ 7065 w 10000"/>
              <a:gd name="connsiteY49" fmla="*/ 2849 h 9051"/>
              <a:gd name="connsiteX50" fmla="*/ 7983 w 10000"/>
              <a:gd name="connsiteY50" fmla="*/ 2824 h 9051"/>
              <a:gd name="connsiteX51" fmla="*/ 7983 w 10000"/>
              <a:gd name="connsiteY51" fmla="*/ 2824 h 9051"/>
              <a:gd name="connsiteX52" fmla="*/ 8024 w 10000"/>
              <a:gd name="connsiteY52" fmla="*/ 2831 h 9051"/>
              <a:gd name="connsiteX53" fmla="*/ 10000 w 10000"/>
              <a:gd name="connsiteY53" fmla="*/ 2464 h 9051"/>
              <a:gd name="connsiteX54" fmla="*/ 8114 w 10000"/>
              <a:gd name="connsiteY54" fmla="*/ 2919 h 9051"/>
              <a:gd name="connsiteX55" fmla="*/ 8005 w 10000"/>
              <a:gd name="connsiteY55" fmla="*/ 2905 h 9051"/>
              <a:gd name="connsiteX56" fmla="*/ 7965 w 10000"/>
              <a:gd name="connsiteY56" fmla="*/ 2898 h 9051"/>
              <a:gd name="connsiteX57" fmla="*/ 7155 w 10000"/>
              <a:gd name="connsiteY57" fmla="*/ 2937 h 9051"/>
              <a:gd name="connsiteX58" fmla="*/ 6630 w 10000"/>
              <a:gd name="connsiteY58" fmla="*/ 3152 h 9051"/>
              <a:gd name="connsiteX59" fmla="*/ 6481 w 10000"/>
              <a:gd name="connsiteY59" fmla="*/ 3251 h 9051"/>
              <a:gd name="connsiteX60" fmla="*/ 5473 w 10000"/>
              <a:gd name="connsiteY60" fmla="*/ 5303 h 9051"/>
              <a:gd name="connsiteX61" fmla="*/ 5427 w 10000"/>
              <a:gd name="connsiteY61" fmla="*/ 6304 h 9051"/>
              <a:gd name="connsiteX62" fmla="*/ 6811 w 10000"/>
              <a:gd name="connsiteY62" fmla="*/ 4079 h 9051"/>
              <a:gd name="connsiteX63" fmla="*/ 6870 w 10000"/>
              <a:gd name="connsiteY63" fmla="*/ 4037 h 9051"/>
              <a:gd name="connsiteX64" fmla="*/ 6870 w 10000"/>
              <a:gd name="connsiteY64" fmla="*/ 4037 h 9051"/>
              <a:gd name="connsiteX65" fmla="*/ 9091 w 10000"/>
              <a:gd name="connsiteY65" fmla="*/ 3755 h 9051"/>
              <a:gd name="connsiteX66" fmla="*/ 6979 w 10000"/>
              <a:gd name="connsiteY66" fmla="*/ 4118 h 9051"/>
              <a:gd name="connsiteX67" fmla="*/ 6974 w 10000"/>
              <a:gd name="connsiteY67" fmla="*/ 4122 h 9051"/>
              <a:gd name="connsiteX68" fmla="*/ 6938 w 10000"/>
              <a:gd name="connsiteY68" fmla="*/ 4160 h 9051"/>
              <a:gd name="connsiteX69" fmla="*/ 5785 w 10000"/>
              <a:gd name="connsiteY69" fmla="*/ 8148 h 9051"/>
              <a:gd name="connsiteX70" fmla="*/ 6160 w 10000"/>
              <a:gd name="connsiteY70" fmla="*/ 9051 h 9051"/>
              <a:gd name="connsiteX71" fmla="*/ 3844 w 10000"/>
              <a:gd name="connsiteY71" fmla="*/ 9051 h 9051"/>
              <a:gd name="connsiteX72" fmla="*/ 4215 w 10000"/>
              <a:gd name="connsiteY72" fmla="*/ 8148 h 9051"/>
              <a:gd name="connsiteX73" fmla="*/ 3066 w 10000"/>
              <a:gd name="connsiteY73" fmla="*/ 4160 h 9051"/>
              <a:gd name="connsiteX74" fmla="*/ 3057 w 10000"/>
              <a:gd name="connsiteY74" fmla="*/ 4150 h 9051"/>
              <a:gd name="connsiteX75" fmla="*/ 3048 w 10000"/>
              <a:gd name="connsiteY75" fmla="*/ 4143 h 9051"/>
              <a:gd name="connsiteX76" fmla="*/ 3035 w 10000"/>
              <a:gd name="connsiteY76" fmla="*/ 4129 h 9051"/>
              <a:gd name="connsiteX77" fmla="*/ 3026 w 10000"/>
              <a:gd name="connsiteY77" fmla="*/ 4122 h 9051"/>
              <a:gd name="connsiteX78" fmla="*/ 3021 w 10000"/>
              <a:gd name="connsiteY78" fmla="*/ 4118 h 9051"/>
              <a:gd name="connsiteX79" fmla="*/ 914 w 10000"/>
              <a:gd name="connsiteY79" fmla="*/ 3755 h 9051"/>
              <a:gd name="connsiteX80" fmla="*/ 3130 w 10000"/>
              <a:gd name="connsiteY80" fmla="*/ 4033 h 9051"/>
              <a:gd name="connsiteX81" fmla="*/ 3130 w 10000"/>
              <a:gd name="connsiteY81" fmla="*/ 4033 h 9051"/>
              <a:gd name="connsiteX82" fmla="*/ 3134 w 10000"/>
              <a:gd name="connsiteY82" fmla="*/ 4037 h 9051"/>
              <a:gd name="connsiteX83" fmla="*/ 3134 w 10000"/>
              <a:gd name="connsiteY83" fmla="*/ 4037 h 9051"/>
              <a:gd name="connsiteX84" fmla="*/ 3180 w 10000"/>
              <a:gd name="connsiteY84" fmla="*/ 4072 h 9051"/>
              <a:gd name="connsiteX85" fmla="*/ 3180 w 10000"/>
              <a:gd name="connsiteY85" fmla="*/ 4072 h 9051"/>
              <a:gd name="connsiteX86" fmla="*/ 3189 w 10000"/>
              <a:gd name="connsiteY86" fmla="*/ 4079 h 9051"/>
              <a:gd name="connsiteX87" fmla="*/ 4573 w 10000"/>
              <a:gd name="connsiteY87" fmla="*/ 6304 h 9051"/>
              <a:gd name="connsiteX88" fmla="*/ 4532 w 10000"/>
              <a:gd name="connsiteY88" fmla="*/ 5303 h 9051"/>
              <a:gd name="connsiteX89" fmla="*/ 3523 w 10000"/>
              <a:gd name="connsiteY89" fmla="*/ 3251 h 9051"/>
              <a:gd name="connsiteX90" fmla="*/ 3370 w 10000"/>
              <a:gd name="connsiteY90" fmla="*/ 3152 h 9051"/>
              <a:gd name="connsiteX91" fmla="*/ 2845 w 10000"/>
              <a:gd name="connsiteY91" fmla="*/ 2937 h 9051"/>
              <a:gd name="connsiteX92" fmla="*/ 2035 w 10000"/>
              <a:gd name="connsiteY92" fmla="*/ 2898 h 9051"/>
              <a:gd name="connsiteX93" fmla="*/ 1999 w 10000"/>
              <a:gd name="connsiteY93" fmla="*/ 2905 h 9051"/>
              <a:gd name="connsiteX94" fmla="*/ 1891 w 10000"/>
              <a:gd name="connsiteY94" fmla="*/ 2919 h 9051"/>
              <a:gd name="connsiteX95" fmla="*/ 0 w 10000"/>
              <a:gd name="connsiteY95" fmla="*/ 2464 h 9051"/>
              <a:gd name="connsiteX96" fmla="*/ 1981 w 10000"/>
              <a:gd name="connsiteY96" fmla="*/ 2831 h 9051"/>
              <a:gd name="connsiteX97" fmla="*/ 2017 w 10000"/>
              <a:gd name="connsiteY97" fmla="*/ 2824 h 9051"/>
              <a:gd name="connsiteX98" fmla="*/ 2022 w 10000"/>
              <a:gd name="connsiteY98" fmla="*/ 2824 h 9051"/>
              <a:gd name="connsiteX99" fmla="*/ 2022 w 10000"/>
              <a:gd name="connsiteY99" fmla="*/ 2824 h 9051"/>
              <a:gd name="connsiteX100" fmla="*/ 2935 w 10000"/>
              <a:gd name="connsiteY100" fmla="*/ 2849 h 9051"/>
              <a:gd name="connsiteX101" fmla="*/ 3442 w 10000"/>
              <a:gd name="connsiteY101" fmla="*/ 3071 h 9051"/>
              <a:gd name="connsiteX102" fmla="*/ 3605 w 10000"/>
              <a:gd name="connsiteY102" fmla="*/ 3173 h 9051"/>
              <a:gd name="connsiteX103" fmla="*/ 3609 w 10000"/>
              <a:gd name="connsiteY103" fmla="*/ 3177 h 9051"/>
              <a:gd name="connsiteX104" fmla="*/ 3609 w 10000"/>
              <a:gd name="connsiteY104" fmla="*/ 3177 h 9051"/>
              <a:gd name="connsiteX105" fmla="*/ 4649 w 10000"/>
              <a:gd name="connsiteY105" fmla="*/ 4799 h 9051"/>
              <a:gd name="connsiteX106" fmla="*/ 4251 w 10000"/>
              <a:gd name="connsiteY106" fmla="*/ 2951 h 9051"/>
              <a:gd name="connsiteX107" fmla="*/ 3772 w 10000"/>
              <a:gd name="connsiteY107" fmla="*/ 2016 h 9051"/>
              <a:gd name="connsiteX108" fmla="*/ 3379 w 10000"/>
              <a:gd name="connsiteY108" fmla="*/ 1699 h 9051"/>
              <a:gd name="connsiteX109" fmla="*/ 2583 w 10000"/>
              <a:gd name="connsiteY109" fmla="*/ 1442 h 9051"/>
              <a:gd name="connsiteX110" fmla="*/ 2492 w 10000"/>
              <a:gd name="connsiteY110" fmla="*/ 1431 h 9051"/>
              <a:gd name="connsiteX111" fmla="*/ 2488 w 10000"/>
              <a:gd name="connsiteY111" fmla="*/ 1428 h 9051"/>
              <a:gd name="connsiteX112" fmla="*/ 2474 w 10000"/>
              <a:gd name="connsiteY112" fmla="*/ 1428 h 9051"/>
              <a:gd name="connsiteX113" fmla="*/ 2465 w 10000"/>
              <a:gd name="connsiteY113" fmla="*/ 1428 h 9051"/>
              <a:gd name="connsiteX114" fmla="*/ 2460 w 10000"/>
              <a:gd name="connsiteY114" fmla="*/ 1428 h 9051"/>
              <a:gd name="connsiteX115" fmla="*/ 2460 w 10000"/>
              <a:gd name="connsiteY115" fmla="*/ 1424 h 9051"/>
              <a:gd name="connsiteX116" fmla="*/ 2447 w 10000"/>
              <a:gd name="connsiteY116" fmla="*/ 1424 h 9051"/>
              <a:gd name="connsiteX117" fmla="*/ 2442 w 10000"/>
              <a:gd name="connsiteY117" fmla="*/ 1424 h 9051"/>
              <a:gd name="connsiteX118" fmla="*/ 2442 w 10000"/>
              <a:gd name="connsiteY118" fmla="*/ 1424 h 9051"/>
              <a:gd name="connsiteX119" fmla="*/ 1180 w 10000"/>
              <a:gd name="connsiteY119" fmla="*/ 698 h 9051"/>
              <a:gd name="connsiteX120" fmla="*/ 2456 w 10000"/>
              <a:gd name="connsiteY120" fmla="*/ 1354 h 9051"/>
              <a:gd name="connsiteX121" fmla="*/ 2587 w 10000"/>
              <a:gd name="connsiteY121" fmla="*/ 1361 h 9051"/>
              <a:gd name="connsiteX122" fmla="*/ 2601 w 10000"/>
              <a:gd name="connsiteY122" fmla="*/ 1361 h 9051"/>
              <a:gd name="connsiteX123" fmla="*/ 2949 w 10000"/>
              <a:gd name="connsiteY123" fmla="*/ 1410 h 9051"/>
              <a:gd name="connsiteX124" fmla="*/ 2953 w 10000"/>
              <a:gd name="connsiteY124" fmla="*/ 1410 h 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0000" h="9051">
                <a:moveTo>
                  <a:pt x="2953" y="1410"/>
                </a:moveTo>
                <a:cubicBezTo>
                  <a:pt x="3121" y="1456"/>
                  <a:pt x="3288" y="1526"/>
                  <a:pt x="3446" y="1622"/>
                </a:cubicBezTo>
                <a:lnTo>
                  <a:pt x="3451" y="1622"/>
                </a:lnTo>
                <a:lnTo>
                  <a:pt x="3455" y="1625"/>
                </a:lnTo>
                <a:cubicBezTo>
                  <a:pt x="3582" y="1699"/>
                  <a:pt x="3709" y="1791"/>
                  <a:pt x="3835" y="1897"/>
                </a:cubicBezTo>
                <a:cubicBezTo>
                  <a:pt x="3853" y="1918"/>
                  <a:pt x="3867" y="1935"/>
                  <a:pt x="3885" y="1957"/>
                </a:cubicBezTo>
                <a:lnTo>
                  <a:pt x="3890" y="1957"/>
                </a:lnTo>
                <a:cubicBezTo>
                  <a:pt x="4102" y="2200"/>
                  <a:pt x="4251" y="2450"/>
                  <a:pt x="4337" y="2704"/>
                </a:cubicBezTo>
                <a:cubicBezTo>
                  <a:pt x="4337" y="2708"/>
                  <a:pt x="4337" y="2711"/>
                  <a:pt x="4342" y="2718"/>
                </a:cubicBezTo>
                <a:cubicBezTo>
                  <a:pt x="4365" y="2785"/>
                  <a:pt x="4387" y="2852"/>
                  <a:pt x="4414" y="2919"/>
                </a:cubicBezTo>
                <a:lnTo>
                  <a:pt x="4414" y="2919"/>
                </a:lnTo>
                <a:cubicBezTo>
                  <a:pt x="4582" y="3409"/>
                  <a:pt x="4699" y="3839"/>
                  <a:pt x="4763" y="4217"/>
                </a:cubicBezTo>
                <a:lnTo>
                  <a:pt x="4853" y="4756"/>
                </a:lnTo>
                <a:cubicBezTo>
                  <a:pt x="4901" y="3171"/>
                  <a:pt x="4948" y="1585"/>
                  <a:pt x="4996" y="0"/>
                </a:cubicBezTo>
                <a:lnTo>
                  <a:pt x="5152" y="4756"/>
                </a:lnTo>
                <a:lnTo>
                  <a:pt x="5242" y="4217"/>
                </a:lnTo>
                <a:cubicBezTo>
                  <a:pt x="5305" y="3839"/>
                  <a:pt x="5423" y="3409"/>
                  <a:pt x="5590" y="2919"/>
                </a:cubicBezTo>
                <a:lnTo>
                  <a:pt x="5590" y="2919"/>
                </a:lnTo>
                <a:cubicBezTo>
                  <a:pt x="5613" y="2852"/>
                  <a:pt x="5635" y="2785"/>
                  <a:pt x="5663" y="2718"/>
                </a:cubicBezTo>
                <a:cubicBezTo>
                  <a:pt x="5663" y="2711"/>
                  <a:pt x="5667" y="2708"/>
                  <a:pt x="5667" y="2704"/>
                </a:cubicBezTo>
                <a:cubicBezTo>
                  <a:pt x="5753" y="2450"/>
                  <a:pt x="5902" y="2200"/>
                  <a:pt x="6115" y="1957"/>
                </a:cubicBezTo>
                <a:lnTo>
                  <a:pt x="6115" y="1957"/>
                </a:lnTo>
                <a:cubicBezTo>
                  <a:pt x="6115" y="1957"/>
                  <a:pt x="6119" y="1957"/>
                  <a:pt x="6119" y="1953"/>
                </a:cubicBezTo>
                <a:cubicBezTo>
                  <a:pt x="6124" y="1949"/>
                  <a:pt x="6124" y="1946"/>
                  <a:pt x="6128" y="1939"/>
                </a:cubicBezTo>
                <a:lnTo>
                  <a:pt x="6169" y="1897"/>
                </a:lnTo>
                <a:cubicBezTo>
                  <a:pt x="6450" y="1657"/>
                  <a:pt x="6744" y="1495"/>
                  <a:pt x="7051" y="1410"/>
                </a:cubicBezTo>
                <a:lnTo>
                  <a:pt x="7056" y="1410"/>
                </a:lnTo>
                <a:cubicBezTo>
                  <a:pt x="7173" y="1378"/>
                  <a:pt x="7291" y="1361"/>
                  <a:pt x="7399" y="1361"/>
                </a:cubicBezTo>
                <a:lnTo>
                  <a:pt x="7417" y="1361"/>
                </a:lnTo>
                <a:cubicBezTo>
                  <a:pt x="7458" y="1357"/>
                  <a:pt x="7503" y="1357"/>
                  <a:pt x="7544" y="1354"/>
                </a:cubicBezTo>
                <a:cubicBezTo>
                  <a:pt x="8064" y="1315"/>
                  <a:pt x="8489" y="1096"/>
                  <a:pt x="8824" y="698"/>
                </a:cubicBezTo>
                <a:cubicBezTo>
                  <a:pt x="8598" y="1107"/>
                  <a:pt x="8177" y="1350"/>
                  <a:pt x="7562" y="1424"/>
                </a:cubicBezTo>
                <a:lnTo>
                  <a:pt x="7558" y="1424"/>
                </a:lnTo>
                <a:lnTo>
                  <a:pt x="7553" y="1424"/>
                </a:lnTo>
                <a:cubicBezTo>
                  <a:pt x="7549" y="1424"/>
                  <a:pt x="7544" y="1424"/>
                  <a:pt x="7540" y="1428"/>
                </a:cubicBezTo>
                <a:lnTo>
                  <a:pt x="7531" y="1428"/>
                </a:lnTo>
                <a:lnTo>
                  <a:pt x="7526" y="1428"/>
                </a:lnTo>
                <a:lnTo>
                  <a:pt x="7521" y="1428"/>
                </a:lnTo>
                <a:lnTo>
                  <a:pt x="7517" y="1428"/>
                </a:lnTo>
                <a:lnTo>
                  <a:pt x="7508" y="1431"/>
                </a:lnTo>
                <a:lnTo>
                  <a:pt x="7503" y="1431"/>
                </a:lnTo>
                <a:cubicBezTo>
                  <a:pt x="7476" y="1435"/>
                  <a:pt x="7449" y="1435"/>
                  <a:pt x="7422" y="1442"/>
                </a:cubicBezTo>
                <a:cubicBezTo>
                  <a:pt x="6906" y="1509"/>
                  <a:pt x="6508" y="1703"/>
                  <a:pt x="6232" y="2016"/>
                </a:cubicBezTo>
                <a:cubicBezTo>
                  <a:pt x="6047" y="2256"/>
                  <a:pt x="5889" y="2567"/>
                  <a:pt x="5753" y="2951"/>
                </a:cubicBezTo>
                <a:cubicBezTo>
                  <a:pt x="5577" y="3448"/>
                  <a:pt x="5445" y="4062"/>
                  <a:pt x="5355" y="4799"/>
                </a:cubicBezTo>
                <a:cubicBezTo>
                  <a:pt x="5522" y="4076"/>
                  <a:pt x="5871" y="3533"/>
                  <a:pt x="6395" y="3177"/>
                </a:cubicBezTo>
                <a:lnTo>
                  <a:pt x="6395" y="3177"/>
                </a:lnTo>
                <a:cubicBezTo>
                  <a:pt x="6395" y="3173"/>
                  <a:pt x="6400" y="3173"/>
                  <a:pt x="6400" y="3173"/>
                </a:cubicBezTo>
                <a:cubicBezTo>
                  <a:pt x="6450" y="3138"/>
                  <a:pt x="6504" y="3102"/>
                  <a:pt x="6563" y="3071"/>
                </a:cubicBezTo>
                <a:cubicBezTo>
                  <a:pt x="6716" y="2983"/>
                  <a:pt x="6884" y="2909"/>
                  <a:pt x="7065" y="2849"/>
                </a:cubicBezTo>
                <a:cubicBezTo>
                  <a:pt x="7295" y="2778"/>
                  <a:pt x="7603" y="2771"/>
                  <a:pt x="7983" y="2824"/>
                </a:cubicBezTo>
                <a:lnTo>
                  <a:pt x="7983" y="2824"/>
                </a:lnTo>
                <a:cubicBezTo>
                  <a:pt x="7996" y="2827"/>
                  <a:pt x="8010" y="2827"/>
                  <a:pt x="8024" y="2831"/>
                </a:cubicBezTo>
                <a:cubicBezTo>
                  <a:pt x="8797" y="2926"/>
                  <a:pt x="9457" y="2803"/>
                  <a:pt x="10000" y="2464"/>
                </a:cubicBezTo>
                <a:cubicBezTo>
                  <a:pt x="9512" y="2859"/>
                  <a:pt x="8878" y="3011"/>
                  <a:pt x="8114" y="2919"/>
                </a:cubicBezTo>
                <a:cubicBezTo>
                  <a:pt x="8078" y="2912"/>
                  <a:pt x="8042" y="2909"/>
                  <a:pt x="8005" y="2905"/>
                </a:cubicBezTo>
                <a:cubicBezTo>
                  <a:pt x="7992" y="2901"/>
                  <a:pt x="7978" y="2901"/>
                  <a:pt x="7965" y="2898"/>
                </a:cubicBezTo>
                <a:cubicBezTo>
                  <a:pt x="7635" y="2863"/>
                  <a:pt x="7363" y="2873"/>
                  <a:pt x="7155" y="2937"/>
                </a:cubicBezTo>
                <a:cubicBezTo>
                  <a:pt x="6965" y="2990"/>
                  <a:pt x="6789" y="3064"/>
                  <a:pt x="6630" y="3152"/>
                </a:cubicBezTo>
                <a:cubicBezTo>
                  <a:pt x="6581" y="3184"/>
                  <a:pt x="6526" y="3215"/>
                  <a:pt x="6481" y="3251"/>
                </a:cubicBezTo>
                <a:cubicBezTo>
                  <a:pt x="5889" y="3656"/>
                  <a:pt x="5550" y="4340"/>
                  <a:pt x="5473" y="5303"/>
                </a:cubicBezTo>
                <a:cubicBezTo>
                  <a:pt x="5400" y="5662"/>
                  <a:pt x="5387" y="5997"/>
                  <a:pt x="5427" y="6304"/>
                </a:cubicBezTo>
                <a:cubicBezTo>
                  <a:pt x="5717" y="5324"/>
                  <a:pt x="6178" y="4583"/>
                  <a:pt x="6811" y="4079"/>
                </a:cubicBezTo>
                <a:cubicBezTo>
                  <a:pt x="6829" y="4065"/>
                  <a:pt x="6852" y="4051"/>
                  <a:pt x="6870" y="4037"/>
                </a:cubicBezTo>
                <a:lnTo>
                  <a:pt x="6870" y="4037"/>
                </a:lnTo>
                <a:cubicBezTo>
                  <a:pt x="7494" y="3571"/>
                  <a:pt x="8236" y="3476"/>
                  <a:pt x="9091" y="3755"/>
                </a:cubicBezTo>
                <a:cubicBezTo>
                  <a:pt x="8204" y="3547"/>
                  <a:pt x="7499" y="3670"/>
                  <a:pt x="6979" y="4118"/>
                </a:cubicBezTo>
                <a:cubicBezTo>
                  <a:pt x="6979" y="4122"/>
                  <a:pt x="6979" y="4122"/>
                  <a:pt x="6974" y="4122"/>
                </a:cubicBezTo>
                <a:cubicBezTo>
                  <a:pt x="6961" y="4136"/>
                  <a:pt x="6947" y="4146"/>
                  <a:pt x="6938" y="4160"/>
                </a:cubicBezTo>
                <a:cubicBezTo>
                  <a:pt x="5699" y="5313"/>
                  <a:pt x="5319" y="6643"/>
                  <a:pt x="5785" y="8148"/>
                </a:cubicBezTo>
                <a:cubicBezTo>
                  <a:pt x="5880" y="8445"/>
                  <a:pt x="6002" y="8744"/>
                  <a:pt x="6160" y="9051"/>
                </a:cubicBezTo>
                <a:lnTo>
                  <a:pt x="3844" y="9051"/>
                </a:lnTo>
                <a:cubicBezTo>
                  <a:pt x="4003" y="8744"/>
                  <a:pt x="4125" y="8445"/>
                  <a:pt x="4215" y="8148"/>
                </a:cubicBezTo>
                <a:cubicBezTo>
                  <a:pt x="4686" y="6643"/>
                  <a:pt x="4301" y="5313"/>
                  <a:pt x="3066" y="4160"/>
                </a:cubicBezTo>
                <a:lnTo>
                  <a:pt x="3057" y="4150"/>
                </a:lnTo>
                <a:cubicBezTo>
                  <a:pt x="3053" y="4146"/>
                  <a:pt x="3053" y="4143"/>
                  <a:pt x="3048" y="4143"/>
                </a:cubicBezTo>
                <a:lnTo>
                  <a:pt x="3035" y="4129"/>
                </a:lnTo>
                <a:cubicBezTo>
                  <a:pt x="3030" y="4125"/>
                  <a:pt x="3030" y="4125"/>
                  <a:pt x="3026" y="4122"/>
                </a:cubicBezTo>
                <a:lnTo>
                  <a:pt x="3021" y="4118"/>
                </a:lnTo>
                <a:cubicBezTo>
                  <a:pt x="2506" y="3670"/>
                  <a:pt x="1800" y="3547"/>
                  <a:pt x="914" y="3755"/>
                </a:cubicBezTo>
                <a:cubicBezTo>
                  <a:pt x="1768" y="3480"/>
                  <a:pt x="2506" y="3571"/>
                  <a:pt x="3130" y="4033"/>
                </a:cubicBezTo>
                <a:lnTo>
                  <a:pt x="3130" y="4033"/>
                </a:lnTo>
                <a:lnTo>
                  <a:pt x="3134" y="4037"/>
                </a:lnTo>
                <a:lnTo>
                  <a:pt x="3134" y="4037"/>
                </a:lnTo>
                <a:cubicBezTo>
                  <a:pt x="3148" y="4047"/>
                  <a:pt x="3161" y="4062"/>
                  <a:pt x="3180" y="4072"/>
                </a:cubicBezTo>
                <a:lnTo>
                  <a:pt x="3180" y="4072"/>
                </a:lnTo>
                <a:cubicBezTo>
                  <a:pt x="3184" y="4076"/>
                  <a:pt x="3184" y="4079"/>
                  <a:pt x="3189" y="4079"/>
                </a:cubicBezTo>
                <a:cubicBezTo>
                  <a:pt x="3826" y="4583"/>
                  <a:pt x="4288" y="5324"/>
                  <a:pt x="4573" y="6304"/>
                </a:cubicBezTo>
                <a:cubicBezTo>
                  <a:pt x="4618" y="5997"/>
                  <a:pt x="4604" y="5662"/>
                  <a:pt x="4532" y="5303"/>
                </a:cubicBezTo>
                <a:cubicBezTo>
                  <a:pt x="4450" y="4340"/>
                  <a:pt x="4116" y="3656"/>
                  <a:pt x="3523" y="3251"/>
                </a:cubicBezTo>
                <a:cubicBezTo>
                  <a:pt x="3474" y="3215"/>
                  <a:pt x="3424" y="3184"/>
                  <a:pt x="3370" y="3152"/>
                </a:cubicBezTo>
                <a:cubicBezTo>
                  <a:pt x="3211" y="3064"/>
                  <a:pt x="3039" y="2990"/>
                  <a:pt x="2845" y="2937"/>
                </a:cubicBezTo>
                <a:cubicBezTo>
                  <a:pt x="2637" y="2873"/>
                  <a:pt x="2365" y="2863"/>
                  <a:pt x="2035" y="2898"/>
                </a:cubicBezTo>
                <a:cubicBezTo>
                  <a:pt x="2022" y="2901"/>
                  <a:pt x="2013" y="2901"/>
                  <a:pt x="1999" y="2905"/>
                </a:cubicBezTo>
                <a:cubicBezTo>
                  <a:pt x="1963" y="2909"/>
                  <a:pt x="1927" y="2912"/>
                  <a:pt x="1891" y="2919"/>
                </a:cubicBezTo>
                <a:cubicBezTo>
                  <a:pt x="1122" y="3011"/>
                  <a:pt x="493" y="2859"/>
                  <a:pt x="0" y="2464"/>
                </a:cubicBezTo>
                <a:cubicBezTo>
                  <a:pt x="543" y="2803"/>
                  <a:pt x="1203" y="2926"/>
                  <a:pt x="1981" y="2831"/>
                </a:cubicBezTo>
                <a:cubicBezTo>
                  <a:pt x="1995" y="2827"/>
                  <a:pt x="2008" y="2827"/>
                  <a:pt x="2017" y="2824"/>
                </a:cubicBezTo>
                <a:lnTo>
                  <a:pt x="2022" y="2824"/>
                </a:lnTo>
                <a:lnTo>
                  <a:pt x="2022" y="2824"/>
                </a:lnTo>
                <a:cubicBezTo>
                  <a:pt x="2402" y="2771"/>
                  <a:pt x="2705" y="2778"/>
                  <a:pt x="2935" y="2849"/>
                </a:cubicBezTo>
                <a:cubicBezTo>
                  <a:pt x="3121" y="2909"/>
                  <a:pt x="3288" y="2983"/>
                  <a:pt x="3442" y="3071"/>
                </a:cubicBezTo>
                <a:cubicBezTo>
                  <a:pt x="3501" y="3102"/>
                  <a:pt x="3555" y="3138"/>
                  <a:pt x="3605" y="3173"/>
                </a:cubicBezTo>
                <a:cubicBezTo>
                  <a:pt x="3605" y="3173"/>
                  <a:pt x="3609" y="3173"/>
                  <a:pt x="3609" y="3177"/>
                </a:cubicBezTo>
                <a:lnTo>
                  <a:pt x="3609" y="3177"/>
                </a:lnTo>
                <a:cubicBezTo>
                  <a:pt x="4134" y="3533"/>
                  <a:pt x="4478" y="4076"/>
                  <a:pt x="4649" y="4799"/>
                </a:cubicBezTo>
                <a:cubicBezTo>
                  <a:pt x="4559" y="4062"/>
                  <a:pt x="4423" y="3448"/>
                  <a:pt x="4251" y="2951"/>
                </a:cubicBezTo>
                <a:cubicBezTo>
                  <a:pt x="4116" y="2567"/>
                  <a:pt x="3957" y="2256"/>
                  <a:pt x="3772" y="2016"/>
                </a:cubicBezTo>
                <a:cubicBezTo>
                  <a:pt x="3659" y="1890"/>
                  <a:pt x="3528" y="1784"/>
                  <a:pt x="3379" y="1699"/>
                </a:cubicBezTo>
                <a:cubicBezTo>
                  <a:pt x="3157" y="1569"/>
                  <a:pt x="2890" y="1480"/>
                  <a:pt x="2583" y="1442"/>
                </a:cubicBezTo>
                <a:cubicBezTo>
                  <a:pt x="2551" y="1435"/>
                  <a:pt x="2524" y="1431"/>
                  <a:pt x="2492" y="1431"/>
                </a:cubicBezTo>
                <a:lnTo>
                  <a:pt x="2488" y="1428"/>
                </a:lnTo>
                <a:lnTo>
                  <a:pt x="2474" y="1428"/>
                </a:lnTo>
                <a:lnTo>
                  <a:pt x="2465" y="1428"/>
                </a:lnTo>
                <a:lnTo>
                  <a:pt x="2460" y="1428"/>
                </a:lnTo>
                <a:lnTo>
                  <a:pt x="2460" y="1424"/>
                </a:lnTo>
                <a:lnTo>
                  <a:pt x="2447" y="1424"/>
                </a:lnTo>
                <a:lnTo>
                  <a:pt x="2442" y="1424"/>
                </a:lnTo>
                <a:lnTo>
                  <a:pt x="2442" y="1424"/>
                </a:lnTo>
                <a:cubicBezTo>
                  <a:pt x="1823" y="1350"/>
                  <a:pt x="1407" y="1107"/>
                  <a:pt x="1180" y="698"/>
                </a:cubicBezTo>
                <a:cubicBezTo>
                  <a:pt x="1511" y="1096"/>
                  <a:pt x="1940" y="1315"/>
                  <a:pt x="2456" y="1354"/>
                </a:cubicBezTo>
                <a:cubicBezTo>
                  <a:pt x="2501" y="1357"/>
                  <a:pt x="2542" y="1357"/>
                  <a:pt x="2587" y="1361"/>
                </a:cubicBezTo>
                <a:lnTo>
                  <a:pt x="2601" y="1361"/>
                </a:lnTo>
                <a:cubicBezTo>
                  <a:pt x="2714" y="1361"/>
                  <a:pt x="2827" y="1378"/>
                  <a:pt x="2949" y="1410"/>
                </a:cubicBezTo>
                <a:lnTo>
                  <a:pt x="2953" y="1410"/>
                </a:lnTo>
                <a:close/>
              </a:path>
            </a:pathLst>
          </a:custGeom>
          <a:solidFill>
            <a:schemeClr val="bg1">
              <a:lumMod val="50000"/>
            </a:schemeClr>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64" name="Teardrop 63"/>
          <p:cNvSpPr/>
          <p:nvPr/>
        </p:nvSpPr>
        <p:spPr>
          <a:xfrm>
            <a:off x="6568594" y="390855"/>
            <a:ext cx="921715" cy="921712"/>
          </a:xfrm>
          <a:prstGeom prst="teardrop">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rgbClr val="FFC000"/>
              </a:solidFill>
              <a:latin typeface="Arial" pitchFamily="34" charset="0"/>
              <a:ea typeface="微软雅黑" pitchFamily="34" charset="-122"/>
              <a:sym typeface="Arial" pitchFamily="34" charset="0"/>
            </a:endParaRPr>
          </a:p>
        </p:txBody>
      </p:sp>
      <p:sp>
        <p:nvSpPr>
          <p:cNvPr id="66" name="Teardrop 65"/>
          <p:cNvSpPr/>
          <p:nvPr/>
        </p:nvSpPr>
        <p:spPr>
          <a:xfrm flipH="1">
            <a:off x="7951162" y="631793"/>
            <a:ext cx="680777" cy="680774"/>
          </a:xfrm>
          <a:prstGeom prst="teardrop">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Arial" pitchFamily="34" charset="0"/>
              <a:ea typeface="微软雅黑" pitchFamily="34" charset="-122"/>
              <a:sym typeface="Arial" pitchFamily="34" charset="0"/>
            </a:endParaRPr>
          </a:p>
        </p:txBody>
      </p:sp>
      <p:sp>
        <p:nvSpPr>
          <p:cNvPr id="69" name="Teardrop 68"/>
          <p:cNvSpPr/>
          <p:nvPr/>
        </p:nvSpPr>
        <p:spPr>
          <a:xfrm>
            <a:off x="4972052" y="1300396"/>
            <a:ext cx="610552" cy="610550"/>
          </a:xfrm>
          <a:prstGeom prst="teardrop">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2500" dirty="0">
              <a:solidFill>
                <a:srgbClr val="92D050"/>
              </a:solidFill>
              <a:latin typeface="Arial" pitchFamily="34" charset="0"/>
              <a:ea typeface="微软雅黑" pitchFamily="34" charset="-122"/>
              <a:sym typeface="Arial" pitchFamily="34" charset="0"/>
            </a:endParaRPr>
          </a:p>
        </p:txBody>
      </p:sp>
      <p:sp>
        <p:nvSpPr>
          <p:cNvPr id="72" name="Teardrop 71"/>
          <p:cNvSpPr/>
          <p:nvPr/>
        </p:nvSpPr>
        <p:spPr>
          <a:xfrm>
            <a:off x="5474061" y="631793"/>
            <a:ext cx="680777" cy="680774"/>
          </a:xfrm>
          <a:prstGeom prst="teardrop">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rial" pitchFamily="34" charset="0"/>
              <a:ea typeface="微软雅黑" pitchFamily="34" charset="-122"/>
              <a:sym typeface="Arial" pitchFamily="34" charset="0"/>
            </a:endParaRPr>
          </a:p>
        </p:txBody>
      </p:sp>
      <p:sp>
        <p:nvSpPr>
          <p:cNvPr id="73" name="Teardrop 72"/>
          <p:cNvSpPr/>
          <p:nvPr/>
        </p:nvSpPr>
        <p:spPr>
          <a:xfrm flipH="1">
            <a:off x="8476300" y="1338496"/>
            <a:ext cx="610552" cy="610550"/>
          </a:xfrm>
          <a:prstGeom prst="teardrop">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2400" dirty="0">
              <a:solidFill>
                <a:srgbClr val="9DDFBE"/>
              </a:solidFill>
              <a:latin typeface="Arial" pitchFamily="34" charset="0"/>
              <a:ea typeface="微软雅黑" pitchFamily="34" charset="-122"/>
              <a:sym typeface="Arial" pitchFamily="34" charset="0"/>
            </a:endParaRPr>
          </a:p>
        </p:txBody>
      </p:sp>
      <p:sp>
        <p:nvSpPr>
          <p:cNvPr id="74" name="Teardrop 73"/>
          <p:cNvSpPr/>
          <p:nvPr/>
        </p:nvSpPr>
        <p:spPr>
          <a:xfrm>
            <a:off x="5444263" y="1910946"/>
            <a:ext cx="472211" cy="472209"/>
          </a:xfrm>
          <a:prstGeom prst="teardrop">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endParaRPr lang="en-US" dirty="0">
              <a:solidFill>
                <a:srgbClr val="00B050"/>
              </a:solidFill>
              <a:latin typeface="Arial" pitchFamily="34" charset="0"/>
              <a:ea typeface="微软雅黑" pitchFamily="34" charset="-122"/>
              <a:sym typeface="Arial" pitchFamily="34" charset="0"/>
            </a:endParaRPr>
          </a:p>
        </p:txBody>
      </p:sp>
      <p:sp>
        <p:nvSpPr>
          <p:cNvPr id="75" name="Teardrop 74"/>
          <p:cNvSpPr/>
          <p:nvPr/>
        </p:nvSpPr>
        <p:spPr>
          <a:xfrm flipH="1">
            <a:off x="8159728" y="1910946"/>
            <a:ext cx="472211" cy="472209"/>
          </a:xfrm>
          <a:prstGeom prst="teardrop">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endParaRPr lang="en-US" dirty="0">
              <a:solidFill>
                <a:srgbClr val="FF66FF"/>
              </a:solidFill>
              <a:latin typeface="Arial" pitchFamily="34" charset="0"/>
              <a:ea typeface="微软雅黑" pitchFamily="34" charset="-122"/>
              <a:sym typeface="Arial" pitchFamily="34" charset="0"/>
            </a:endParaRPr>
          </a:p>
        </p:txBody>
      </p:sp>
      <p:sp>
        <p:nvSpPr>
          <p:cNvPr id="76" name="Teardrop 75"/>
          <p:cNvSpPr/>
          <p:nvPr/>
        </p:nvSpPr>
        <p:spPr>
          <a:xfrm>
            <a:off x="6626199" y="1829257"/>
            <a:ext cx="806502" cy="806498"/>
          </a:xfrm>
          <a:prstGeom prst="teardrop">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200" dirty="0">
              <a:solidFill>
                <a:srgbClr val="FFC000"/>
              </a:solidFill>
              <a:latin typeface="Arial" pitchFamily="34" charset="0"/>
              <a:ea typeface="微软雅黑" pitchFamily="34" charset="-122"/>
              <a:sym typeface="Arial" pitchFamily="34" charset="0"/>
            </a:endParaRPr>
          </a:p>
        </p:txBody>
      </p:sp>
      <p:sp>
        <p:nvSpPr>
          <p:cNvPr id="22" name="Freeform 24"/>
          <p:cNvSpPr>
            <a:spLocks noEditPoints="1"/>
          </p:cNvSpPr>
          <p:nvPr/>
        </p:nvSpPr>
        <p:spPr bwMode="auto">
          <a:xfrm>
            <a:off x="5675937" y="774174"/>
            <a:ext cx="304604" cy="330782"/>
          </a:xfrm>
          <a:custGeom>
            <a:avLst/>
            <a:gdLst/>
            <a:ahLst/>
            <a:cxnLst>
              <a:cxn ang="0">
                <a:pos x="55" y="55"/>
              </a:cxn>
              <a:cxn ang="0">
                <a:pos x="39" y="55"/>
              </a:cxn>
              <a:cxn ang="0">
                <a:pos x="30" y="64"/>
              </a:cxn>
              <a:cxn ang="0">
                <a:pos x="21" y="55"/>
              </a:cxn>
              <a:cxn ang="0">
                <a:pos x="5" y="55"/>
              </a:cxn>
              <a:cxn ang="0">
                <a:pos x="0" y="50"/>
              </a:cxn>
              <a:cxn ang="0">
                <a:pos x="11" y="20"/>
              </a:cxn>
              <a:cxn ang="0">
                <a:pos x="27" y="5"/>
              </a:cxn>
              <a:cxn ang="0">
                <a:pos x="26" y="3"/>
              </a:cxn>
              <a:cxn ang="0">
                <a:pos x="30" y="0"/>
              </a:cxn>
              <a:cxn ang="0">
                <a:pos x="33" y="3"/>
              </a:cxn>
              <a:cxn ang="0">
                <a:pos x="33" y="5"/>
              </a:cxn>
              <a:cxn ang="0">
                <a:pos x="48" y="20"/>
              </a:cxn>
              <a:cxn ang="0">
                <a:pos x="59" y="50"/>
              </a:cxn>
              <a:cxn ang="0">
                <a:pos x="55" y="55"/>
              </a:cxn>
              <a:cxn ang="0">
                <a:pos x="30" y="60"/>
              </a:cxn>
              <a:cxn ang="0">
                <a:pos x="25" y="55"/>
              </a:cxn>
              <a:cxn ang="0">
                <a:pos x="24" y="54"/>
              </a:cxn>
              <a:cxn ang="0">
                <a:pos x="23" y="55"/>
              </a:cxn>
              <a:cxn ang="0">
                <a:pos x="30" y="61"/>
              </a:cxn>
              <a:cxn ang="0">
                <a:pos x="30" y="60"/>
              </a:cxn>
              <a:cxn ang="0">
                <a:pos x="30" y="60"/>
              </a:cxn>
            </a:cxnLst>
            <a:rect l="0" t="0" r="r" b="b"/>
            <a:pathLst>
              <a:path w="59" h="64">
                <a:moveTo>
                  <a:pt x="55" y="55"/>
                </a:moveTo>
                <a:cubicBezTo>
                  <a:pt x="39" y="55"/>
                  <a:pt x="39" y="55"/>
                  <a:pt x="39" y="55"/>
                </a:cubicBezTo>
                <a:cubicBezTo>
                  <a:pt x="39" y="60"/>
                  <a:pt x="35" y="64"/>
                  <a:pt x="30" y="64"/>
                </a:cubicBezTo>
                <a:cubicBezTo>
                  <a:pt x="25" y="64"/>
                  <a:pt x="21" y="60"/>
                  <a:pt x="21" y="55"/>
                </a:cubicBezTo>
                <a:cubicBezTo>
                  <a:pt x="5" y="55"/>
                  <a:pt x="5" y="55"/>
                  <a:pt x="5" y="55"/>
                </a:cubicBezTo>
                <a:cubicBezTo>
                  <a:pt x="2" y="55"/>
                  <a:pt x="0" y="53"/>
                  <a:pt x="0" y="50"/>
                </a:cubicBezTo>
                <a:cubicBezTo>
                  <a:pt x="5" y="46"/>
                  <a:pt x="11" y="38"/>
                  <a:pt x="11" y="20"/>
                </a:cubicBezTo>
                <a:cubicBezTo>
                  <a:pt x="11" y="13"/>
                  <a:pt x="17" y="6"/>
                  <a:pt x="27" y="5"/>
                </a:cubicBezTo>
                <a:cubicBezTo>
                  <a:pt x="26" y="4"/>
                  <a:pt x="26" y="4"/>
                  <a:pt x="26" y="3"/>
                </a:cubicBezTo>
                <a:cubicBezTo>
                  <a:pt x="26" y="1"/>
                  <a:pt x="28" y="0"/>
                  <a:pt x="30" y="0"/>
                </a:cubicBezTo>
                <a:cubicBezTo>
                  <a:pt x="32" y="0"/>
                  <a:pt x="33" y="1"/>
                  <a:pt x="33" y="3"/>
                </a:cubicBezTo>
                <a:cubicBezTo>
                  <a:pt x="33" y="4"/>
                  <a:pt x="33" y="4"/>
                  <a:pt x="33" y="5"/>
                </a:cubicBezTo>
                <a:cubicBezTo>
                  <a:pt x="42" y="6"/>
                  <a:pt x="48" y="13"/>
                  <a:pt x="48" y="20"/>
                </a:cubicBezTo>
                <a:cubicBezTo>
                  <a:pt x="48" y="38"/>
                  <a:pt x="54" y="46"/>
                  <a:pt x="59" y="50"/>
                </a:cubicBezTo>
                <a:cubicBezTo>
                  <a:pt x="59" y="53"/>
                  <a:pt x="57" y="55"/>
                  <a:pt x="55" y="55"/>
                </a:cubicBezTo>
                <a:close/>
                <a:moveTo>
                  <a:pt x="30" y="60"/>
                </a:moveTo>
                <a:cubicBezTo>
                  <a:pt x="27" y="60"/>
                  <a:pt x="25" y="57"/>
                  <a:pt x="25" y="55"/>
                </a:cubicBezTo>
                <a:cubicBezTo>
                  <a:pt x="25" y="54"/>
                  <a:pt x="24" y="54"/>
                  <a:pt x="24" y="54"/>
                </a:cubicBezTo>
                <a:cubicBezTo>
                  <a:pt x="24" y="54"/>
                  <a:pt x="23" y="54"/>
                  <a:pt x="23" y="55"/>
                </a:cubicBezTo>
                <a:cubicBezTo>
                  <a:pt x="23" y="58"/>
                  <a:pt x="26" y="61"/>
                  <a:pt x="30" y="61"/>
                </a:cubicBezTo>
                <a:cubicBezTo>
                  <a:pt x="30" y="61"/>
                  <a:pt x="30" y="61"/>
                  <a:pt x="30" y="60"/>
                </a:cubicBezTo>
                <a:cubicBezTo>
                  <a:pt x="30" y="60"/>
                  <a:pt x="30" y="60"/>
                  <a:pt x="30" y="60"/>
                </a:cubicBezTo>
                <a:close/>
              </a:path>
            </a:pathLst>
          </a:custGeom>
          <a:solidFill>
            <a:schemeClr val="accent2"/>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3" name="Freeform 5"/>
          <p:cNvSpPr>
            <a:spLocks noEditPoints="1"/>
          </p:cNvSpPr>
          <p:nvPr/>
        </p:nvSpPr>
        <p:spPr bwMode="auto">
          <a:xfrm>
            <a:off x="6802953" y="596335"/>
            <a:ext cx="454742" cy="454742"/>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accent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4" name="Freeform 56"/>
          <p:cNvSpPr>
            <a:spLocks noEditPoints="1"/>
          </p:cNvSpPr>
          <p:nvPr/>
        </p:nvSpPr>
        <p:spPr bwMode="auto">
          <a:xfrm>
            <a:off x="8125311" y="778217"/>
            <a:ext cx="361263" cy="36126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5" name="Freeform 126"/>
          <p:cNvSpPr/>
          <p:nvPr/>
        </p:nvSpPr>
        <p:spPr bwMode="auto">
          <a:xfrm>
            <a:off x="6849429" y="1955089"/>
            <a:ext cx="387589" cy="498842"/>
          </a:xfrm>
          <a:custGeom>
            <a:avLst/>
            <a:gdLst/>
            <a:ahLst/>
            <a:cxnLst>
              <a:cxn ang="0">
                <a:pos x="25" y="46"/>
              </a:cxn>
              <a:cxn ang="0">
                <a:pos x="1" y="64"/>
              </a:cxn>
              <a:cxn ang="0">
                <a:pos x="0" y="62"/>
              </a:cxn>
              <a:cxn ang="0">
                <a:pos x="1" y="61"/>
              </a:cxn>
              <a:cxn ang="0">
                <a:pos x="22" y="46"/>
              </a:cxn>
              <a:cxn ang="0">
                <a:pos x="1" y="36"/>
              </a:cxn>
              <a:cxn ang="0">
                <a:pos x="24" y="41"/>
              </a:cxn>
              <a:cxn ang="0">
                <a:pos x="27" y="31"/>
              </a:cxn>
              <a:cxn ang="0">
                <a:pos x="7" y="18"/>
              </a:cxn>
              <a:cxn ang="0">
                <a:pos x="27" y="28"/>
              </a:cxn>
              <a:cxn ang="0">
                <a:pos x="28" y="21"/>
              </a:cxn>
              <a:cxn ang="0">
                <a:pos x="23" y="0"/>
              </a:cxn>
              <a:cxn ang="0">
                <a:pos x="31" y="21"/>
              </a:cxn>
              <a:cxn ang="0">
                <a:pos x="31" y="25"/>
              </a:cxn>
              <a:cxn ang="0">
                <a:pos x="48" y="18"/>
              </a:cxn>
              <a:cxn ang="0">
                <a:pos x="30" y="32"/>
              </a:cxn>
              <a:cxn ang="0">
                <a:pos x="27" y="42"/>
              </a:cxn>
              <a:cxn ang="0">
                <a:pos x="50" y="39"/>
              </a:cxn>
              <a:cxn ang="0">
                <a:pos x="25" y="46"/>
              </a:cxn>
            </a:cxnLst>
            <a:rect l="0" t="0" r="r" b="b"/>
            <a:pathLst>
              <a:path w="50" h="64">
                <a:moveTo>
                  <a:pt x="25" y="46"/>
                </a:moveTo>
                <a:cubicBezTo>
                  <a:pt x="20" y="57"/>
                  <a:pt x="11" y="64"/>
                  <a:pt x="1" y="64"/>
                </a:cubicBezTo>
                <a:cubicBezTo>
                  <a:pt x="0" y="64"/>
                  <a:pt x="0" y="63"/>
                  <a:pt x="0" y="62"/>
                </a:cubicBezTo>
                <a:cubicBezTo>
                  <a:pt x="0" y="61"/>
                  <a:pt x="0" y="61"/>
                  <a:pt x="1" y="61"/>
                </a:cubicBezTo>
                <a:cubicBezTo>
                  <a:pt x="10" y="61"/>
                  <a:pt x="17" y="55"/>
                  <a:pt x="22" y="46"/>
                </a:cubicBezTo>
                <a:cubicBezTo>
                  <a:pt x="17" y="48"/>
                  <a:pt x="6" y="50"/>
                  <a:pt x="1" y="36"/>
                </a:cubicBezTo>
                <a:cubicBezTo>
                  <a:pt x="15" y="30"/>
                  <a:pt x="22" y="37"/>
                  <a:pt x="24" y="41"/>
                </a:cubicBezTo>
                <a:cubicBezTo>
                  <a:pt x="25" y="38"/>
                  <a:pt x="26" y="35"/>
                  <a:pt x="27" y="31"/>
                </a:cubicBezTo>
                <a:cubicBezTo>
                  <a:pt x="27" y="31"/>
                  <a:pt x="9" y="34"/>
                  <a:pt x="7" y="18"/>
                </a:cubicBezTo>
                <a:cubicBezTo>
                  <a:pt x="23" y="12"/>
                  <a:pt x="27" y="28"/>
                  <a:pt x="27" y="28"/>
                </a:cubicBezTo>
                <a:cubicBezTo>
                  <a:pt x="27" y="26"/>
                  <a:pt x="28" y="21"/>
                  <a:pt x="28" y="21"/>
                </a:cubicBezTo>
                <a:cubicBezTo>
                  <a:pt x="28" y="21"/>
                  <a:pt x="14" y="12"/>
                  <a:pt x="23" y="0"/>
                </a:cubicBezTo>
                <a:cubicBezTo>
                  <a:pt x="39" y="5"/>
                  <a:pt x="31" y="21"/>
                  <a:pt x="31" y="21"/>
                </a:cubicBezTo>
                <a:cubicBezTo>
                  <a:pt x="31" y="21"/>
                  <a:pt x="31" y="24"/>
                  <a:pt x="31" y="25"/>
                </a:cubicBezTo>
                <a:cubicBezTo>
                  <a:pt x="31" y="25"/>
                  <a:pt x="37" y="14"/>
                  <a:pt x="48" y="18"/>
                </a:cubicBezTo>
                <a:cubicBezTo>
                  <a:pt x="48" y="35"/>
                  <a:pt x="30" y="32"/>
                  <a:pt x="30" y="32"/>
                </a:cubicBezTo>
                <a:cubicBezTo>
                  <a:pt x="29" y="35"/>
                  <a:pt x="29" y="39"/>
                  <a:pt x="27" y="42"/>
                </a:cubicBezTo>
                <a:cubicBezTo>
                  <a:pt x="27" y="42"/>
                  <a:pt x="38" y="30"/>
                  <a:pt x="50" y="39"/>
                </a:cubicBezTo>
                <a:cubicBezTo>
                  <a:pt x="43" y="57"/>
                  <a:pt x="25" y="46"/>
                  <a:pt x="25" y="46"/>
                </a:cubicBezTo>
                <a:close/>
              </a:path>
            </a:pathLst>
          </a:custGeom>
          <a:solidFill>
            <a:schemeClr val="accent5"/>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6" name="Freeform 127"/>
          <p:cNvSpPr/>
          <p:nvPr/>
        </p:nvSpPr>
        <p:spPr bwMode="auto">
          <a:xfrm>
            <a:off x="8631939" y="1457758"/>
            <a:ext cx="295296" cy="325373"/>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accent4"/>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7" name="Freeform 66"/>
          <p:cNvSpPr>
            <a:spLocks noEditPoints="1"/>
          </p:cNvSpPr>
          <p:nvPr/>
        </p:nvSpPr>
        <p:spPr bwMode="auto">
          <a:xfrm>
            <a:off x="5121276" y="1477265"/>
            <a:ext cx="330416" cy="256285"/>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accent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8" name="Freeform 74"/>
          <p:cNvSpPr>
            <a:spLocks noEditPoints="1"/>
          </p:cNvSpPr>
          <p:nvPr/>
        </p:nvSpPr>
        <p:spPr bwMode="auto">
          <a:xfrm>
            <a:off x="5563554" y="2050160"/>
            <a:ext cx="247650" cy="192088"/>
          </a:xfrm>
          <a:custGeom>
            <a:avLst/>
            <a:gdLst/>
            <a:ahLst/>
            <a:cxnLst>
              <a:cxn ang="0">
                <a:pos x="66" y="17"/>
              </a:cxn>
              <a:cxn ang="0">
                <a:pos x="47" y="30"/>
              </a:cxn>
              <a:cxn ang="0">
                <a:pos x="37" y="36"/>
              </a:cxn>
              <a:cxn ang="0">
                <a:pos x="36" y="36"/>
              </a:cxn>
              <a:cxn ang="0">
                <a:pos x="36" y="36"/>
              </a:cxn>
              <a:cxn ang="0">
                <a:pos x="26" y="30"/>
              </a:cxn>
              <a:cxn ang="0">
                <a:pos x="7" y="17"/>
              </a:cxn>
              <a:cxn ang="0">
                <a:pos x="0" y="7"/>
              </a:cxn>
              <a:cxn ang="0">
                <a:pos x="7" y="0"/>
              </a:cxn>
              <a:cxn ang="0">
                <a:pos x="66" y="0"/>
              </a:cxn>
              <a:cxn ang="0">
                <a:pos x="72" y="6"/>
              </a:cxn>
              <a:cxn ang="0">
                <a:pos x="66" y="17"/>
              </a:cxn>
              <a:cxn ang="0">
                <a:pos x="72" y="50"/>
              </a:cxn>
              <a:cxn ang="0">
                <a:pos x="66" y="56"/>
              </a:cxn>
              <a:cxn ang="0">
                <a:pos x="7" y="56"/>
              </a:cxn>
              <a:cxn ang="0">
                <a:pos x="0" y="50"/>
              </a:cxn>
              <a:cxn ang="0">
                <a:pos x="0" y="18"/>
              </a:cxn>
              <a:cxn ang="0">
                <a:pos x="5" y="21"/>
              </a:cxn>
              <a:cxn ang="0">
                <a:pos x="24" y="35"/>
              </a:cxn>
              <a:cxn ang="0">
                <a:pos x="36" y="41"/>
              </a:cxn>
              <a:cxn ang="0">
                <a:pos x="36" y="41"/>
              </a:cxn>
              <a:cxn ang="0">
                <a:pos x="37" y="41"/>
              </a:cxn>
              <a:cxn ang="0">
                <a:pos x="48" y="35"/>
              </a:cxn>
              <a:cxn ang="0">
                <a:pos x="68" y="21"/>
              </a:cxn>
              <a:cxn ang="0">
                <a:pos x="72" y="18"/>
              </a:cxn>
              <a:cxn ang="0">
                <a:pos x="72" y="50"/>
              </a:cxn>
            </a:cxnLst>
            <a:rect l="0" t="0" r="r" b="b"/>
            <a:pathLst>
              <a:path w="72" h="56">
                <a:moveTo>
                  <a:pt x="66" y="17"/>
                </a:moveTo>
                <a:cubicBezTo>
                  <a:pt x="59" y="21"/>
                  <a:pt x="53" y="26"/>
                  <a:pt x="47" y="30"/>
                </a:cubicBezTo>
                <a:cubicBezTo>
                  <a:pt x="44" y="32"/>
                  <a:pt x="40" y="36"/>
                  <a:pt x="37" y="36"/>
                </a:cubicBezTo>
                <a:cubicBezTo>
                  <a:pt x="36" y="36"/>
                  <a:pt x="36" y="36"/>
                  <a:pt x="36" y="36"/>
                </a:cubicBezTo>
                <a:cubicBezTo>
                  <a:pt x="36" y="36"/>
                  <a:pt x="36" y="36"/>
                  <a:pt x="36" y="36"/>
                </a:cubicBezTo>
                <a:cubicBezTo>
                  <a:pt x="33" y="36"/>
                  <a:pt x="29" y="32"/>
                  <a:pt x="26" y="30"/>
                </a:cubicBezTo>
                <a:cubicBezTo>
                  <a:pt x="20" y="26"/>
                  <a:pt x="14" y="21"/>
                  <a:pt x="7" y="17"/>
                </a:cubicBezTo>
                <a:cubicBezTo>
                  <a:pt x="5" y="15"/>
                  <a:pt x="0" y="11"/>
                  <a:pt x="0" y="7"/>
                </a:cubicBezTo>
                <a:cubicBezTo>
                  <a:pt x="0" y="3"/>
                  <a:pt x="3" y="0"/>
                  <a:pt x="7" y="0"/>
                </a:cubicBezTo>
                <a:cubicBezTo>
                  <a:pt x="66" y="0"/>
                  <a:pt x="66" y="0"/>
                  <a:pt x="66" y="0"/>
                </a:cubicBezTo>
                <a:cubicBezTo>
                  <a:pt x="70" y="0"/>
                  <a:pt x="72" y="2"/>
                  <a:pt x="72" y="6"/>
                </a:cubicBezTo>
                <a:cubicBezTo>
                  <a:pt x="72" y="11"/>
                  <a:pt x="69" y="15"/>
                  <a:pt x="66" y="17"/>
                </a:cubicBezTo>
                <a:close/>
                <a:moveTo>
                  <a:pt x="72" y="50"/>
                </a:moveTo>
                <a:cubicBezTo>
                  <a:pt x="72" y="53"/>
                  <a:pt x="70" y="56"/>
                  <a:pt x="66" y="56"/>
                </a:cubicBezTo>
                <a:cubicBezTo>
                  <a:pt x="7" y="56"/>
                  <a:pt x="7" y="56"/>
                  <a:pt x="7" y="56"/>
                </a:cubicBezTo>
                <a:cubicBezTo>
                  <a:pt x="3" y="56"/>
                  <a:pt x="0" y="53"/>
                  <a:pt x="0" y="50"/>
                </a:cubicBezTo>
                <a:cubicBezTo>
                  <a:pt x="0" y="18"/>
                  <a:pt x="0" y="18"/>
                  <a:pt x="0" y="18"/>
                </a:cubicBezTo>
                <a:cubicBezTo>
                  <a:pt x="2" y="19"/>
                  <a:pt x="3" y="20"/>
                  <a:pt x="5" y="21"/>
                </a:cubicBezTo>
                <a:cubicBezTo>
                  <a:pt x="11" y="26"/>
                  <a:pt x="18" y="30"/>
                  <a:pt x="24" y="35"/>
                </a:cubicBezTo>
                <a:cubicBezTo>
                  <a:pt x="28" y="38"/>
                  <a:pt x="32" y="41"/>
                  <a:pt x="36" y="41"/>
                </a:cubicBezTo>
                <a:cubicBezTo>
                  <a:pt x="36" y="41"/>
                  <a:pt x="36" y="41"/>
                  <a:pt x="36" y="41"/>
                </a:cubicBezTo>
                <a:cubicBezTo>
                  <a:pt x="37" y="41"/>
                  <a:pt x="37" y="41"/>
                  <a:pt x="37" y="41"/>
                </a:cubicBezTo>
                <a:cubicBezTo>
                  <a:pt x="41" y="41"/>
                  <a:pt x="45" y="38"/>
                  <a:pt x="48" y="35"/>
                </a:cubicBezTo>
                <a:cubicBezTo>
                  <a:pt x="55" y="30"/>
                  <a:pt x="62" y="26"/>
                  <a:pt x="68" y="21"/>
                </a:cubicBezTo>
                <a:cubicBezTo>
                  <a:pt x="70" y="20"/>
                  <a:pt x="71" y="19"/>
                  <a:pt x="72" y="18"/>
                </a:cubicBezTo>
                <a:lnTo>
                  <a:pt x="72" y="50"/>
                </a:lnTo>
                <a:close/>
              </a:path>
            </a:pathLst>
          </a:custGeom>
          <a:solidFill>
            <a:schemeClr val="accent6"/>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9" name="Freeform 152"/>
          <p:cNvSpPr>
            <a:spLocks noEditPoints="1"/>
          </p:cNvSpPr>
          <p:nvPr/>
        </p:nvSpPr>
        <p:spPr bwMode="auto">
          <a:xfrm>
            <a:off x="8274687" y="2021764"/>
            <a:ext cx="230188" cy="212725"/>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accent6"/>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wipe(down)">
                                      <p:cBhvr>
                                        <p:cTn id="7" dur="1000"/>
                                        <p:tgtEl>
                                          <p:spTgt spid="1033"/>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p:cTn id="11" dur="500" fill="hold"/>
                                        <p:tgtEl>
                                          <p:spTgt spid="64"/>
                                        </p:tgtEl>
                                        <p:attrNameLst>
                                          <p:attrName>ppt_w</p:attrName>
                                        </p:attrNameLst>
                                      </p:cBhvr>
                                      <p:tavLst>
                                        <p:tav tm="0">
                                          <p:val>
                                            <p:fltVal val="0"/>
                                          </p:val>
                                        </p:tav>
                                        <p:tav tm="100000">
                                          <p:val>
                                            <p:strVal val="#ppt_w"/>
                                          </p:val>
                                        </p:tav>
                                      </p:tavLst>
                                    </p:anim>
                                    <p:anim calcmode="lin" valueType="num">
                                      <p:cBhvr>
                                        <p:cTn id="12" dur="500" fill="hold"/>
                                        <p:tgtEl>
                                          <p:spTgt spid="64"/>
                                        </p:tgtEl>
                                        <p:attrNameLst>
                                          <p:attrName>ppt_h</p:attrName>
                                        </p:attrNameLst>
                                      </p:cBhvr>
                                      <p:tavLst>
                                        <p:tav tm="0">
                                          <p:val>
                                            <p:fltVal val="0"/>
                                          </p:val>
                                        </p:tav>
                                        <p:tav tm="100000">
                                          <p:val>
                                            <p:strVal val="#ppt_h"/>
                                          </p:val>
                                        </p:tav>
                                      </p:tavLst>
                                    </p:anim>
                                    <p:animEffect transition="in" filter="fade">
                                      <p:cBhvr>
                                        <p:cTn id="13" dur="500"/>
                                        <p:tgtEl>
                                          <p:spTgt spid="64"/>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 calcmode="lin" valueType="num">
                                      <p:cBhvr>
                                        <p:cTn id="23" dur="500" fill="hold"/>
                                        <p:tgtEl>
                                          <p:spTgt spid="72"/>
                                        </p:tgtEl>
                                        <p:attrNameLst>
                                          <p:attrName>ppt_w</p:attrName>
                                        </p:attrNameLst>
                                      </p:cBhvr>
                                      <p:tavLst>
                                        <p:tav tm="0">
                                          <p:val>
                                            <p:fltVal val="0"/>
                                          </p:val>
                                        </p:tav>
                                        <p:tav tm="100000">
                                          <p:val>
                                            <p:strVal val="#ppt_w"/>
                                          </p:val>
                                        </p:tav>
                                      </p:tavLst>
                                    </p:anim>
                                    <p:anim calcmode="lin" valueType="num">
                                      <p:cBhvr>
                                        <p:cTn id="24" dur="500" fill="hold"/>
                                        <p:tgtEl>
                                          <p:spTgt spid="72"/>
                                        </p:tgtEl>
                                        <p:attrNameLst>
                                          <p:attrName>ppt_h</p:attrName>
                                        </p:attrNameLst>
                                      </p:cBhvr>
                                      <p:tavLst>
                                        <p:tav tm="0">
                                          <p:val>
                                            <p:fltVal val="0"/>
                                          </p:val>
                                        </p:tav>
                                        <p:tav tm="100000">
                                          <p:val>
                                            <p:strVal val="#ppt_h"/>
                                          </p:val>
                                        </p:tav>
                                      </p:tavLst>
                                    </p:anim>
                                    <p:animEffect transition="in" filter="fade">
                                      <p:cBhvr>
                                        <p:cTn id="25" dur="500"/>
                                        <p:tgtEl>
                                          <p:spTgt spid="72"/>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Effect transition="in" filter="fade">
                                      <p:cBhvr>
                                        <p:cTn id="31" dur="500"/>
                                        <p:tgtEl>
                                          <p:spTgt spid="22"/>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66"/>
                                        </p:tgtEl>
                                        <p:attrNameLst>
                                          <p:attrName>style.visibility</p:attrName>
                                        </p:attrNameLst>
                                      </p:cBhvr>
                                      <p:to>
                                        <p:strVal val="visible"/>
                                      </p:to>
                                    </p:set>
                                    <p:anim calcmode="lin" valueType="num">
                                      <p:cBhvr>
                                        <p:cTn id="35" dur="500" fill="hold"/>
                                        <p:tgtEl>
                                          <p:spTgt spid="66"/>
                                        </p:tgtEl>
                                        <p:attrNameLst>
                                          <p:attrName>ppt_w</p:attrName>
                                        </p:attrNameLst>
                                      </p:cBhvr>
                                      <p:tavLst>
                                        <p:tav tm="0">
                                          <p:val>
                                            <p:fltVal val="0"/>
                                          </p:val>
                                        </p:tav>
                                        <p:tav tm="100000">
                                          <p:val>
                                            <p:strVal val="#ppt_w"/>
                                          </p:val>
                                        </p:tav>
                                      </p:tavLst>
                                    </p:anim>
                                    <p:anim calcmode="lin" valueType="num">
                                      <p:cBhvr>
                                        <p:cTn id="36" dur="500" fill="hold"/>
                                        <p:tgtEl>
                                          <p:spTgt spid="66"/>
                                        </p:tgtEl>
                                        <p:attrNameLst>
                                          <p:attrName>ppt_h</p:attrName>
                                        </p:attrNameLst>
                                      </p:cBhvr>
                                      <p:tavLst>
                                        <p:tav tm="0">
                                          <p:val>
                                            <p:fltVal val="0"/>
                                          </p:val>
                                        </p:tav>
                                        <p:tav tm="100000">
                                          <p:val>
                                            <p:strVal val="#ppt_h"/>
                                          </p:val>
                                        </p:tav>
                                      </p:tavLst>
                                    </p:anim>
                                    <p:animEffect transition="in" filter="fade">
                                      <p:cBhvr>
                                        <p:cTn id="37" dur="500"/>
                                        <p:tgtEl>
                                          <p:spTgt spid="66"/>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Effect transition="in" filter="fade">
                                      <p:cBhvr>
                                        <p:cTn id="43" dur="500"/>
                                        <p:tgtEl>
                                          <p:spTgt spid="24"/>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cBhvr>
                                        <p:cTn id="47" dur="500" fill="hold"/>
                                        <p:tgtEl>
                                          <p:spTgt spid="73"/>
                                        </p:tgtEl>
                                        <p:attrNameLst>
                                          <p:attrName>ppt_w</p:attrName>
                                        </p:attrNameLst>
                                      </p:cBhvr>
                                      <p:tavLst>
                                        <p:tav tm="0">
                                          <p:val>
                                            <p:fltVal val="0"/>
                                          </p:val>
                                        </p:tav>
                                        <p:tav tm="100000">
                                          <p:val>
                                            <p:strVal val="#ppt_w"/>
                                          </p:val>
                                        </p:tav>
                                      </p:tavLst>
                                    </p:anim>
                                    <p:anim calcmode="lin" valueType="num">
                                      <p:cBhvr>
                                        <p:cTn id="48" dur="500" fill="hold"/>
                                        <p:tgtEl>
                                          <p:spTgt spid="73"/>
                                        </p:tgtEl>
                                        <p:attrNameLst>
                                          <p:attrName>ppt_h</p:attrName>
                                        </p:attrNameLst>
                                      </p:cBhvr>
                                      <p:tavLst>
                                        <p:tav tm="0">
                                          <p:val>
                                            <p:fltVal val="0"/>
                                          </p:val>
                                        </p:tav>
                                        <p:tav tm="100000">
                                          <p:val>
                                            <p:strVal val="#ppt_h"/>
                                          </p:val>
                                        </p:tav>
                                      </p:tavLst>
                                    </p:anim>
                                    <p:animEffect transition="in" filter="fade">
                                      <p:cBhvr>
                                        <p:cTn id="49" dur="500"/>
                                        <p:tgtEl>
                                          <p:spTgt spid="73"/>
                                        </p:tgtEl>
                                      </p:cBhvr>
                                    </p:animEffect>
                                  </p:childTnLst>
                                </p:cTn>
                              </p:par>
                            </p:childTnLst>
                          </p:cTn>
                        </p:par>
                        <p:par>
                          <p:cTn id="50" fill="hold">
                            <p:stCondLst>
                              <p:cond delay="4500"/>
                            </p:stCondLst>
                            <p:childTnLst>
                              <p:par>
                                <p:cTn id="51" presetID="53" presetClass="entr" presetSubtype="16"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p:cTn id="53" dur="500" fill="hold"/>
                                        <p:tgtEl>
                                          <p:spTgt spid="26"/>
                                        </p:tgtEl>
                                        <p:attrNameLst>
                                          <p:attrName>ppt_w</p:attrName>
                                        </p:attrNameLst>
                                      </p:cBhvr>
                                      <p:tavLst>
                                        <p:tav tm="0">
                                          <p:val>
                                            <p:fltVal val="0"/>
                                          </p:val>
                                        </p:tav>
                                        <p:tav tm="100000">
                                          <p:val>
                                            <p:strVal val="#ppt_w"/>
                                          </p:val>
                                        </p:tav>
                                      </p:tavLst>
                                    </p:anim>
                                    <p:anim calcmode="lin" valueType="num">
                                      <p:cBhvr>
                                        <p:cTn id="54" dur="500" fill="hold"/>
                                        <p:tgtEl>
                                          <p:spTgt spid="26"/>
                                        </p:tgtEl>
                                        <p:attrNameLst>
                                          <p:attrName>ppt_h</p:attrName>
                                        </p:attrNameLst>
                                      </p:cBhvr>
                                      <p:tavLst>
                                        <p:tav tm="0">
                                          <p:val>
                                            <p:fltVal val="0"/>
                                          </p:val>
                                        </p:tav>
                                        <p:tav tm="100000">
                                          <p:val>
                                            <p:strVal val="#ppt_h"/>
                                          </p:val>
                                        </p:tav>
                                      </p:tavLst>
                                    </p:anim>
                                    <p:animEffect transition="in" filter="fade">
                                      <p:cBhvr>
                                        <p:cTn id="55" dur="500"/>
                                        <p:tgtEl>
                                          <p:spTgt spid="26"/>
                                        </p:tgtEl>
                                      </p:cBhvr>
                                    </p:animEffect>
                                  </p:childTnLst>
                                </p:cTn>
                              </p:par>
                            </p:childTnLst>
                          </p:cTn>
                        </p:par>
                        <p:par>
                          <p:cTn id="56" fill="hold">
                            <p:stCondLst>
                              <p:cond delay="5000"/>
                            </p:stCondLst>
                            <p:childTnLst>
                              <p:par>
                                <p:cTn id="57" presetID="53" presetClass="entr" presetSubtype="16" fill="hold" grpId="0" nodeType="afterEffect">
                                  <p:stCondLst>
                                    <p:cond delay="0"/>
                                  </p:stCondLst>
                                  <p:childTnLst>
                                    <p:set>
                                      <p:cBhvr>
                                        <p:cTn id="58" dur="1" fill="hold">
                                          <p:stCondLst>
                                            <p:cond delay="0"/>
                                          </p:stCondLst>
                                        </p:cTn>
                                        <p:tgtEl>
                                          <p:spTgt spid="69"/>
                                        </p:tgtEl>
                                        <p:attrNameLst>
                                          <p:attrName>style.visibility</p:attrName>
                                        </p:attrNameLst>
                                      </p:cBhvr>
                                      <p:to>
                                        <p:strVal val="visible"/>
                                      </p:to>
                                    </p:set>
                                    <p:anim calcmode="lin" valueType="num">
                                      <p:cBhvr>
                                        <p:cTn id="59" dur="500" fill="hold"/>
                                        <p:tgtEl>
                                          <p:spTgt spid="69"/>
                                        </p:tgtEl>
                                        <p:attrNameLst>
                                          <p:attrName>ppt_w</p:attrName>
                                        </p:attrNameLst>
                                      </p:cBhvr>
                                      <p:tavLst>
                                        <p:tav tm="0">
                                          <p:val>
                                            <p:fltVal val="0"/>
                                          </p:val>
                                        </p:tav>
                                        <p:tav tm="100000">
                                          <p:val>
                                            <p:strVal val="#ppt_w"/>
                                          </p:val>
                                        </p:tav>
                                      </p:tavLst>
                                    </p:anim>
                                    <p:anim calcmode="lin" valueType="num">
                                      <p:cBhvr>
                                        <p:cTn id="60" dur="500" fill="hold"/>
                                        <p:tgtEl>
                                          <p:spTgt spid="69"/>
                                        </p:tgtEl>
                                        <p:attrNameLst>
                                          <p:attrName>ppt_h</p:attrName>
                                        </p:attrNameLst>
                                      </p:cBhvr>
                                      <p:tavLst>
                                        <p:tav tm="0">
                                          <p:val>
                                            <p:fltVal val="0"/>
                                          </p:val>
                                        </p:tav>
                                        <p:tav tm="100000">
                                          <p:val>
                                            <p:strVal val="#ppt_h"/>
                                          </p:val>
                                        </p:tav>
                                      </p:tavLst>
                                    </p:anim>
                                    <p:animEffect transition="in" filter="fade">
                                      <p:cBhvr>
                                        <p:cTn id="61" dur="500"/>
                                        <p:tgtEl>
                                          <p:spTgt spid="69"/>
                                        </p:tgtEl>
                                      </p:cBhvr>
                                    </p:animEffect>
                                  </p:childTnLst>
                                </p:cTn>
                              </p:par>
                            </p:childTnLst>
                          </p:cTn>
                        </p:par>
                        <p:par>
                          <p:cTn id="62" fill="hold">
                            <p:stCondLst>
                              <p:cond delay="5500"/>
                            </p:stCondLst>
                            <p:childTnLst>
                              <p:par>
                                <p:cTn id="63" presetID="53" presetClass="entr" presetSubtype="16"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500" fill="hold"/>
                                        <p:tgtEl>
                                          <p:spTgt spid="27"/>
                                        </p:tgtEl>
                                        <p:attrNameLst>
                                          <p:attrName>ppt_w</p:attrName>
                                        </p:attrNameLst>
                                      </p:cBhvr>
                                      <p:tavLst>
                                        <p:tav tm="0">
                                          <p:val>
                                            <p:fltVal val="0"/>
                                          </p:val>
                                        </p:tav>
                                        <p:tav tm="100000">
                                          <p:val>
                                            <p:strVal val="#ppt_w"/>
                                          </p:val>
                                        </p:tav>
                                      </p:tavLst>
                                    </p:anim>
                                    <p:anim calcmode="lin" valueType="num">
                                      <p:cBhvr>
                                        <p:cTn id="66" dur="500" fill="hold"/>
                                        <p:tgtEl>
                                          <p:spTgt spid="27"/>
                                        </p:tgtEl>
                                        <p:attrNameLst>
                                          <p:attrName>ppt_h</p:attrName>
                                        </p:attrNameLst>
                                      </p:cBhvr>
                                      <p:tavLst>
                                        <p:tav tm="0">
                                          <p:val>
                                            <p:fltVal val="0"/>
                                          </p:val>
                                        </p:tav>
                                        <p:tav tm="100000">
                                          <p:val>
                                            <p:strVal val="#ppt_h"/>
                                          </p:val>
                                        </p:tav>
                                      </p:tavLst>
                                    </p:anim>
                                    <p:animEffect transition="in" filter="fade">
                                      <p:cBhvr>
                                        <p:cTn id="67" dur="500"/>
                                        <p:tgtEl>
                                          <p:spTgt spid="27"/>
                                        </p:tgtEl>
                                      </p:cBhvr>
                                    </p:animEffect>
                                  </p:childTnLst>
                                </p:cTn>
                              </p:par>
                            </p:childTnLst>
                          </p:cTn>
                        </p:par>
                        <p:par>
                          <p:cTn id="68" fill="hold">
                            <p:stCondLst>
                              <p:cond delay="6000"/>
                            </p:stCondLst>
                            <p:childTnLst>
                              <p:par>
                                <p:cTn id="69" presetID="53" presetClass="entr" presetSubtype="16" fill="hold" grpId="0" nodeType="afterEffect">
                                  <p:stCondLst>
                                    <p:cond delay="0"/>
                                  </p:stCondLst>
                                  <p:childTnLst>
                                    <p:set>
                                      <p:cBhvr>
                                        <p:cTn id="70" dur="1" fill="hold">
                                          <p:stCondLst>
                                            <p:cond delay="0"/>
                                          </p:stCondLst>
                                        </p:cTn>
                                        <p:tgtEl>
                                          <p:spTgt spid="75"/>
                                        </p:tgtEl>
                                        <p:attrNameLst>
                                          <p:attrName>style.visibility</p:attrName>
                                        </p:attrNameLst>
                                      </p:cBhvr>
                                      <p:to>
                                        <p:strVal val="visible"/>
                                      </p:to>
                                    </p:set>
                                    <p:anim calcmode="lin" valueType="num">
                                      <p:cBhvr>
                                        <p:cTn id="71" dur="500" fill="hold"/>
                                        <p:tgtEl>
                                          <p:spTgt spid="75"/>
                                        </p:tgtEl>
                                        <p:attrNameLst>
                                          <p:attrName>ppt_w</p:attrName>
                                        </p:attrNameLst>
                                      </p:cBhvr>
                                      <p:tavLst>
                                        <p:tav tm="0">
                                          <p:val>
                                            <p:fltVal val="0"/>
                                          </p:val>
                                        </p:tav>
                                        <p:tav tm="100000">
                                          <p:val>
                                            <p:strVal val="#ppt_w"/>
                                          </p:val>
                                        </p:tav>
                                      </p:tavLst>
                                    </p:anim>
                                    <p:anim calcmode="lin" valueType="num">
                                      <p:cBhvr>
                                        <p:cTn id="72" dur="500" fill="hold"/>
                                        <p:tgtEl>
                                          <p:spTgt spid="75"/>
                                        </p:tgtEl>
                                        <p:attrNameLst>
                                          <p:attrName>ppt_h</p:attrName>
                                        </p:attrNameLst>
                                      </p:cBhvr>
                                      <p:tavLst>
                                        <p:tav tm="0">
                                          <p:val>
                                            <p:fltVal val="0"/>
                                          </p:val>
                                        </p:tav>
                                        <p:tav tm="100000">
                                          <p:val>
                                            <p:strVal val="#ppt_h"/>
                                          </p:val>
                                        </p:tav>
                                      </p:tavLst>
                                    </p:anim>
                                    <p:animEffect transition="in" filter="fade">
                                      <p:cBhvr>
                                        <p:cTn id="73" dur="500"/>
                                        <p:tgtEl>
                                          <p:spTgt spid="75"/>
                                        </p:tgtEl>
                                      </p:cBhvr>
                                    </p:animEffect>
                                  </p:childTnLst>
                                </p:cTn>
                              </p:par>
                            </p:childTnLst>
                          </p:cTn>
                        </p:par>
                        <p:par>
                          <p:cTn id="74" fill="hold">
                            <p:stCondLst>
                              <p:cond delay="6500"/>
                            </p:stCondLst>
                            <p:childTnLst>
                              <p:par>
                                <p:cTn id="75" presetID="53" presetClass="entr" presetSubtype="16" fill="hold" grpId="0" nodeType="after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Effect transition="in" filter="fade">
                                      <p:cBhvr>
                                        <p:cTn id="79" dur="500"/>
                                        <p:tgtEl>
                                          <p:spTgt spid="29"/>
                                        </p:tgtEl>
                                      </p:cBhvr>
                                    </p:animEffect>
                                  </p:childTnLst>
                                </p:cTn>
                              </p:par>
                            </p:childTnLst>
                          </p:cTn>
                        </p:par>
                        <p:par>
                          <p:cTn id="80" fill="hold">
                            <p:stCondLst>
                              <p:cond delay="7000"/>
                            </p:stCondLst>
                            <p:childTnLst>
                              <p:par>
                                <p:cTn id="81" presetID="53" presetClass="entr" presetSubtype="16" fill="hold" grpId="0" nodeType="afterEffect">
                                  <p:stCondLst>
                                    <p:cond delay="0"/>
                                  </p:stCondLst>
                                  <p:childTnLst>
                                    <p:set>
                                      <p:cBhvr>
                                        <p:cTn id="82" dur="1" fill="hold">
                                          <p:stCondLst>
                                            <p:cond delay="0"/>
                                          </p:stCondLst>
                                        </p:cTn>
                                        <p:tgtEl>
                                          <p:spTgt spid="74"/>
                                        </p:tgtEl>
                                        <p:attrNameLst>
                                          <p:attrName>style.visibility</p:attrName>
                                        </p:attrNameLst>
                                      </p:cBhvr>
                                      <p:to>
                                        <p:strVal val="visible"/>
                                      </p:to>
                                    </p:set>
                                    <p:anim calcmode="lin" valueType="num">
                                      <p:cBhvr>
                                        <p:cTn id="83" dur="500" fill="hold"/>
                                        <p:tgtEl>
                                          <p:spTgt spid="74"/>
                                        </p:tgtEl>
                                        <p:attrNameLst>
                                          <p:attrName>ppt_w</p:attrName>
                                        </p:attrNameLst>
                                      </p:cBhvr>
                                      <p:tavLst>
                                        <p:tav tm="0">
                                          <p:val>
                                            <p:fltVal val="0"/>
                                          </p:val>
                                        </p:tav>
                                        <p:tav tm="100000">
                                          <p:val>
                                            <p:strVal val="#ppt_w"/>
                                          </p:val>
                                        </p:tav>
                                      </p:tavLst>
                                    </p:anim>
                                    <p:anim calcmode="lin" valueType="num">
                                      <p:cBhvr>
                                        <p:cTn id="84" dur="500" fill="hold"/>
                                        <p:tgtEl>
                                          <p:spTgt spid="74"/>
                                        </p:tgtEl>
                                        <p:attrNameLst>
                                          <p:attrName>ppt_h</p:attrName>
                                        </p:attrNameLst>
                                      </p:cBhvr>
                                      <p:tavLst>
                                        <p:tav tm="0">
                                          <p:val>
                                            <p:fltVal val="0"/>
                                          </p:val>
                                        </p:tav>
                                        <p:tav tm="100000">
                                          <p:val>
                                            <p:strVal val="#ppt_h"/>
                                          </p:val>
                                        </p:tav>
                                      </p:tavLst>
                                    </p:anim>
                                    <p:animEffect transition="in" filter="fade">
                                      <p:cBhvr>
                                        <p:cTn id="85" dur="500"/>
                                        <p:tgtEl>
                                          <p:spTgt spid="74"/>
                                        </p:tgtEl>
                                      </p:cBhvr>
                                    </p:animEffect>
                                  </p:childTnLst>
                                </p:cTn>
                              </p:par>
                            </p:childTnLst>
                          </p:cTn>
                        </p:par>
                        <p:par>
                          <p:cTn id="86" fill="hold">
                            <p:stCondLst>
                              <p:cond delay="7500"/>
                            </p:stCondLst>
                            <p:childTnLst>
                              <p:par>
                                <p:cTn id="87" presetID="53" presetClass="entr" presetSubtype="16" fill="hold" grpId="0" nodeType="afterEffect">
                                  <p:stCondLst>
                                    <p:cond delay="0"/>
                                  </p:stCondLst>
                                  <p:childTnLst>
                                    <p:set>
                                      <p:cBhvr>
                                        <p:cTn id="88" dur="1" fill="hold">
                                          <p:stCondLst>
                                            <p:cond delay="0"/>
                                          </p:stCondLst>
                                        </p:cTn>
                                        <p:tgtEl>
                                          <p:spTgt spid="28"/>
                                        </p:tgtEl>
                                        <p:attrNameLst>
                                          <p:attrName>style.visibility</p:attrName>
                                        </p:attrNameLst>
                                      </p:cBhvr>
                                      <p:to>
                                        <p:strVal val="visible"/>
                                      </p:to>
                                    </p:set>
                                    <p:anim calcmode="lin" valueType="num">
                                      <p:cBhvr>
                                        <p:cTn id="89" dur="500" fill="hold"/>
                                        <p:tgtEl>
                                          <p:spTgt spid="28"/>
                                        </p:tgtEl>
                                        <p:attrNameLst>
                                          <p:attrName>ppt_w</p:attrName>
                                        </p:attrNameLst>
                                      </p:cBhvr>
                                      <p:tavLst>
                                        <p:tav tm="0">
                                          <p:val>
                                            <p:fltVal val="0"/>
                                          </p:val>
                                        </p:tav>
                                        <p:tav tm="100000">
                                          <p:val>
                                            <p:strVal val="#ppt_w"/>
                                          </p:val>
                                        </p:tav>
                                      </p:tavLst>
                                    </p:anim>
                                    <p:anim calcmode="lin" valueType="num">
                                      <p:cBhvr>
                                        <p:cTn id="90" dur="500" fill="hold"/>
                                        <p:tgtEl>
                                          <p:spTgt spid="28"/>
                                        </p:tgtEl>
                                        <p:attrNameLst>
                                          <p:attrName>ppt_h</p:attrName>
                                        </p:attrNameLst>
                                      </p:cBhvr>
                                      <p:tavLst>
                                        <p:tav tm="0">
                                          <p:val>
                                            <p:fltVal val="0"/>
                                          </p:val>
                                        </p:tav>
                                        <p:tav tm="100000">
                                          <p:val>
                                            <p:strVal val="#ppt_h"/>
                                          </p:val>
                                        </p:tav>
                                      </p:tavLst>
                                    </p:anim>
                                    <p:animEffect transition="in" filter="fade">
                                      <p:cBhvr>
                                        <p:cTn id="91" dur="500"/>
                                        <p:tgtEl>
                                          <p:spTgt spid="28"/>
                                        </p:tgtEl>
                                      </p:cBhvr>
                                    </p:animEffect>
                                  </p:childTnLst>
                                </p:cTn>
                              </p:par>
                            </p:childTnLst>
                          </p:cTn>
                        </p:par>
                        <p:par>
                          <p:cTn id="92" fill="hold">
                            <p:stCondLst>
                              <p:cond delay="8000"/>
                            </p:stCondLst>
                            <p:childTnLst>
                              <p:par>
                                <p:cTn id="93" presetID="53" presetClass="entr" presetSubtype="16" fill="hold" grpId="0" nodeType="after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p:cTn id="95" dur="500" fill="hold"/>
                                        <p:tgtEl>
                                          <p:spTgt spid="76"/>
                                        </p:tgtEl>
                                        <p:attrNameLst>
                                          <p:attrName>ppt_w</p:attrName>
                                        </p:attrNameLst>
                                      </p:cBhvr>
                                      <p:tavLst>
                                        <p:tav tm="0">
                                          <p:val>
                                            <p:fltVal val="0"/>
                                          </p:val>
                                        </p:tav>
                                        <p:tav tm="100000">
                                          <p:val>
                                            <p:strVal val="#ppt_w"/>
                                          </p:val>
                                        </p:tav>
                                      </p:tavLst>
                                    </p:anim>
                                    <p:anim calcmode="lin" valueType="num">
                                      <p:cBhvr>
                                        <p:cTn id="96" dur="500" fill="hold"/>
                                        <p:tgtEl>
                                          <p:spTgt spid="76"/>
                                        </p:tgtEl>
                                        <p:attrNameLst>
                                          <p:attrName>ppt_h</p:attrName>
                                        </p:attrNameLst>
                                      </p:cBhvr>
                                      <p:tavLst>
                                        <p:tav tm="0">
                                          <p:val>
                                            <p:fltVal val="0"/>
                                          </p:val>
                                        </p:tav>
                                        <p:tav tm="100000">
                                          <p:val>
                                            <p:strVal val="#ppt_h"/>
                                          </p:val>
                                        </p:tav>
                                      </p:tavLst>
                                    </p:anim>
                                    <p:animEffect transition="in" filter="fade">
                                      <p:cBhvr>
                                        <p:cTn id="97" dur="500"/>
                                        <p:tgtEl>
                                          <p:spTgt spid="76"/>
                                        </p:tgtEl>
                                      </p:cBhvr>
                                    </p:animEffect>
                                  </p:childTnLst>
                                </p:cTn>
                              </p:par>
                            </p:childTnLst>
                          </p:cTn>
                        </p:par>
                        <p:par>
                          <p:cTn id="98" fill="hold">
                            <p:stCondLst>
                              <p:cond delay="8500"/>
                            </p:stCondLst>
                            <p:childTnLst>
                              <p:par>
                                <p:cTn id="99" presetID="53" presetClass="entr" presetSubtype="16" fill="hold" grpId="0" nodeType="afterEffect">
                                  <p:stCondLst>
                                    <p:cond delay="0"/>
                                  </p:stCondLst>
                                  <p:childTnLst>
                                    <p:set>
                                      <p:cBhvr>
                                        <p:cTn id="100" dur="1" fill="hold">
                                          <p:stCondLst>
                                            <p:cond delay="0"/>
                                          </p:stCondLst>
                                        </p:cTn>
                                        <p:tgtEl>
                                          <p:spTgt spid="25"/>
                                        </p:tgtEl>
                                        <p:attrNameLst>
                                          <p:attrName>style.visibility</p:attrName>
                                        </p:attrNameLst>
                                      </p:cBhvr>
                                      <p:to>
                                        <p:strVal val="visible"/>
                                      </p:to>
                                    </p:set>
                                    <p:anim calcmode="lin" valueType="num">
                                      <p:cBhvr>
                                        <p:cTn id="101" dur="500" fill="hold"/>
                                        <p:tgtEl>
                                          <p:spTgt spid="25"/>
                                        </p:tgtEl>
                                        <p:attrNameLst>
                                          <p:attrName>ppt_w</p:attrName>
                                        </p:attrNameLst>
                                      </p:cBhvr>
                                      <p:tavLst>
                                        <p:tav tm="0">
                                          <p:val>
                                            <p:fltVal val="0"/>
                                          </p:val>
                                        </p:tav>
                                        <p:tav tm="100000">
                                          <p:val>
                                            <p:strVal val="#ppt_w"/>
                                          </p:val>
                                        </p:tav>
                                      </p:tavLst>
                                    </p:anim>
                                    <p:anim calcmode="lin" valueType="num">
                                      <p:cBhvr>
                                        <p:cTn id="102" dur="500" fill="hold"/>
                                        <p:tgtEl>
                                          <p:spTgt spid="25"/>
                                        </p:tgtEl>
                                        <p:attrNameLst>
                                          <p:attrName>ppt_h</p:attrName>
                                        </p:attrNameLst>
                                      </p:cBhvr>
                                      <p:tavLst>
                                        <p:tav tm="0">
                                          <p:val>
                                            <p:fltVal val="0"/>
                                          </p:val>
                                        </p:tav>
                                        <p:tav tm="100000">
                                          <p:val>
                                            <p:strVal val="#ppt_h"/>
                                          </p:val>
                                        </p:tav>
                                      </p:tavLst>
                                    </p:anim>
                                    <p:animEffect transition="in" filter="fade">
                                      <p:cBhvr>
                                        <p:cTn id="10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bldLvl="0" animBg="1"/>
      <p:bldP spid="64" grpId="0" bldLvl="0" animBg="1"/>
      <p:bldP spid="66" grpId="0" bldLvl="0" animBg="1"/>
      <p:bldP spid="69" grpId="0" bldLvl="0" animBg="1"/>
      <p:bldP spid="72" grpId="0" bldLvl="0" animBg="1"/>
      <p:bldP spid="73" grpId="0" bldLvl="0" animBg="1"/>
      <p:bldP spid="74" grpId="0" bldLvl="0" animBg="1"/>
      <p:bldP spid="75" grpId="0" bldLvl="0" animBg="1"/>
      <p:bldP spid="76" grpId="0" bldLvl="0" animBg="1"/>
      <p:bldP spid="22" grpId="0" bldLvl="0" animBg="1"/>
      <p:bldP spid="23" grpId="0" bldLvl="0" animBg="1"/>
      <p:bldP spid="24" grpId="0" bldLvl="0" animBg="1"/>
      <p:bldP spid="25" grpId="0" bldLvl="0" animBg="1"/>
      <p:bldP spid="26" grpId="0" bldLvl="0" animBg="1"/>
      <p:bldP spid="27" grpId="0" bldLvl="0" animBg="1"/>
      <p:bldP spid="28" grpId="0" bldLvl="0" animBg="1"/>
      <p:bldP spid="29" grpId="0" bldLvl="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ChangeArrowheads="1"/>
          </p:cNvSpPr>
          <p:nvPr/>
        </p:nvSpPr>
        <p:spPr bwMode="auto">
          <a:xfrm>
            <a:off x="1925241" y="0"/>
            <a:ext cx="5509022"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Times New Roman" pitchFamily="18" charset="0"/>
                <a:ea typeface="楷体" charset="0"/>
              </a:rPr>
              <a:t>最优三角剖分的递归结构</a:t>
            </a:r>
            <a:endParaRPr lang="ja-JP" altLang="en-US" sz="2850" b="1">
              <a:solidFill>
                <a:srgbClr val="000066"/>
              </a:solidFill>
              <a:effectLst>
                <a:outerShdw blurRad="38100" dist="38100" dir="2700000" algn="tl">
                  <a:srgbClr val="C0C0C0"/>
                </a:outerShdw>
              </a:effectLst>
              <a:latin typeface="Times New Roman" pitchFamily="18" charset="0"/>
              <a:ea typeface="楷体" charset="0"/>
            </a:endParaRPr>
          </a:p>
        </p:txBody>
      </p:sp>
      <p:sp>
        <p:nvSpPr>
          <p:cNvPr id="76876" name="Text Box 3"/>
          <p:cNvSpPr txBox="1">
            <a:spLocks noChangeArrowheads="1"/>
          </p:cNvSpPr>
          <p:nvPr/>
        </p:nvSpPr>
        <p:spPr bwMode="auto">
          <a:xfrm>
            <a:off x="496570" y="681355"/>
            <a:ext cx="8038465" cy="2286000"/>
          </a:xfrm>
          <a:prstGeom prst="rect">
            <a:avLst/>
          </a:prstGeom>
          <a:noFill/>
          <a:ln w="9525">
            <a:noFill/>
            <a:miter lim="800000"/>
          </a:ln>
        </p:spPr>
        <p:txBody>
          <a:bodyPr wrap="square">
            <a:spAutoFit/>
          </a:bodyPr>
          <a:lstStyle/>
          <a:p>
            <a:pPr>
              <a:buFontTx/>
              <a:buChar char="•"/>
            </a:pPr>
            <a:r>
              <a:rPr lang="zh-CN" altLang="en-US" sz="1800">
                <a:solidFill>
                  <a:srgbClr val="000000"/>
                </a:solidFill>
                <a:latin typeface="Times New Roman" pitchFamily="18" charset="0"/>
                <a:ea typeface="楷体" charset="0"/>
                <a:cs typeface="楷体_GB2312"/>
              </a:rPr>
              <a:t>定义</a:t>
            </a:r>
            <a:r>
              <a:rPr lang="en-US" altLang="zh-CN" sz="1800">
                <a:solidFill>
                  <a:srgbClr val="000000"/>
                </a:solidFill>
                <a:latin typeface="Times New Roman" pitchFamily="18" charset="0"/>
                <a:ea typeface="楷体" charset="0"/>
                <a:cs typeface="楷体_GB2312"/>
              </a:rPr>
              <a:t>t[i][j]</a:t>
            </a:r>
            <a:r>
              <a:rPr lang="zh-CN" altLang="en-US" sz="1800">
                <a:solidFill>
                  <a:srgbClr val="000000"/>
                </a:solidFill>
                <a:latin typeface="Times New Roman" pitchFamily="18" charset="0"/>
                <a:ea typeface="楷体" charset="0"/>
                <a:cs typeface="楷体_GB2312"/>
              </a:rPr>
              <a:t>，</a:t>
            </a:r>
            <a:r>
              <a:rPr lang="en-US" altLang="zh-CN" sz="1800">
                <a:solidFill>
                  <a:srgbClr val="000000"/>
                </a:solidFill>
                <a:latin typeface="Times New Roman" pitchFamily="18" charset="0"/>
                <a:ea typeface="楷体" charset="0"/>
                <a:cs typeface="楷体_GB2312"/>
              </a:rPr>
              <a:t>1≤i&lt;j≤n</a:t>
            </a:r>
            <a:r>
              <a:rPr lang="zh-CN" altLang="en-US" sz="1800">
                <a:solidFill>
                  <a:srgbClr val="000000"/>
                </a:solidFill>
                <a:latin typeface="Times New Roman" pitchFamily="18" charset="0"/>
                <a:ea typeface="楷体" charset="0"/>
                <a:cs typeface="楷体_GB2312"/>
              </a:rPr>
              <a:t>为凸子多边形</a:t>
            </a:r>
            <a:r>
              <a:rPr lang="en-US" altLang="zh-CN" sz="1800">
                <a:solidFill>
                  <a:srgbClr val="000000"/>
                </a:solidFill>
                <a:latin typeface="Times New Roman" pitchFamily="18" charset="0"/>
                <a:ea typeface="楷体" charset="0"/>
                <a:cs typeface="楷体_GB2312"/>
              </a:rPr>
              <a:t>{vi-1,vi,…,vj}</a:t>
            </a:r>
            <a:r>
              <a:rPr lang="zh-CN" altLang="en-US" sz="1800">
                <a:solidFill>
                  <a:srgbClr val="000000"/>
                </a:solidFill>
                <a:latin typeface="Times New Roman" pitchFamily="18" charset="0"/>
                <a:ea typeface="楷体" charset="0"/>
                <a:cs typeface="楷体_GB2312"/>
              </a:rPr>
              <a:t>的最优三角剖分所对应的权函数值，即其最优值。为方便起见，设退化的多边形</a:t>
            </a:r>
            <a:r>
              <a:rPr lang="en-US" altLang="zh-CN" sz="1800">
                <a:solidFill>
                  <a:srgbClr val="000000"/>
                </a:solidFill>
                <a:latin typeface="Times New Roman" pitchFamily="18" charset="0"/>
                <a:ea typeface="楷体" charset="0"/>
                <a:cs typeface="楷体_GB2312"/>
              </a:rPr>
              <a:t>{vi-1,vi}</a:t>
            </a:r>
            <a:r>
              <a:rPr lang="zh-CN" altLang="en-US" sz="1800">
                <a:solidFill>
                  <a:srgbClr val="000000"/>
                </a:solidFill>
                <a:latin typeface="Times New Roman" pitchFamily="18" charset="0"/>
                <a:ea typeface="楷体" charset="0"/>
                <a:cs typeface="楷体_GB2312"/>
              </a:rPr>
              <a:t>具有权值</a:t>
            </a:r>
            <a:r>
              <a:rPr lang="en-US" altLang="zh-CN" sz="1800">
                <a:solidFill>
                  <a:srgbClr val="000000"/>
                </a:solidFill>
                <a:latin typeface="Times New Roman" pitchFamily="18" charset="0"/>
                <a:ea typeface="楷体" charset="0"/>
                <a:cs typeface="楷体_GB2312"/>
              </a:rPr>
              <a:t>0</a:t>
            </a:r>
            <a:r>
              <a:rPr lang="zh-CN" altLang="en-US" sz="1800">
                <a:solidFill>
                  <a:srgbClr val="000000"/>
                </a:solidFill>
                <a:latin typeface="Times New Roman" pitchFamily="18" charset="0"/>
                <a:ea typeface="楷体" charset="0"/>
                <a:cs typeface="楷体_GB2312"/>
              </a:rPr>
              <a:t>。据此定义，要计算的凸</a:t>
            </a:r>
            <a:r>
              <a:rPr lang="en-US" altLang="zh-CN" sz="1800">
                <a:solidFill>
                  <a:srgbClr val="000000"/>
                </a:solidFill>
                <a:latin typeface="Times New Roman" pitchFamily="18" charset="0"/>
                <a:ea typeface="楷体" charset="0"/>
                <a:cs typeface="楷体_GB2312"/>
              </a:rPr>
              <a:t>(n+1)</a:t>
            </a:r>
            <a:r>
              <a:rPr lang="zh-CN" altLang="en-US" sz="1800">
                <a:solidFill>
                  <a:srgbClr val="000000"/>
                </a:solidFill>
                <a:latin typeface="Times New Roman" pitchFamily="18" charset="0"/>
                <a:ea typeface="楷体" charset="0"/>
                <a:cs typeface="楷体_GB2312"/>
              </a:rPr>
              <a:t>边形</a:t>
            </a:r>
            <a:r>
              <a:rPr lang="en-US" altLang="zh-CN" sz="1800">
                <a:solidFill>
                  <a:srgbClr val="000000"/>
                </a:solidFill>
                <a:latin typeface="Times New Roman" pitchFamily="18" charset="0"/>
                <a:ea typeface="楷体" charset="0"/>
                <a:cs typeface="楷体_GB2312"/>
              </a:rPr>
              <a:t>P</a:t>
            </a:r>
            <a:r>
              <a:rPr lang="zh-CN" altLang="en-US" sz="1800">
                <a:solidFill>
                  <a:srgbClr val="000000"/>
                </a:solidFill>
                <a:latin typeface="Times New Roman" pitchFamily="18" charset="0"/>
                <a:ea typeface="楷体" charset="0"/>
                <a:cs typeface="楷体_GB2312"/>
              </a:rPr>
              <a:t>的最优权值为</a:t>
            </a:r>
            <a:r>
              <a:rPr lang="en-US" altLang="zh-CN" sz="1800">
                <a:solidFill>
                  <a:srgbClr val="000000"/>
                </a:solidFill>
                <a:latin typeface="Times New Roman" pitchFamily="18" charset="0"/>
                <a:ea typeface="楷体" charset="0"/>
                <a:cs typeface="楷体_GB2312"/>
              </a:rPr>
              <a:t>t[1][n]</a:t>
            </a:r>
            <a:r>
              <a:rPr lang="zh-CN" altLang="en-US" sz="1800">
                <a:solidFill>
                  <a:srgbClr val="000000"/>
                </a:solidFill>
                <a:latin typeface="Times New Roman" pitchFamily="18" charset="0"/>
                <a:ea typeface="楷体" charset="0"/>
                <a:cs typeface="楷体_GB2312"/>
              </a:rPr>
              <a:t>。</a:t>
            </a:r>
          </a:p>
          <a:p>
            <a:pPr>
              <a:buFontTx/>
              <a:buChar char="•"/>
            </a:pPr>
            <a:r>
              <a:rPr lang="en-US" altLang="zh-CN" sz="1800">
                <a:solidFill>
                  <a:srgbClr val="000000"/>
                </a:solidFill>
                <a:latin typeface="Times New Roman" pitchFamily="18" charset="0"/>
                <a:ea typeface="楷体" charset="0"/>
                <a:cs typeface="楷体_GB2312"/>
              </a:rPr>
              <a:t>t[i][j]</a:t>
            </a:r>
            <a:r>
              <a:rPr lang="zh-CN" altLang="en-US" sz="1800">
                <a:solidFill>
                  <a:srgbClr val="000000"/>
                </a:solidFill>
                <a:latin typeface="Times New Roman" pitchFamily="18" charset="0"/>
                <a:ea typeface="楷体" charset="0"/>
                <a:cs typeface="楷体_GB2312"/>
              </a:rPr>
              <a:t>的值可以利用最优子结构性质递归地计算。当</a:t>
            </a:r>
            <a:r>
              <a:rPr lang="en-US" altLang="zh-CN" sz="1800">
                <a:solidFill>
                  <a:srgbClr val="000000"/>
                </a:solidFill>
                <a:latin typeface="Times New Roman" pitchFamily="18" charset="0"/>
                <a:ea typeface="楷体" charset="0"/>
                <a:cs typeface="楷体_GB2312"/>
              </a:rPr>
              <a:t>j-i≥1</a:t>
            </a:r>
            <a:r>
              <a:rPr lang="zh-CN" altLang="en-US" sz="1800">
                <a:solidFill>
                  <a:srgbClr val="000000"/>
                </a:solidFill>
                <a:latin typeface="Times New Roman" pitchFamily="18" charset="0"/>
                <a:ea typeface="楷体" charset="0"/>
                <a:cs typeface="楷体_GB2312"/>
              </a:rPr>
              <a:t>时，凸子多边形至少有</a:t>
            </a:r>
            <a:r>
              <a:rPr lang="en-US" altLang="zh-CN" sz="1800">
                <a:solidFill>
                  <a:srgbClr val="000000"/>
                </a:solidFill>
                <a:latin typeface="Times New Roman" pitchFamily="18" charset="0"/>
                <a:ea typeface="楷体" charset="0"/>
                <a:cs typeface="楷体_GB2312"/>
              </a:rPr>
              <a:t>3</a:t>
            </a:r>
            <a:r>
              <a:rPr lang="zh-CN" altLang="en-US" sz="1800">
                <a:solidFill>
                  <a:srgbClr val="000000"/>
                </a:solidFill>
                <a:latin typeface="Times New Roman" pitchFamily="18" charset="0"/>
                <a:ea typeface="楷体" charset="0"/>
                <a:cs typeface="楷体_GB2312"/>
              </a:rPr>
              <a:t>个顶点。由最优子结构性质，</a:t>
            </a:r>
            <a:r>
              <a:rPr lang="en-US" altLang="zh-CN" sz="1800">
                <a:solidFill>
                  <a:srgbClr val="000000"/>
                </a:solidFill>
                <a:latin typeface="Times New Roman" pitchFamily="18" charset="0"/>
                <a:ea typeface="楷体" charset="0"/>
                <a:cs typeface="楷体_GB2312"/>
              </a:rPr>
              <a:t>t[i][j]</a:t>
            </a:r>
            <a:r>
              <a:rPr lang="zh-CN" altLang="en-US" sz="1800">
                <a:solidFill>
                  <a:srgbClr val="000000"/>
                </a:solidFill>
                <a:latin typeface="Times New Roman" pitchFamily="18" charset="0"/>
                <a:ea typeface="楷体" charset="0"/>
                <a:cs typeface="楷体_GB2312"/>
              </a:rPr>
              <a:t>的值应为</a:t>
            </a:r>
            <a:r>
              <a:rPr lang="en-US" altLang="zh-CN" sz="1800">
                <a:solidFill>
                  <a:srgbClr val="000000"/>
                </a:solidFill>
                <a:latin typeface="Times New Roman" pitchFamily="18" charset="0"/>
                <a:ea typeface="楷体" charset="0"/>
                <a:cs typeface="楷体_GB2312"/>
              </a:rPr>
              <a:t>t[i][k]</a:t>
            </a:r>
            <a:r>
              <a:rPr lang="zh-CN" altLang="en-US" sz="1800">
                <a:solidFill>
                  <a:srgbClr val="000000"/>
                </a:solidFill>
                <a:latin typeface="Times New Roman" pitchFamily="18" charset="0"/>
                <a:ea typeface="楷体" charset="0"/>
                <a:cs typeface="楷体_GB2312"/>
              </a:rPr>
              <a:t>的值加上</a:t>
            </a:r>
            <a:r>
              <a:rPr lang="en-US" altLang="zh-CN" sz="1800">
                <a:solidFill>
                  <a:srgbClr val="000000"/>
                </a:solidFill>
                <a:latin typeface="Times New Roman" pitchFamily="18" charset="0"/>
                <a:ea typeface="楷体" charset="0"/>
                <a:cs typeface="楷体_GB2312"/>
              </a:rPr>
              <a:t>t[k+1][j]</a:t>
            </a:r>
            <a:r>
              <a:rPr lang="zh-CN" altLang="en-US" sz="1800">
                <a:solidFill>
                  <a:srgbClr val="000000"/>
                </a:solidFill>
                <a:latin typeface="Times New Roman" pitchFamily="18" charset="0"/>
                <a:ea typeface="楷体" charset="0"/>
                <a:cs typeface="楷体_GB2312"/>
              </a:rPr>
              <a:t>的值，再加上三角形</a:t>
            </a:r>
            <a:r>
              <a:rPr lang="en-US" altLang="zh-CN" sz="1800">
                <a:solidFill>
                  <a:srgbClr val="000000"/>
                </a:solidFill>
                <a:latin typeface="Times New Roman" pitchFamily="18" charset="0"/>
                <a:ea typeface="楷体" charset="0"/>
                <a:cs typeface="楷体_GB2312"/>
              </a:rPr>
              <a:t>v</a:t>
            </a:r>
            <a:r>
              <a:rPr lang="en-US" altLang="zh-CN" sz="1800" baseline="-25000">
                <a:solidFill>
                  <a:srgbClr val="000000"/>
                </a:solidFill>
                <a:latin typeface="Times New Roman" pitchFamily="18" charset="0"/>
                <a:ea typeface="楷体" charset="0"/>
                <a:cs typeface="楷体_GB2312"/>
              </a:rPr>
              <a:t>i-1</a:t>
            </a:r>
            <a:r>
              <a:rPr lang="en-US" altLang="zh-CN" sz="1800">
                <a:solidFill>
                  <a:srgbClr val="000000"/>
                </a:solidFill>
                <a:latin typeface="Times New Roman" pitchFamily="18" charset="0"/>
                <a:ea typeface="楷体" charset="0"/>
                <a:cs typeface="楷体_GB2312"/>
              </a:rPr>
              <a:t>v</a:t>
            </a:r>
            <a:r>
              <a:rPr lang="en-US" altLang="zh-CN" sz="1800" baseline="-25000">
                <a:solidFill>
                  <a:srgbClr val="000000"/>
                </a:solidFill>
                <a:latin typeface="Times New Roman" pitchFamily="18" charset="0"/>
                <a:ea typeface="楷体" charset="0"/>
                <a:cs typeface="楷体_GB2312"/>
              </a:rPr>
              <a:t>k</a:t>
            </a:r>
            <a:r>
              <a:rPr lang="en-US" altLang="zh-CN" sz="1800">
                <a:solidFill>
                  <a:srgbClr val="000000"/>
                </a:solidFill>
                <a:latin typeface="Times New Roman" pitchFamily="18" charset="0"/>
                <a:ea typeface="楷体" charset="0"/>
                <a:cs typeface="楷体_GB2312"/>
              </a:rPr>
              <a:t>v</a:t>
            </a:r>
            <a:r>
              <a:rPr lang="en-US" altLang="zh-CN" sz="1800" baseline="-25000">
                <a:solidFill>
                  <a:srgbClr val="000000"/>
                </a:solidFill>
                <a:latin typeface="Times New Roman" pitchFamily="18" charset="0"/>
                <a:ea typeface="楷体" charset="0"/>
                <a:cs typeface="楷体_GB2312"/>
              </a:rPr>
              <a:t>j</a:t>
            </a:r>
            <a:r>
              <a:rPr lang="zh-CN" altLang="en-US" sz="1800">
                <a:solidFill>
                  <a:srgbClr val="000000"/>
                </a:solidFill>
                <a:latin typeface="Times New Roman" pitchFamily="18" charset="0"/>
                <a:ea typeface="楷体" charset="0"/>
                <a:cs typeface="楷体_GB2312"/>
              </a:rPr>
              <a:t>的权值，其中</a:t>
            </a:r>
            <a:r>
              <a:rPr lang="en-US" altLang="zh-CN" sz="1800">
                <a:solidFill>
                  <a:srgbClr val="000000"/>
                </a:solidFill>
                <a:latin typeface="Times New Roman" pitchFamily="18" charset="0"/>
                <a:ea typeface="楷体" charset="0"/>
                <a:cs typeface="楷体_GB2312"/>
              </a:rPr>
              <a:t>i≤k≤j-1</a:t>
            </a:r>
            <a:r>
              <a:rPr lang="zh-CN" altLang="en-US" sz="1800">
                <a:solidFill>
                  <a:srgbClr val="000000"/>
                </a:solidFill>
                <a:latin typeface="Times New Roman" pitchFamily="18" charset="0"/>
                <a:ea typeface="楷体" charset="0"/>
                <a:cs typeface="楷体_GB2312"/>
              </a:rPr>
              <a:t>。由于在计算时还不知道</a:t>
            </a:r>
            <a:r>
              <a:rPr lang="en-US" altLang="zh-CN" sz="1800">
                <a:solidFill>
                  <a:srgbClr val="000000"/>
                </a:solidFill>
                <a:latin typeface="Times New Roman" pitchFamily="18" charset="0"/>
                <a:ea typeface="楷体" charset="0"/>
                <a:cs typeface="楷体_GB2312"/>
              </a:rPr>
              <a:t>k</a:t>
            </a:r>
            <a:r>
              <a:rPr lang="zh-CN" altLang="en-US" sz="1800">
                <a:solidFill>
                  <a:srgbClr val="000000"/>
                </a:solidFill>
                <a:latin typeface="Times New Roman" pitchFamily="18" charset="0"/>
                <a:ea typeface="楷体" charset="0"/>
                <a:cs typeface="楷体_GB2312"/>
              </a:rPr>
              <a:t>的确切位置，而</a:t>
            </a:r>
            <a:r>
              <a:rPr lang="en-US" altLang="zh-CN" sz="1800">
                <a:solidFill>
                  <a:srgbClr val="000000"/>
                </a:solidFill>
                <a:latin typeface="Times New Roman" pitchFamily="18" charset="0"/>
                <a:ea typeface="楷体" charset="0"/>
                <a:cs typeface="楷体_GB2312"/>
              </a:rPr>
              <a:t>k</a:t>
            </a:r>
            <a:r>
              <a:rPr lang="zh-CN" altLang="en-US" sz="1800">
                <a:solidFill>
                  <a:srgbClr val="000000"/>
                </a:solidFill>
                <a:latin typeface="Times New Roman" pitchFamily="18" charset="0"/>
                <a:ea typeface="楷体" charset="0"/>
                <a:cs typeface="楷体_GB2312"/>
              </a:rPr>
              <a:t>的所有可能位置只有</a:t>
            </a:r>
            <a:r>
              <a:rPr lang="en-US" altLang="zh-CN" sz="1800">
                <a:solidFill>
                  <a:srgbClr val="000000"/>
                </a:solidFill>
                <a:latin typeface="Times New Roman" pitchFamily="18" charset="0"/>
                <a:ea typeface="楷体" charset="0"/>
                <a:cs typeface="楷体_GB2312"/>
              </a:rPr>
              <a:t>j-i</a:t>
            </a:r>
            <a:r>
              <a:rPr lang="zh-CN" altLang="en-US" sz="1800">
                <a:solidFill>
                  <a:srgbClr val="000000"/>
                </a:solidFill>
                <a:latin typeface="Times New Roman" pitchFamily="18" charset="0"/>
                <a:ea typeface="楷体" charset="0"/>
                <a:cs typeface="楷体_GB2312"/>
              </a:rPr>
              <a:t>个，因此可以在这</a:t>
            </a:r>
            <a:r>
              <a:rPr lang="en-US" altLang="zh-CN" sz="1800">
                <a:solidFill>
                  <a:srgbClr val="000000"/>
                </a:solidFill>
                <a:latin typeface="Times New Roman" pitchFamily="18" charset="0"/>
                <a:ea typeface="楷体" charset="0"/>
                <a:cs typeface="楷体_GB2312"/>
              </a:rPr>
              <a:t>j-i</a:t>
            </a:r>
            <a:r>
              <a:rPr lang="zh-CN" altLang="en-US" sz="1800">
                <a:solidFill>
                  <a:srgbClr val="000000"/>
                </a:solidFill>
                <a:latin typeface="Times New Roman" pitchFamily="18" charset="0"/>
                <a:ea typeface="楷体" charset="0"/>
                <a:cs typeface="楷体_GB2312"/>
              </a:rPr>
              <a:t>个位置中选出使</a:t>
            </a:r>
            <a:r>
              <a:rPr lang="en-US" altLang="zh-CN" sz="1800">
                <a:solidFill>
                  <a:srgbClr val="000000"/>
                </a:solidFill>
                <a:latin typeface="Times New Roman" pitchFamily="18" charset="0"/>
                <a:ea typeface="楷体" charset="0"/>
                <a:cs typeface="楷体_GB2312"/>
              </a:rPr>
              <a:t>t[i][j]</a:t>
            </a:r>
            <a:r>
              <a:rPr lang="zh-CN" altLang="en-US" sz="1800">
                <a:solidFill>
                  <a:srgbClr val="000000"/>
                </a:solidFill>
                <a:latin typeface="Times New Roman" pitchFamily="18" charset="0"/>
                <a:ea typeface="楷体" charset="0"/>
                <a:cs typeface="楷体_GB2312"/>
              </a:rPr>
              <a:t>值达到最小的位置。由此，</a:t>
            </a:r>
            <a:r>
              <a:rPr lang="en-US" altLang="zh-CN" sz="1800">
                <a:solidFill>
                  <a:srgbClr val="000000"/>
                </a:solidFill>
                <a:latin typeface="Times New Roman" pitchFamily="18" charset="0"/>
                <a:ea typeface="楷体" charset="0"/>
                <a:cs typeface="楷体_GB2312"/>
              </a:rPr>
              <a:t>t[i][j]</a:t>
            </a:r>
            <a:r>
              <a:rPr lang="zh-CN" altLang="en-US" sz="1800">
                <a:solidFill>
                  <a:srgbClr val="000000"/>
                </a:solidFill>
                <a:latin typeface="Times New Roman" pitchFamily="18" charset="0"/>
                <a:ea typeface="楷体" charset="0"/>
                <a:cs typeface="楷体_GB2312"/>
              </a:rPr>
              <a:t>可递归地定义为：</a:t>
            </a:r>
          </a:p>
        </p:txBody>
      </p:sp>
      <p:sp>
        <p:nvSpPr>
          <p:cNvPr id="76877" name="Rectangle 4"/>
          <p:cNvSpPr>
            <a:spLocks noChangeArrowheads="1"/>
          </p:cNvSpPr>
          <p:nvPr/>
        </p:nvSpPr>
        <p:spPr bwMode="auto">
          <a:xfrm>
            <a:off x="1143000" y="2211705"/>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76873" name="Object 73"/>
          <p:cNvGraphicFramePr>
            <a:graphicFrameLocks noChangeAspect="1"/>
          </p:cNvGraphicFramePr>
          <p:nvPr/>
        </p:nvGraphicFramePr>
        <p:xfrm>
          <a:off x="1656160" y="3598069"/>
          <a:ext cx="5886450" cy="944166"/>
        </p:xfrm>
        <a:graphic>
          <a:graphicData uri="http://schemas.openxmlformats.org/presentationml/2006/ole">
            <mc:AlternateContent xmlns:mc="http://schemas.openxmlformats.org/markup-compatibility/2006">
              <mc:Choice xmlns:v="urn:schemas-microsoft-com:vml" Requires="v">
                <p:oleObj spid="_x0000_s76933" name="公式" r:id="rId3" imgW="3327400" imgH="533400" progId="Equation.3">
                  <p:embed/>
                </p:oleObj>
              </mc:Choice>
              <mc:Fallback>
                <p:oleObj name="公式" r:id="rId3" imgW="3327400" imgH="533400" progId="Equation.3">
                  <p:embed/>
                  <p:pic>
                    <p:nvPicPr>
                      <p:cNvPr id="0" name="Picture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6160" y="3598069"/>
                        <a:ext cx="5886450" cy="944166"/>
                      </a:xfrm>
                      <a:prstGeom prst="rect">
                        <a:avLst/>
                      </a:prstGeom>
                      <a:solidFill>
                        <a:srgbClr val="FFCC00"/>
                      </a:solidFill>
                    </p:spPr>
                  </p:pic>
                </p:oleObj>
              </mc:Fallback>
            </mc:AlternateContent>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20" name="Rectangle 4"/>
          <p:cNvSpPr>
            <a:spLocks noGrp="1" noChangeArrowheads="1"/>
          </p:cNvSpPr>
          <p:nvPr>
            <p:ph type="ctrTitle" idx="4294967295"/>
          </p:nvPr>
        </p:nvSpPr>
        <p:spPr>
          <a:xfrm>
            <a:off x="0" y="1257300"/>
            <a:ext cx="5829300" cy="1153795"/>
          </a:xfrm>
        </p:spPr>
        <p:txBody>
          <a:bodyPr rtlCol="0">
            <a:noAutofit/>
          </a:bodyPr>
          <a:lstStyle/>
          <a:p>
            <a:pPr eaLnBrk="1" fontAlgn="auto" hangingPunct="1">
              <a:spcAft>
                <a:spcPts val="0"/>
              </a:spcAft>
              <a:defRPr/>
            </a:pPr>
            <a:r>
              <a:rPr lang="zh-CN" altLang="en-US" sz="4000" b="1">
                <a:solidFill>
                  <a:srgbClr val="000000"/>
                </a:solidFill>
                <a:effectLst>
                  <a:outerShdw blurRad="38100" dist="38100" dir="2700000" algn="tl">
                    <a:srgbClr val="C0C0C0"/>
                  </a:outerShdw>
                </a:effectLst>
                <a:latin typeface="Times New Roman" pitchFamily="18" charset="0"/>
                <a:ea typeface="楷体" charset="0"/>
              </a:rPr>
              <a:t>多边形游戏</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ChangeArrowheads="1"/>
          </p:cNvSpPr>
          <p:nvPr/>
        </p:nvSpPr>
        <p:spPr bwMode="auto">
          <a:xfrm>
            <a:off x="885111" y="94615"/>
            <a:ext cx="5509022"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Times New Roman" pitchFamily="18" charset="0"/>
                <a:ea typeface="楷体" charset="0"/>
              </a:rPr>
              <a:t>多边形游戏</a:t>
            </a:r>
            <a:endParaRPr lang="ja-JP" altLang="en-US" sz="2850" b="1">
              <a:solidFill>
                <a:srgbClr val="000066"/>
              </a:solidFill>
              <a:effectLst>
                <a:outerShdw blurRad="38100" dist="38100" dir="2700000" algn="tl">
                  <a:srgbClr val="C0C0C0"/>
                </a:outerShdw>
              </a:effectLst>
              <a:latin typeface="Times New Roman" pitchFamily="18" charset="0"/>
              <a:ea typeface="楷体" charset="0"/>
            </a:endParaRPr>
          </a:p>
        </p:txBody>
      </p:sp>
      <p:sp>
        <p:nvSpPr>
          <p:cNvPr id="218115" name="Rectangle 3"/>
          <p:cNvSpPr>
            <a:spLocks noChangeArrowheads="1"/>
          </p:cNvSpPr>
          <p:nvPr/>
        </p:nvSpPr>
        <p:spPr bwMode="auto">
          <a:xfrm>
            <a:off x="481965" y="843280"/>
            <a:ext cx="8033385" cy="3444240"/>
          </a:xfrm>
          <a:prstGeom prst="rect">
            <a:avLst/>
          </a:prstGeom>
          <a:noFill/>
          <a:ln w="9525">
            <a:noFill/>
            <a:miter lim="800000"/>
          </a:ln>
        </p:spPr>
        <p:txBody>
          <a:bodyPr wrap="square" anchor="ctr">
            <a:spAutoFit/>
          </a:bodyPr>
          <a:lstStyle/>
          <a:p>
            <a:pPr indent="269875"/>
            <a:r>
              <a:rPr kumimoji="1" lang="zh-CN" altLang="en-US" b="1">
                <a:solidFill>
                  <a:srgbClr val="000000"/>
                </a:solidFill>
                <a:latin typeface="Times New Roman" pitchFamily="18" charset="0"/>
                <a:ea typeface="楷体" charset="0"/>
                <a:cs typeface="楷体_GB2312"/>
              </a:rPr>
              <a:t>多边形游戏是一个单人玩的游戏，开始时有一个由</a:t>
            </a:r>
            <a:r>
              <a:rPr kumimoji="1" lang="en-US" altLang="zh-CN" b="1">
                <a:solidFill>
                  <a:srgbClr val="000000"/>
                </a:solidFill>
                <a:latin typeface="Times New Roman" pitchFamily="18" charset="0"/>
                <a:ea typeface="楷体" charset="0"/>
                <a:cs typeface="楷体_GB2312"/>
              </a:rPr>
              <a:t>n</a:t>
            </a:r>
            <a:r>
              <a:rPr kumimoji="1" lang="zh-CN" altLang="en-US" b="1">
                <a:solidFill>
                  <a:srgbClr val="000000"/>
                </a:solidFill>
                <a:latin typeface="Times New Roman" pitchFamily="18" charset="0"/>
                <a:ea typeface="楷体" charset="0"/>
                <a:cs typeface="楷体_GB2312"/>
              </a:rPr>
              <a:t>个顶点构成的多边形。每个顶点被赋予一个整数值，每条边被赋予一个运算符“</a:t>
            </a:r>
            <a:r>
              <a:rPr kumimoji="1" lang="en-US" altLang="zh-CN" b="1">
                <a:solidFill>
                  <a:srgbClr val="000000"/>
                </a:solidFill>
                <a:latin typeface="Times New Roman" pitchFamily="18" charset="0"/>
                <a:ea typeface="楷体" charset="0"/>
                <a:cs typeface="楷体_GB2312"/>
              </a:rPr>
              <a:t>+”</a:t>
            </a:r>
            <a:r>
              <a:rPr kumimoji="1" lang="zh-CN" altLang="en-US" b="1">
                <a:solidFill>
                  <a:srgbClr val="000000"/>
                </a:solidFill>
                <a:latin typeface="Times New Roman" pitchFamily="18" charset="0"/>
                <a:ea typeface="楷体" charset="0"/>
                <a:cs typeface="楷体_GB2312"/>
              </a:rPr>
              <a:t>或“*”。所有边依次用整数从</a:t>
            </a:r>
            <a:r>
              <a:rPr kumimoji="1" lang="en-US" altLang="zh-CN" b="1">
                <a:solidFill>
                  <a:srgbClr val="000000"/>
                </a:solidFill>
                <a:latin typeface="Times New Roman" pitchFamily="18" charset="0"/>
                <a:ea typeface="楷体" charset="0"/>
                <a:cs typeface="楷体_GB2312"/>
              </a:rPr>
              <a:t>1</a:t>
            </a:r>
            <a:r>
              <a:rPr kumimoji="1" lang="zh-CN" altLang="en-US" b="1">
                <a:solidFill>
                  <a:srgbClr val="000000"/>
                </a:solidFill>
                <a:latin typeface="Times New Roman" pitchFamily="18" charset="0"/>
                <a:ea typeface="楷体" charset="0"/>
                <a:cs typeface="楷体_GB2312"/>
              </a:rPr>
              <a:t>到</a:t>
            </a:r>
            <a:r>
              <a:rPr kumimoji="1" lang="en-US" altLang="zh-CN" b="1">
                <a:solidFill>
                  <a:srgbClr val="000000"/>
                </a:solidFill>
                <a:latin typeface="Times New Roman" pitchFamily="18" charset="0"/>
                <a:ea typeface="楷体" charset="0"/>
                <a:cs typeface="楷体_GB2312"/>
              </a:rPr>
              <a:t>n</a:t>
            </a:r>
            <a:r>
              <a:rPr kumimoji="1" lang="zh-CN" altLang="en-US" b="1">
                <a:solidFill>
                  <a:srgbClr val="000000"/>
                </a:solidFill>
                <a:latin typeface="Times New Roman" pitchFamily="18" charset="0"/>
                <a:ea typeface="楷体" charset="0"/>
                <a:cs typeface="楷体_GB2312"/>
              </a:rPr>
              <a:t>编号。</a:t>
            </a:r>
          </a:p>
          <a:p>
            <a:pPr indent="269875"/>
            <a:r>
              <a:rPr kumimoji="1" lang="zh-CN" altLang="en-US" b="1">
                <a:solidFill>
                  <a:srgbClr val="000000"/>
                </a:solidFill>
                <a:latin typeface="Times New Roman" pitchFamily="18" charset="0"/>
                <a:ea typeface="楷体" charset="0"/>
                <a:cs typeface="楷体_GB2312"/>
              </a:rPr>
              <a:t>游戏第</a:t>
            </a:r>
            <a:r>
              <a:rPr kumimoji="1" lang="en-US" altLang="zh-CN" b="1">
                <a:solidFill>
                  <a:srgbClr val="000000"/>
                </a:solidFill>
                <a:latin typeface="Times New Roman" pitchFamily="18" charset="0"/>
                <a:ea typeface="楷体" charset="0"/>
                <a:cs typeface="楷体_GB2312"/>
              </a:rPr>
              <a:t>1</a:t>
            </a:r>
            <a:r>
              <a:rPr kumimoji="1" lang="zh-CN" altLang="en-US" b="1">
                <a:solidFill>
                  <a:srgbClr val="000000"/>
                </a:solidFill>
                <a:latin typeface="Times New Roman" pitchFamily="18" charset="0"/>
                <a:ea typeface="楷体" charset="0"/>
                <a:cs typeface="楷体_GB2312"/>
              </a:rPr>
              <a:t>步，将一条边删除。</a:t>
            </a:r>
          </a:p>
          <a:p>
            <a:pPr indent="269875"/>
            <a:r>
              <a:rPr kumimoji="1" lang="zh-CN" altLang="en-US" b="1">
                <a:solidFill>
                  <a:srgbClr val="000000"/>
                </a:solidFill>
                <a:latin typeface="Times New Roman" pitchFamily="18" charset="0"/>
                <a:ea typeface="楷体" charset="0"/>
                <a:cs typeface="楷体_GB2312"/>
              </a:rPr>
              <a:t>随后</a:t>
            </a:r>
            <a:r>
              <a:rPr kumimoji="1" lang="en-US" altLang="zh-CN" b="1">
                <a:solidFill>
                  <a:srgbClr val="000000"/>
                </a:solidFill>
                <a:latin typeface="Times New Roman" pitchFamily="18" charset="0"/>
                <a:ea typeface="楷体" charset="0"/>
                <a:cs typeface="楷体_GB2312"/>
              </a:rPr>
              <a:t>n-1</a:t>
            </a:r>
            <a:r>
              <a:rPr kumimoji="1" lang="zh-CN" altLang="en-US" b="1">
                <a:solidFill>
                  <a:srgbClr val="000000"/>
                </a:solidFill>
                <a:latin typeface="Times New Roman" pitchFamily="18" charset="0"/>
                <a:ea typeface="楷体" charset="0"/>
                <a:cs typeface="楷体_GB2312"/>
              </a:rPr>
              <a:t>步按以下方式操作：</a:t>
            </a:r>
          </a:p>
          <a:p>
            <a:pPr indent="269875"/>
            <a:r>
              <a:rPr kumimoji="1" lang="en-US" altLang="zh-CN" b="1">
                <a:solidFill>
                  <a:srgbClr val="000000"/>
                </a:solidFill>
                <a:latin typeface="Times New Roman" pitchFamily="18" charset="0"/>
                <a:ea typeface="楷体" charset="0"/>
              </a:rPr>
              <a:t>(1)</a:t>
            </a:r>
            <a:r>
              <a:rPr kumimoji="1" lang="zh-CN" altLang="en-US" b="1">
                <a:solidFill>
                  <a:srgbClr val="000000"/>
                </a:solidFill>
                <a:latin typeface="Times New Roman" pitchFamily="18" charset="0"/>
                <a:ea typeface="楷体" charset="0"/>
              </a:rPr>
              <a:t>选择一条边</a:t>
            </a:r>
            <a:r>
              <a:rPr kumimoji="1" lang="en-US" altLang="zh-CN" b="1">
                <a:solidFill>
                  <a:srgbClr val="000000"/>
                </a:solidFill>
                <a:latin typeface="Times New Roman" pitchFamily="18" charset="0"/>
                <a:ea typeface="楷体" charset="0"/>
              </a:rPr>
              <a:t>E</a:t>
            </a:r>
            <a:r>
              <a:rPr kumimoji="1" lang="zh-CN" altLang="en-US" b="1">
                <a:solidFill>
                  <a:srgbClr val="000000"/>
                </a:solidFill>
                <a:latin typeface="Times New Roman" pitchFamily="18" charset="0"/>
                <a:ea typeface="楷体" charset="0"/>
              </a:rPr>
              <a:t>以及由</a:t>
            </a:r>
            <a:r>
              <a:rPr kumimoji="1" lang="en-US" altLang="zh-CN" b="1">
                <a:solidFill>
                  <a:srgbClr val="000000"/>
                </a:solidFill>
                <a:latin typeface="Times New Roman" pitchFamily="18" charset="0"/>
                <a:ea typeface="楷体" charset="0"/>
              </a:rPr>
              <a:t>E</a:t>
            </a:r>
            <a:r>
              <a:rPr kumimoji="1" lang="zh-CN" altLang="en-US" b="1">
                <a:solidFill>
                  <a:srgbClr val="000000"/>
                </a:solidFill>
                <a:latin typeface="Times New Roman" pitchFamily="18" charset="0"/>
                <a:ea typeface="楷体" charset="0"/>
              </a:rPr>
              <a:t>连接着的</a:t>
            </a:r>
            <a:r>
              <a:rPr kumimoji="1" lang="en-US" altLang="zh-CN" b="1">
                <a:solidFill>
                  <a:srgbClr val="000000"/>
                </a:solidFill>
                <a:latin typeface="Times New Roman" pitchFamily="18" charset="0"/>
                <a:ea typeface="楷体" charset="0"/>
              </a:rPr>
              <a:t>2</a:t>
            </a:r>
            <a:r>
              <a:rPr kumimoji="1" lang="zh-CN" altLang="en-US" b="1">
                <a:solidFill>
                  <a:srgbClr val="000000"/>
                </a:solidFill>
                <a:latin typeface="Times New Roman" pitchFamily="18" charset="0"/>
                <a:ea typeface="楷体" charset="0"/>
              </a:rPr>
              <a:t>个顶点</a:t>
            </a:r>
            <a:r>
              <a:rPr kumimoji="1" lang="en-US" altLang="zh-CN" b="1">
                <a:solidFill>
                  <a:srgbClr val="000000"/>
                </a:solidFill>
                <a:latin typeface="Times New Roman" pitchFamily="18" charset="0"/>
                <a:ea typeface="楷体" charset="0"/>
              </a:rPr>
              <a:t>V1</a:t>
            </a:r>
            <a:r>
              <a:rPr kumimoji="1" lang="zh-CN" altLang="en-US" b="1">
                <a:solidFill>
                  <a:srgbClr val="000000"/>
                </a:solidFill>
                <a:latin typeface="Times New Roman" pitchFamily="18" charset="0"/>
                <a:ea typeface="楷体" charset="0"/>
              </a:rPr>
              <a:t>和</a:t>
            </a:r>
            <a:r>
              <a:rPr kumimoji="1" lang="en-US" altLang="zh-CN" b="1">
                <a:solidFill>
                  <a:srgbClr val="000000"/>
                </a:solidFill>
                <a:latin typeface="Times New Roman" pitchFamily="18" charset="0"/>
                <a:ea typeface="楷体" charset="0"/>
              </a:rPr>
              <a:t>V2</a:t>
            </a:r>
            <a:r>
              <a:rPr kumimoji="1" lang="zh-CN" altLang="en-US" b="1">
                <a:solidFill>
                  <a:srgbClr val="000000"/>
                </a:solidFill>
                <a:latin typeface="Times New Roman" pitchFamily="18" charset="0"/>
                <a:ea typeface="楷体" charset="0"/>
              </a:rPr>
              <a:t>；</a:t>
            </a:r>
          </a:p>
          <a:p>
            <a:pPr indent="269875"/>
            <a:r>
              <a:rPr kumimoji="1" lang="en-US" altLang="zh-CN" b="1">
                <a:solidFill>
                  <a:srgbClr val="000000"/>
                </a:solidFill>
                <a:latin typeface="Times New Roman" pitchFamily="18" charset="0"/>
                <a:ea typeface="楷体" charset="0"/>
              </a:rPr>
              <a:t>(2)</a:t>
            </a:r>
            <a:r>
              <a:rPr kumimoji="1" lang="zh-CN" altLang="en-US" b="1">
                <a:solidFill>
                  <a:srgbClr val="000000"/>
                </a:solidFill>
                <a:latin typeface="Times New Roman" pitchFamily="18" charset="0"/>
                <a:ea typeface="楷体" charset="0"/>
              </a:rPr>
              <a:t>用一个新的顶点取代边</a:t>
            </a:r>
            <a:r>
              <a:rPr kumimoji="1" lang="en-US" altLang="zh-CN" b="1">
                <a:solidFill>
                  <a:srgbClr val="000000"/>
                </a:solidFill>
                <a:latin typeface="Times New Roman" pitchFamily="18" charset="0"/>
                <a:ea typeface="楷体" charset="0"/>
              </a:rPr>
              <a:t>E</a:t>
            </a:r>
            <a:r>
              <a:rPr kumimoji="1" lang="zh-CN" altLang="en-US" b="1">
                <a:solidFill>
                  <a:srgbClr val="000000"/>
                </a:solidFill>
                <a:latin typeface="Times New Roman" pitchFamily="18" charset="0"/>
                <a:ea typeface="楷体" charset="0"/>
              </a:rPr>
              <a:t>以及由</a:t>
            </a:r>
            <a:r>
              <a:rPr kumimoji="1" lang="en-US" altLang="zh-CN" b="1">
                <a:solidFill>
                  <a:srgbClr val="000000"/>
                </a:solidFill>
                <a:latin typeface="Times New Roman" pitchFamily="18" charset="0"/>
                <a:ea typeface="楷体" charset="0"/>
              </a:rPr>
              <a:t>E</a:t>
            </a:r>
            <a:r>
              <a:rPr kumimoji="1" lang="zh-CN" altLang="en-US" b="1">
                <a:solidFill>
                  <a:srgbClr val="000000"/>
                </a:solidFill>
                <a:latin typeface="Times New Roman" pitchFamily="18" charset="0"/>
                <a:ea typeface="楷体" charset="0"/>
              </a:rPr>
              <a:t>连接着的</a:t>
            </a:r>
            <a:r>
              <a:rPr kumimoji="1" lang="en-US" altLang="zh-CN" b="1">
                <a:solidFill>
                  <a:srgbClr val="000000"/>
                </a:solidFill>
                <a:latin typeface="Times New Roman" pitchFamily="18" charset="0"/>
                <a:ea typeface="楷体" charset="0"/>
              </a:rPr>
              <a:t>2</a:t>
            </a:r>
            <a:r>
              <a:rPr kumimoji="1" lang="zh-CN" altLang="en-US" b="1">
                <a:solidFill>
                  <a:srgbClr val="000000"/>
                </a:solidFill>
                <a:latin typeface="Times New Roman" pitchFamily="18" charset="0"/>
                <a:ea typeface="楷体" charset="0"/>
              </a:rPr>
              <a:t>个顶点</a:t>
            </a:r>
            <a:r>
              <a:rPr kumimoji="1" lang="en-US" altLang="zh-CN" b="1">
                <a:solidFill>
                  <a:srgbClr val="000000"/>
                </a:solidFill>
                <a:latin typeface="Times New Roman" pitchFamily="18" charset="0"/>
                <a:ea typeface="楷体" charset="0"/>
              </a:rPr>
              <a:t>V1</a:t>
            </a:r>
            <a:r>
              <a:rPr kumimoji="1" lang="zh-CN" altLang="en-US" b="1">
                <a:solidFill>
                  <a:srgbClr val="000000"/>
                </a:solidFill>
                <a:latin typeface="Times New Roman" pitchFamily="18" charset="0"/>
                <a:ea typeface="楷体" charset="0"/>
              </a:rPr>
              <a:t>和</a:t>
            </a:r>
            <a:r>
              <a:rPr kumimoji="1" lang="en-US" altLang="zh-CN" b="1">
                <a:solidFill>
                  <a:srgbClr val="000000"/>
                </a:solidFill>
                <a:latin typeface="Times New Roman" pitchFamily="18" charset="0"/>
                <a:ea typeface="楷体" charset="0"/>
              </a:rPr>
              <a:t>V2</a:t>
            </a:r>
            <a:r>
              <a:rPr kumimoji="1" lang="zh-CN" altLang="en-US" b="1">
                <a:solidFill>
                  <a:srgbClr val="000000"/>
                </a:solidFill>
                <a:latin typeface="Times New Roman" pitchFamily="18" charset="0"/>
                <a:ea typeface="楷体" charset="0"/>
              </a:rPr>
              <a:t>。将由顶点</a:t>
            </a:r>
            <a:r>
              <a:rPr kumimoji="1" lang="en-US" altLang="zh-CN" b="1">
                <a:solidFill>
                  <a:srgbClr val="000000"/>
                </a:solidFill>
                <a:latin typeface="Times New Roman" pitchFamily="18" charset="0"/>
                <a:ea typeface="楷体" charset="0"/>
              </a:rPr>
              <a:t>V1</a:t>
            </a:r>
            <a:r>
              <a:rPr kumimoji="1" lang="zh-CN" altLang="en-US" b="1">
                <a:solidFill>
                  <a:srgbClr val="000000"/>
                </a:solidFill>
                <a:latin typeface="Times New Roman" pitchFamily="18" charset="0"/>
                <a:ea typeface="楷体" charset="0"/>
              </a:rPr>
              <a:t>和</a:t>
            </a:r>
            <a:r>
              <a:rPr kumimoji="1" lang="en-US" altLang="zh-CN" b="1">
                <a:solidFill>
                  <a:srgbClr val="000000"/>
                </a:solidFill>
                <a:latin typeface="Times New Roman" pitchFamily="18" charset="0"/>
                <a:ea typeface="楷体" charset="0"/>
              </a:rPr>
              <a:t>V2</a:t>
            </a:r>
            <a:r>
              <a:rPr kumimoji="1" lang="zh-CN" altLang="en-US" b="1">
                <a:solidFill>
                  <a:srgbClr val="000000"/>
                </a:solidFill>
                <a:latin typeface="Times New Roman" pitchFamily="18" charset="0"/>
                <a:ea typeface="楷体" charset="0"/>
              </a:rPr>
              <a:t>的整数值通过边</a:t>
            </a:r>
            <a:r>
              <a:rPr kumimoji="1" lang="en-US" altLang="zh-CN" b="1">
                <a:solidFill>
                  <a:srgbClr val="000000"/>
                </a:solidFill>
                <a:latin typeface="Times New Roman" pitchFamily="18" charset="0"/>
                <a:ea typeface="楷体" charset="0"/>
              </a:rPr>
              <a:t>E</a:t>
            </a:r>
            <a:r>
              <a:rPr kumimoji="1" lang="zh-CN" altLang="en-US" b="1">
                <a:solidFill>
                  <a:srgbClr val="000000"/>
                </a:solidFill>
                <a:latin typeface="Times New Roman" pitchFamily="18" charset="0"/>
                <a:ea typeface="楷体" charset="0"/>
              </a:rPr>
              <a:t>上的运算得到的结果赋予新顶点。</a:t>
            </a:r>
          </a:p>
          <a:p>
            <a:pPr indent="269875"/>
            <a:r>
              <a:rPr kumimoji="1" lang="zh-CN" altLang="en-US" b="1">
                <a:solidFill>
                  <a:srgbClr val="000000"/>
                </a:solidFill>
                <a:latin typeface="Times New Roman" pitchFamily="18" charset="0"/>
                <a:ea typeface="楷体" charset="0"/>
                <a:cs typeface="楷体_GB2312"/>
              </a:rPr>
              <a:t>最后，所有边都被删除，游戏结束。游戏的得分就是所剩顶点上的整数值。</a:t>
            </a:r>
          </a:p>
          <a:p>
            <a:pPr indent="269875"/>
            <a:r>
              <a:rPr kumimoji="1" lang="zh-CN" altLang="en-US" b="1">
                <a:solidFill>
                  <a:srgbClr val="000000"/>
                </a:solidFill>
                <a:latin typeface="Times New Roman" pitchFamily="18" charset="0"/>
                <a:ea typeface="楷体" charset="0"/>
              </a:rPr>
              <a:t>问题</a:t>
            </a:r>
            <a:r>
              <a:rPr kumimoji="1" lang="en-US" altLang="zh-CN" b="1">
                <a:solidFill>
                  <a:srgbClr val="000000"/>
                </a:solidFill>
                <a:latin typeface="Times New Roman" pitchFamily="18" charset="0"/>
                <a:ea typeface="楷体" charset="0"/>
              </a:rPr>
              <a:t>:</a:t>
            </a:r>
            <a:r>
              <a:rPr kumimoji="1" lang="zh-CN" altLang="en-US" b="1">
                <a:solidFill>
                  <a:srgbClr val="000000"/>
                </a:solidFill>
                <a:latin typeface="Times New Roman" pitchFamily="18" charset="0"/>
                <a:ea typeface="楷体" charset="0"/>
              </a:rPr>
              <a:t>对于给定的多边形，计算最高得分。</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Times New Roman" pitchFamily="18" charset="0"/>
                <a:ea typeface="楷体" charset="0"/>
              </a:rPr>
              <a:t>最优子结构性质</a:t>
            </a:r>
            <a:endParaRPr lang="ja-JP" altLang="en-US" sz="2850" b="1">
              <a:solidFill>
                <a:srgbClr val="000066"/>
              </a:solidFill>
              <a:effectLst>
                <a:outerShdw blurRad="38100" dist="38100" dir="2700000" algn="tl">
                  <a:srgbClr val="C0C0C0"/>
                </a:outerShdw>
              </a:effectLst>
              <a:latin typeface="Times New Roman" pitchFamily="18" charset="0"/>
              <a:ea typeface="楷体" charset="0"/>
            </a:endParaRPr>
          </a:p>
        </p:txBody>
      </p:sp>
      <p:sp>
        <p:nvSpPr>
          <p:cNvPr id="219139" name="Text Box 3"/>
          <p:cNvSpPr txBox="1">
            <a:spLocks noChangeArrowheads="1"/>
          </p:cNvSpPr>
          <p:nvPr/>
        </p:nvSpPr>
        <p:spPr bwMode="auto">
          <a:xfrm>
            <a:off x="509905" y="681355"/>
            <a:ext cx="8279130" cy="3108960"/>
          </a:xfrm>
          <a:prstGeom prst="rect">
            <a:avLst/>
          </a:prstGeom>
          <a:noFill/>
          <a:ln w="9525">
            <a:noFill/>
            <a:miter lim="800000"/>
          </a:ln>
        </p:spPr>
        <p:txBody>
          <a:bodyPr wrap="square">
            <a:spAutoFit/>
          </a:bodyPr>
          <a:lstStyle/>
          <a:p>
            <a:pPr>
              <a:buClr>
                <a:schemeClr val="accent2"/>
              </a:buClr>
              <a:buFontTx/>
              <a:buChar char="•"/>
            </a:pPr>
            <a:r>
              <a:rPr lang="zh-CN" altLang="en-US" sz="1800" b="1">
                <a:solidFill>
                  <a:srgbClr val="000000"/>
                </a:solidFill>
                <a:latin typeface="Times New Roman" pitchFamily="18" charset="0"/>
                <a:ea typeface="楷体" charset="0"/>
                <a:cs typeface="楷体_GB2312"/>
              </a:rPr>
              <a:t>在所给多边形中，从顶点</a:t>
            </a:r>
            <a:r>
              <a:rPr lang="en-US" altLang="zh-CN" sz="1800" b="1">
                <a:solidFill>
                  <a:srgbClr val="000000"/>
                </a:solidFill>
                <a:latin typeface="Times New Roman" pitchFamily="18" charset="0"/>
                <a:ea typeface="楷体" charset="0"/>
                <a:cs typeface="楷体_GB2312"/>
              </a:rPr>
              <a:t>i(1≤i≤n)</a:t>
            </a:r>
            <a:r>
              <a:rPr lang="zh-CN" altLang="en-US" sz="1800" b="1">
                <a:solidFill>
                  <a:srgbClr val="000000"/>
                </a:solidFill>
                <a:latin typeface="Times New Roman" pitchFamily="18" charset="0"/>
                <a:ea typeface="楷体" charset="0"/>
                <a:cs typeface="楷体_GB2312"/>
              </a:rPr>
              <a:t>开始，长度为</a:t>
            </a:r>
            <a:r>
              <a:rPr lang="en-US" altLang="zh-CN" sz="1800" b="1">
                <a:solidFill>
                  <a:srgbClr val="000000"/>
                </a:solidFill>
                <a:latin typeface="Times New Roman" pitchFamily="18" charset="0"/>
                <a:ea typeface="楷体" charset="0"/>
                <a:cs typeface="楷体_GB2312"/>
              </a:rPr>
              <a:t>j(</a:t>
            </a:r>
            <a:r>
              <a:rPr lang="zh-CN" altLang="en-US" sz="1800" b="1">
                <a:solidFill>
                  <a:srgbClr val="000000"/>
                </a:solidFill>
                <a:latin typeface="Times New Roman" pitchFamily="18" charset="0"/>
                <a:ea typeface="楷体" charset="0"/>
                <a:cs typeface="楷体_GB2312"/>
              </a:rPr>
              <a:t>链中有</a:t>
            </a:r>
            <a:r>
              <a:rPr lang="en-US" altLang="zh-CN" sz="1800" b="1">
                <a:solidFill>
                  <a:srgbClr val="000000"/>
                </a:solidFill>
                <a:latin typeface="Times New Roman" pitchFamily="18" charset="0"/>
                <a:ea typeface="楷体" charset="0"/>
                <a:cs typeface="楷体_GB2312"/>
              </a:rPr>
              <a:t>j</a:t>
            </a:r>
            <a:r>
              <a:rPr lang="zh-CN" altLang="en-US" sz="1800" b="1">
                <a:solidFill>
                  <a:srgbClr val="000000"/>
                </a:solidFill>
                <a:latin typeface="Times New Roman" pitchFamily="18" charset="0"/>
                <a:ea typeface="楷体" charset="0"/>
                <a:cs typeface="楷体_GB2312"/>
              </a:rPr>
              <a:t>个顶点</a:t>
            </a:r>
            <a:r>
              <a:rPr lang="en-US" altLang="zh-CN" sz="1800" b="1">
                <a:solidFill>
                  <a:srgbClr val="000000"/>
                </a:solidFill>
                <a:latin typeface="Times New Roman" pitchFamily="18" charset="0"/>
                <a:ea typeface="楷体" charset="0"/>
                <a:cs typeface="楷体_GB2312"/>
              </a:rPr>
              <a:t>)</a:t>
            </a:r>
            <a:r>
              <a:rPr lang="zh-CN" altLang="en-US" sz="1800" b="1">
                <a:solidFill>
                  <a:srgbClr val="000000"/>
                </a:solidFill>
                <a:latin typeface="Times New Roman" pitchFamily="18" charset="0"/>
                <a:ea typeface="楷体" charset="0"/>
                <a:cs typeface="楷体_GB2312"/>
              </a:rPr>
              <a:t>的顺时针链</a:t>
            </a:r>
            <a:r>
              <a:rPr lang="en-US" altLang="zh-CN" sz="1800" b="1">
                <a:solidFill>
                  <a:srgbClr val="000000"/>
                </a:solidFill>
                <a:latin typeface="Times New Roman" pitchFamily="18" charset="0"/>
                <a:ea typeface="楷体" charset="0"/>
                <a:cs typeface="楷体_GB2312"/>
              </a:rPr>
              <a:t>p(i</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j) </a:t>
            </a:r>
            <a:r>
              <a:rPr lang="zh-CN" altLang="en-US" sz="1800" b="1">
                <a:solidFill>
                  <a:srgbClr val="000000"/>
                </a:solidFill>
                <a:latin typeface="Times New Roman" pitchFamily="18" charset="0"/>
                <a:ea typeface="楷体" charset="0"/>
                <a:cs typeface="楷体_GB2312"/>
              </a:rPr>
              <a:t>可表示为</a:t>
            </a:r>
            <a:r>
              <a:rPr lang="en-US" altLang="zh-CN" sz="1800" b="1">
                <a:solidFill>
                  <a:srgbClr val="000000"/>
                </a:solidFill>
                <a:latin typeface="Times New Roman" pitchFamily="18" charset="0"/>
                <a:ea typeface="楷体" charset="0"/>
                <a:cs typeface="楷体_GB2312"/>
              </a:rPr>
              <a:t>v[i]</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op[i+1]</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v[i+j-1]</a:t>
            </a:r>
            <a:r>
              <a:rPr lang="zh-CN" altLang="en-US" sz="1800" b="1">
                <a:solidFill>
                  <a:srgbClr val="000000"/>
                </a:solidFill>
                <a:latin typeface="Times New Roman" pitchFamily="18" charset="0"/>
                <a:ea typeface="楷体" charset="0"/>
                <a:cs typeface="楷体_GB2312"/>
              </a:rPr>
              <a:t>。</a:t>
            </a:r>
          </a:p>
          <a:p>
            <a:pPr>
              <a:buClr>
                <a:schemeClr val="accent2"/>
              </a:buClr>
              <a:buFontTx/>
              <a:buChar char="•"/>
            </a:pPr>
            <a:r>
              <a:rPr lang="zh-CN" altLang="en-US" sz="1800" b="1">
                <a:solidFill>
                  <a:srgbClr val="000000"/>
                </a:solidFill>
                <a:latin typeface="Times New Roman" pitchFamily="18" charset="0"/>
                <a:ea typeface="楷体" charset="0"/>
                <a:cs typeface="楷体_GB2312"/>
              </a:rPr>
              <a:t>如果这条链的最后一次合并运算在</a:t>
            </a:r>
            <a:r>
              <a:rPr lang="en-US" altLang="zh-CN" sz="1800" b="1">
                <a:solidFill>
                  <a:srgbClr val="000000"/>
                </a:solidFill>
                <a:latin typeface="Times New Roman" pitchFamily="18" charset="0"/>
                <a:ea typeface="楷体" charset="0"/>
                <a:cs typeface="楷体_GB2312"/>
              </a:rPr>
              <a:t>op[i+s]</a:t>
            </a:r>
            <a:r>
              <a:rPr lang="zh-CN" altLang="en-US" sz="1800" b="1">
                <a:solidFill>
                  <a:srgbClr val="000000"/>
                </a:solidFill>
                <a:latin typeface="Times New Roman" pitchFamily="18" charset="0"/>
                <a:ea typeface="楷体" charset="0"/>
                <a:cs typeface="楷体_GB2312"/>
              </a:rPr>
              <a:t>处发生</a:t>
            </a:r>
            <a:r>
              <a:rPr lang="en-US" altLang="zh-CN" sz="1800" b="1">
                <a:solidFill>
                  <a:srgbClr val="000000"/>
                </a:solidFill>
                <a:latin typeface="Times New Roman" pitchFamily="18" charset="0"/>
                <a:ea typeface="楷体" charset="0"/>
                <a:cs typeface="楷体_GB2312"/>
              </a:rPr>
              <a:t>(1≤s≤j-1)</a:t>
            </a:r>
            <a:r>
              <a:rPr lang="zh-CN" altLang="en-US" sz="1800" b="1">
                <a:solidFill>
                  <a:srgbClr val="000000"/>
                </a:solidFill>
                <a:latin typeface="Times New Roman" pitchFamily="18" charset="0"/>
                <a:ea typeface="楷体" charset="0"/>
                <a:cs typeface="楷体_GB2312"/>
              </a:rPr>
              <a:t>，则可在</a:t>
            </a:r>
            <a:r>
              <a:rPr lang="en-US" altLang="zh-CN" sz="1800" b="1">
                <a:solidFill>
                  <a:srgbClr val="000000"/>
                </a:solidFill>
                <a:latin typeface="Times New Roman" pitchFamily="18" charset="0"/>
                <a:ea typeface="楷体" charset="0"/>
                <a:cs typeface="楷体_GB2312"/>
              </a:rPr>
              <a:t>op[i+s]</a:t>
            </a:r>
            <a:r>
              <a:rPr lang="zh-CN" altLang="en-US" sz="1800" b="1">
                <a:solidFill>
                  <a:srgbClr val="000000"/>
                </a:solidFill>
                <a:latin typeface="Times New Roman" pitchFamily="18" charset="0"/>
                <a:ea typeface="楷体" charset="0"/>
                <a:cs typeface="楷体_GB2312"/>
              </a:rPr>
              <a:t>处将链分割为</a:t>
            </a:r>
            <a:r>
              <a:rPr lang="en-US" altLang="zh-CN" sz="1800" b="1">
                <a:solidFill>
                  <a:srgbClr val="000000"/>
                </a:solidFill>
                <a:latin typeface="Times New Roman" pitchFamily="18" charset="0"/>
                <a:ea typeface="楷体" charset="0"/>
                <a:cs typeface="楷体_GB2312"/>
              </a:rPr>
              <a:t>2</a:t>
            </a:r>
            <a:r>
              <a:rPr lang="zh-CN" altLang="en-US" sz="1800" b="1">
                <a:solidFill>
                  <a:srgbClr val="000000"/>
                </a:solidFill>
                <a:latin typeface="Times New Roman" pitchFamily="18" charset="0"/>
                <a:ea typeface="楷体" charset="0"/>
                <a:cs typeface="楷体_GB2312"/>
              </a:rPr>
              <a:t>个子链</a:t>
            </a:r>
            <a:r>
              <a:rPr lang="en-US" altLang="zh-CN" sz="1800" b="1">
                <a:solidFill>
                  <a:srgbClr val="000000"/>
                </a:solidFill>
                <a:latin typeface="Times New Roman" pitchFamily="18" charset="0"/>
                <a:ea typeface="楷体" charset="0"/>
                <a:cs typeface="楷体_GB2312"/>
              </a:rPr>
              <a:t>p(i</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s)</a:t>
            </a:r>
            <a:r>
              <a:rPr lang="zh-CN" altLang="en-US" sz="1800" b="1">
                <a:solidFill>
                  <a:srgbClr val="000000"/>
                </a:solidFill>
                <a:latin typeface="Times New Roman" pitchFamily="18" charset="0"/>
                <a:ea typeface="楷体" charset="0"/>
                <a:cs typeface="楷体_GB2312"/>
              </a:rPr>
              <a:t>和</a:t>
            </a:r>
            <a:r>
              <a:rPr lang="en-US" altLang="zh-CN" sz="1800" b="1">
                <a:solidFill>
                  <a:srgbClr val="000000"/>
                </a:solidFill>
                <a:latin typeface="Times New Roman" pitchFamily="18" charset="0"/>
                <a:ea typeface="楷体" charset="0"/>
                <a:cs typeface="楷体_GB2312"/>
              </a:rPr>
              <a:t>p(i+s</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j-s)</a:t>
            </a:r>
            <a:r>
              <a:rPr lang="zh-CN" altLang="en-US" sz="1800" b="1">
                <a:solidFill>
                  <a:srgbClr val="000000"/>
                </a:solidFill>
                <a:latin typeface="Times New Roman" pitchFamily="18" charset="0"/>
                <a:ea typeface="楷体" charset="0"/>
                <a:cs typeface="楷体_GB2312"/>
              </a:rPr>
              <a:t>。</a:t>
            </a:r>
          </a:p>
          <a:p>
            <a:pPr>
              <a:buClr>
                <a:schemeClr val="accent2"/>
              </a:buClr>
              <a:buFontTx/>
              <a:buChar char="•"/>
            </a:pPr>
            <a:r>
              <a:rPr lang="zh-CN" altLang="en-US" sz="1800" b="1">
                <a:solidFill>
                  <a:srgbClr val="000000"/>
                </a:solidFill>
                <a:latin typeface="Times New Roman" pitchFamily="18" charset="0"/>
                <a:ea typeface="楷体" charset="0"/>
                <a:cs typeface="楷体_GB2312"/>
              </a:rPr>
              <a:t>设</a:t>
            </a:r>
            <a:r>
              <a:rPr lang="en-US" altLang="zh-CN" sz="1800" b="1">
                <a:solidFill>
                  <a:srgbClr val="000000"/>
                </a:solidFill>
                <a:latin typeface="Times New Roman" pitchFamily="18" charset="0"/>
                <a:ea typeface="楷体" charset="0"/>
                <a:cs typeface="楷体_GB2312"/>
              </a:rPr>
              <a:t>m1</a:t>
            </a:r>
            <a:r>
              <a:rPr lang="zh-CN" altLang="en-US" sz="1800" b="1">
                <a:solidFill>
                  <a:srgbClr val="000000"/>
                </a:solidFill>
                <a:latin typeface="Times New Roman" pitchFamily="18" charset="0"/>
                <a:ea typeface="楷体" charset="0"/>
                <a:cs typeface="楷体_GB2312"/>
              </a:rPr>
              <a:t>是对子链</a:t>
            </a:r>
            <a:r>
              <a:rPr lang="en-US" altLang="zh-CN" sz="1800" b="1">
                <a:solidFill>
                  <a:srgbClr val="000000"/>
                </a:solidFill>
                <a:latin typeface="Times New Roman" pitchFamily="18" charset="0"/>
                <a:ea typeface="楷体" charset="0"/>
                <a:cs typeface="楷体_GB2312"/>
              </a:rPr>
              <a:t>p(i</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s)</a:t>
            </a:r>
            <a:r>
              <a:rPr lang="zh-CN" altLang="en-US" sz="1800" b="1">
                <a:solidFill>
                  <a:srgbClr val="000000"/>
                </a:solidFill>
                <a:latin typeface="Times New Roman" pitchFamily="18" charset="0"/>
                <a:ea typeface="楷体" charset="0"/>
                <a:cs typeface="楷体_GB2312"/>
              </a:rPr>
              <a:t>的任意一种合并方式得到的值，而</a:t>
            </a:r>
            <a:r>
              <a:rPr lang="en-US" altLang="zh-CN" sz="1800" b="1">
                <a:solidFill>
                  <a:srgbClr val="000000"/>
                </a:solidFill>
                <a:latin typeface="Times New Roman" pitchFamily="18" charset="0"/>
                <a:ea typeface="楷体" charset="0"/>
                <a:cs typeface="楷体_GB2312"/>
              </a:rPr>
              <a:t>a</a:t>
            </a:r>
            <a:r>
              <a:rPr lang="zh-CN" altLang="en-US" sz="1800" b="1">
                <a:solidFill>
                  <a:srgbClr val="000000"/>
                </a:solidFill>
                <a:latin typeface="Times New Roman" pitchFamily="18" charset="0"/>
                <a:ea typeface="楷体" charset="0"/>
                <a:cs typeface="楷体_GB2312"/>
              </a:rPr>
              <a:t>和</a:t>
            </a:r>
            <a:r>
              <a:rPr lang="en-US" altLang="zh-CN" sz="1800" b="1">
                <a:solidFill>
                  <a:srgbClr val="000000"/>
                </a:solidFill>
                <a:latin typeface="Times New Roman" pitchFamily="18" charset="0"/>
                <a:ea typeface="楷体" charset="0"/>
                <a:cs typeface="楷体_GB2312"/>
              </a:rPr>
              <a:t>b</a:t>
            </a:r>
            <a:r>
              <a:rPr lang="zh-CN" altLang="en-US" sz="1800" b="1">
                <a:solidFill>
                  <a:srgbClr val="000000"/>
                </a:solidFill>
                <a:latin typeface="Times New Roman" pitchFamily="18" charset="0"/>
                <a:ea typeface="楷体" charset="0"/>
                <a:cs typeface="楷体_GB2312"/>
              </a:rPr>
              <a:t>分别是在所有可能的合并中得到的最小值和最大值。</a:t>
            </a:r>
            <a:r>
              <a:rPr lang="en-US" altLang="zh-CN" sz="1800" b="1">
                <a:solidFill>
                  <a:srgbClr val="000000"/>
                </a:solidFill>
                <a:latin typeface="Times New Roman" pitchFamily="18" charset="0"/>
                <a:ea typeface="楷体" charset="0"/>
                <a:cs typeface="楷体_GB2312"/>
              </a:rPr>
              <a:t>m2</a:t>
            </a:r>
            <a:r>
              <a:rPr lang="zh-CN" altLang="en-US" sz="1800" b="1">
                <a:solidFill>
                  <a:srgbClr val="000000"/>
                </a:solidFill>
                <a:latin typeface="Times New Roman" pitchFamily="18" charset="0"/>
                <a:ea typeface="楷体" charset="0"/>
                <a:cs typeface="楷体_GB2312"/>
              </a:rPr>
              <a:t>是</a:t>
            </a:r>
            <a:r>
              <a:rPr lang="en-US" altLang="zh-CN" sz="1800" b="1">
                <a:solidFill>
                  <a:srgbClr val="000000"/>
                </a:solidFill>
                <a:latin typeface="Times New Roman" pitchFamily="18" charset="0"/>
                <a:ea typeface="楷体" charset="0"/>
                <a:cs typeface="楷体_GB2312"/>
              </a:rPr>
              <a:t>p(i+s</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j-s)</a:t>
            </a:r>
            <a:r>
              <a:rPr lang="zh-CN" altLang="en-US" sz="1800" b="1">
                <a:solidFill>
                  <a:srgbClr val="000000"/>
                </a:solidFill>
                <a:latin typeface="Times New Roman" pitchFamily="18" charset="0"/>
                <a:ea typeface="楷体" charset="0"/>
                <a:cs typeface="楷体_GB2312"/>
              </a:rPr>
              <a:t>的任意一种合并方式得到的值，而</a:t>
            </a:r>
            <a:r>
              <a:rPr lang="en-US" altLang="zh-CN" sz="1800" b="1">
                <a:solidFill>
                  <a:srgbClr val="000000"/>
                </a:solidFill>
                <a:latin typeface="Times New Roman" pitchFamily="18" charset="0"/>
                <a:ea typeface="楷体" charset="0"/>
                <a:cs typeface="楷体_GB2312"/>
              </a:rPr>
              <a:t>c</a:t>
            </a:r>
            <a:r>
              <a:rPr lang="zh-CN" altLang="en-US" sz="1800" b="1">
                <a:solidFill>
                  <a:srgbClr val="000000"/>
                </a:solidFill>
                <a:latin typeface="Times New Roman" pitchFamily="18" charset="0"/>
                <a:ea typeface="楷体" charset="0"/>
                <a:cs typeface="楷体_GB2312"/>
              </a:rPr>
              <a:t>和</a:t>
            </a:r>
            <a:r>
              <a:rPr lang="en-US" altLang="zh-CN" sz="1800" b="1">
                <a:solidFill>
                  <a:srgbClr val="000000"/>
                </a:solidFill>
                <a:latin typeface="Times New Roman" pitchFamily="18" charset="0"/>
                <a:ea typeface="楷体" charset="0"/>
                <a:cs typeface="楷体_GB2312"/>
              </a:rPr>
              <a:t>d</a:t>
            </a:r>
            <a:r>
              <a:rPr lang="zh-CN" altLang="en-US" sz="1800" b="1">
                <a:solidFill>
                  <a:srgbClr val="000000"/>
                </a:solidFill>
                <a:latin typeface="Times New Roman" pitchFamily="18" charset="0"/>
                <a:ea typeface="楷体" charset="0"/>
                <a:cs typeface="楷体_GB2312"/>
              </a:rPr>
              <a:t>分别是在所有可能的合并中得到的最小值和最大值。依此定义有</a:t>
            </a:r>
            <a:r>
              <a:rPr lang="en-US" altLang="zh-CN" sz="1800" b="1">
                <a:solidFill>
                  <a:srgbClr val="000000"/>
                </a:solidFill>
                <a:latin typeface="Times New Roman" pitchFamily="18" charset="0"/>
                <a:ea typeface="楷体" charset="0"/>
                <a:cs typeface="楷体_GB2312"/>
              </a:rPr>
              <a:t>a≤m1≤b</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c≤m2≤d</a:t>
            </a:r>
          </a:p>
          <a:p>
            <a:pPr>
              <a:buClr>
                <a:schemeClr val="accent2"/>
              </a:buClr>
            </a:pPr>
            <a:r>
              <a:rPr lang="en-US" altLang="zh-CN" sz="1800" b="1">
                <a:solidFill>
                  <a:srgbClr val="000000"/>
                </a:solidFill>
                <a:latin typeface="Times New Roman" pitchFamily="18" charset="0"/>
                <a:ea typeface="楷体" charset="0"/>
                <a:cs typeface="楷体_GB2312"/>
              </a:rPr>
              <a:t>(1)</a:t>
            </a:r>
            <a:r>
              <a:rPr lang="zh-CN" altLang="en-US" sz="1800" b="1">
                <a:solidFill>
                  <a:srgbClr val="000000"/>
                </a:solidFill>
                <a:latin typeface="Times New Roman" pitchFamily="18" charset="0"/>
                <a:ea typeface="楷体" charset="0"/>
                <a:cs typeface="楷体_GB2312"/>
              </a:rPr>
              <a:t>当</a:t>
            </a:r>
            <a:r>
              <a:rPr lang="en-US" altLang="zh-CN" sz="1800" b="1">
                <a:solidFill>
                  <a:srgbClr val="000000"/>
                </a:solidFill>
                <a:latin typeface="Times New Roman" pitchFamily="18" charset="0"/>
                <a:ea typeface="楷体" charset="0"/>
                <a:cs typeface="楷体_GB2312"/>
              </a:rPr>
              <a:t>op[i+s]='+'</a:t>
            </a:r>
            <a:r>
              <a:rPr lang="zh-CN" altLang="en-US" sz="1800" b="1">
                <a:solidFill>
                  <a:srgbClr val="000000"/>
                </a:solidFill>
                <a:latin typeface="Times New Roman" pitchFamily="18" charset="0"/>
                <a:ea typeface="楷体" charset="0"/>
                <a:cs typeface="楷体_GB2312"/>
              </a:rPr>
              <a:t>时，显然有</a:t>
            </a:r>
            <a:r>
              <a:rPr lang="en-US" altLang="zh-CN" sz="1800" b="1">
                <a:solidFill>
                  <a:srgbClr val="000000"/>
                </a:solidFill>
                <a:latin typeface="Times New Roman" pitchFamily="18" charset="0"/>
                <a:ea typeface="楷体" charset="0"/>
                <a:cs typeface="楷体_GB2312"/>
              </a:rPr>
              <a:t>a+c≤m≤b+d</a:t>
            </a:r>
          </a:p>
          <a:p>
            <a:pPr>
              <a:buClr>
                <a:schemeClr val="accent2"/>
              </a:buClr>
            </a:pPr>
            <a:r>
              <a:rPr lang="en-US" altLang="zh-CN" sz="1800" b="1">
                <a:solidFill>
                  <a:srgbClr val="000000"/>
                </a:solidFill>
                <a:latin typeface="Times New Roman" pitchFamily="18" charset="0"/>
                <a:ea typeface="楷体" charset="0"/>
                <a:cs typeface="楷体_GB2312"/>
              </a:rPr>
              <a:t>(2)</a:t>
            </a:r>
            <a:r>
              <a:rPr lang="zh-CN" altLang="en-US" sz="1800" b="1">
                <a:solidFill>
                  <a:srgbClr val="000000"/>
                </a:solidFill>
                <a:latin typeface="Times New Roman" pitchFamily="18" charset="0"/>
                <a:ea typeface="楷体" charset="0"/>
                <a:cs typeface="楷体_GB2312"/>
              </a:rPr>
              <a:t>当</a:t>
            </a:r>
            <a:r>
              <a:rPr lang="en-US" altLang="zh-CN" sz="1800" b="1">
                <a:solidFill>
                  <a:srgbClr val="000000"/>
                </a:solidFill>
                <a:latin typeface="Times New Roman" pitchFamily="18" charset="0"/>
                <a:ea typeface="楷体" charset="0"/>
                <a:cs typeface="楷体_GB2312"/>
              </a:rPr>
              <a:t>op[i+s]='*'</a:t>
            </a:r>
            <a:r>
              <a:rPr lang="zh-CN" altLang="en-US" sz="1800" b="1">
                <a:solidFill>
                  <a:srgbClr val="000000"/>
                </a:solidFill>
                <a:latin typeface="Times New Roman" pitchFamily="18" charset="0"/>
                <a:ea typeface="楷体" charset="0"/>
                <a:cs typeface="楷体_GB2312"/>
              </a:rPr>
              <a:t>时，有</a:t>
            </a:r>
            <a:r>
              <a:rPr lang="en-US" altLang="zh-CN" sz="1800" b="1">
                <a:solidFill>
                  <a:srgbClr val="000000"/>
                </a:solidFill>
                <a:latin typeface="Times New Roman" pitchFamily="18" charset="0"/>
                <a:ea typeface="楷体" charset="0"/>
                <a:cs typeface="楷体_GB2312"/>
              </a:rPr>
              <a:t>min{ac</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ad</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bc</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bd}≤m≤max{ac</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ad</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bc</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bd} </a:t>
            </a:r>
          </a:p>
          <a:p>
            <a:pPr>
              <a:buClr>
                <a:schemeClr val="accent2"/>
              </a:buClr>
              <a:buFontTx/>
              <a:buChar char="•"/>
            </a:pPr>
            <a:r>
              <a:rPr lang="zh-CN" altLang="en-US" sz="1800" b="1">
                <a:solidFill>
                  <a:srgbClr val="000000"/>
                </a:solidFill>
                <a:latin typeface="Times New Roman" pitchFamily="18" charset="0"/>
                <a:ea typeface="楷体" charset="0"/>
              </a:rPr>
              <a:t>换句话说，主链的最大值和最小值可由子链的最大值和最小值得到。</a:t>
            </a:r>
            <a:r>
              <a:rPr lang="zh-CN" altLang="en-US" sz="1800" b="1">
                <a:solidFill>
                  <a:srgbClr val="000000"/>
                </a:solidFill>
                <a:latin typeface="Times New Roman" pitchFamily="18" charset="0"/>
                <a:ea typeface="楷体" charset="0"/>
                <a:cs typeface="楷体_GB2312"/>
              </a:rPr>
              <a:t> </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8" name="Rectangle 4"/>
          <p:cNvSpPr>
            <a:spLocks noGrp="1" noChangeArrowheads="1"/>
          </p:cNvSpPr>
          <p:nvPr>
            <p:ph type="ctrTitle" idx="4294967295"/>
          </p:nvPr>
        </p:nvSpPr>
        <p:spPr>
          <a:xfrm>
            <a:off x="0" y="1257300"/>
            <a:ext cx="5829300" cy="1153795"/>
          </a:xfrm>
        </p:spPr>
        <p:txBody>
          <a:bodyPr rtlCol="0">
            <a:noAutofit/>
          </a:bodyPr>
          <a:lstStyle/>
          <a:p>
            <a:pPr eaLnBrk="1" fontAlgn="auto" hangingPunct="1">
              <a:spcAft>
                <a:spcPts val="0"/>
              </a:spcAft>
              <a:defRPr/>
            </a:pPr>
            <a:r>
              <a:rPr lang="zh-CN" altLang="en-US" b="1">
                <a:solidFill>
                  <a:srgbClr val="000000"/>
                </a:solidFill>
                <a:effectLst>
                  <a:outerShdw blurRad="38100" dist="38100" dir="2700000" algn="tl">
                    <a:srgbClr val="C0C0C0"/>
                  </a:outerShdw>
                </a:effectLst>
                <a:latin typeface="Times New Roman" pitchFamily="18" charset="0"/>
                <a:ea typeface="楷体" charset="0"/>
              </a:rPr>
              <a:t>图像压缩</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Times New Roman" pitchFamily="18" charset="0"/>
                <a:ea typeface="楷体" charset="0"/>
              </a:rPr>
              <a:t>图像压缩</a:t>
            </a:r>
            <a:endParaRPr lang="ja-JP" altLang="en-US" sz="2850" b="1">
              <a:solidFill>
                <a:srgbClr val="000066"/>
              </a:solidFill>
              <a:effectLst>
                <a:outerShdw blurRad="38100" dist="38100" dir="2700000" algn="tl">
                  <a:srgbClr val="C0C0C0"/>
                </a:outerShdw>
              </a:effectLst>
              <a:latin typeface="Times New Roman" pitchFamily="18" charset="0"/>
              <a:ea typeface="楷体" charset="0"/>
            </a:endParaRPr>
          </a:p>
        </p:txBody>
      </p:sp>
      <p:sp>
        <p:nvSpPr>
          <p:cNvPr id="82203" name="Text Box 3"/>
          <p:cNvSpPr txBox="1">
            <a:spLocks noChangeArrowheads="1"/>
          </p:cNvSpPr>
          <p:nvPr/>
        </p:nvSpPr>
        <p:spPr bwMode="auto">
          <a:xfrm>
            <a:off x="382905" y="589915"/>
            <a:ext cx="8449310" cy="2834640"/>
          </a:xfrm>
          <a:prstGeom prst="rect">
            <a:avLst/>
          </a:prstGeom>
          <a:noFill/>
          <a:ln w="9525">
            <a:noFill/>
            <a:miter lim="800000"/>
          </a:ln>
        </p:spPr>
        <p:txBody>
          <a:bodyPr wrap="square">
            <a:spAutoFit/>
          </a:bodyPr>
          <a:lstStyle/>
          <a:p>
            <a:r>
              <a:rPr lang="zh-CN" altLang="en-US" sz="1800" b="1">
                <a:solidFill>
                  <a:srgbClr val="000000"/>
                </a:solidFill>
                <a:latin typeface="Times New Roman" pitchFamily="18" charset="0"/>
                <a:ea typeface="楷体" charset="0"/>
                <a:cs typeface="楷体_GB2312"/>
              </a:rPr>
              <a:t>图象的变位压缩存储格式将所给的象素点序列</a:t>
            </a:r>
            <a:r>
              <a:rPr lang="en-US" altLang="zh-CN" sz="1800" b="1">
                <a:solidFill>
                  <a:srgbClr val="000000"/>
                </a:solidFill>
                <a:latin typeface="Times New Roman" pitchFamily="18" charset="0"/>
                <a:ea typeface="楷体" charset="0"/>
                <a:cs typeface="楷体_GB2312"/>
              </a:rPr>
              <a:t>{p1,p2,…,pn},0≤pi≤255</a:t>
            </a:r>
            <a:r>
              <a:rPr lang="zh-CN" altLang="en-US" sz="1800" b="1">
                <a:solidFill>
                  <a:srgbClr val="000000"/>
                </a:solidFill>
                <a:latin typeface="Times New Roman" pitchFamily="18" charset="0"/>
                <a:ea typeface="楷体" charset="0"/>
                <a:cs typeface="楷体_GB2312"/>
              </a:rPr>
              <a:t>分割成</a:t>
            </a:r>
            <a:r>
              <a:rPr lang="en-US" altLang="zh-CN" sz="1800" b="1">
                <a:solidFill>
                  <a:srgbClr val="000000"/>
                </a:solidFill>
                <a:latin typeface="Times New Roman" pitchFamily="18" charset="0"/>
                <a:ea typeface="楷体" charset="0"/>
                <a:cs typeface="楷体_GB2312"/>
              </a:rPr>
              <a:t>m</a:t>
            </a:r>
            <a:r>
              <a:rPr lang="zh-CN" altLang="en-US" sz="1800" b="1">
                <a:solidFill>
                  <a:srgbClr val="000000"/>
                </a:solidFill>
                <a:latin typeface="Times New Roman" pitchFamily="18" charset="0"/>
                <a:ea typeface="楷体" charset="0"/>
                <a:cs typeface="楷体_GB2312"/>
              </a:rPr>
              <a:t>个连续段</a:t>
            </a:r>
            <a:r>
              <a:rPr lang="en-US" altLang="zh-CN" sz="1800" b="1">
                <a:solidFill>
                  <a:srgbClr val="000000"/>
                </a:solidFill>
                <a:latin typeface="Times New Roman" pitchFamily="18" charset="0"/>
                <a:ea typeface="楷体" charset="0"/>
                <a:cs typeface="楷体_GB2312"/>
              </a:rPr>
              <a:t>S1,S2,…,Sm</a:t>
            </a:r>
            <a:r>
              <a:rPr lang="zh-CN" altLang="en-US" sz="1800" b="1">
                <a:solidFill>
                  <a:srgbClr val="000000"/>
                </a:solidFill>
                <a:latin typeface="Times New Roman" pitchFamily="18" charset="0"/>
                <a:ea typeface="楷体" charset="0"/>
                <a:cs typeface="楷体_GB2312"/>
              </a:rPr>
              <a:t>。第</a:t>
            </a:r>
            <a:r>
              <a:rPr lang="en-US" altLang="zh-CN" sz="1800" b="1">
                <a:solidFill>
                  <a:srgbClr val="000000"/>
                </a:solidFill>
                <a:latin typeface="Times New Roman" pitchFamily="18" charset="0"/>
                <a:ea typeface="楷体" charset="0"/>
                <a:cs typeface="楷体_GB2312"/>
              </a:rPr>
              <a:t>i</a:t>
            </a:r>
            <a:r>
              <a:rPr lang="zh-CN" altLang="en-US" sz="1800" b="1">
                <a:solidFill>
                  <a:srgbClr val="000000"/>
                </a:solidFill>
                <a:latin typeface="Times New Roman" pitchFamily="18" charset="0"/>
                <a:ea typeface="楷体" charset="0"/>
                <a:cs typeface="楷体_GB2312"/>
              </a:rPr>
              <a:t>个象素段</a:t>
            </a:r>
            <a:r>
              <a:rPr lang="en-US" altLang="zh-CN" sz="1800" b="1">
                <a:solidFill>
                  <a:srgbClr val="000000"/>
                </a:solidFill>
                <a:latin typeface="Times New Roman" pitchFamily="18" charset="0"/>
                <a:ea typeface="楷体" charset="0"/>
                <a:cs typeface="楷体_GB2312"/>
              </a:rPr>
              <a:t>Si</a:t>
            </a:r>
            <a:r>
              <a:rPr lang="zh-CN" altLang="en-US" sz="1800" b="1">
                <a:solidFill>
                  <a:srgbClr val="000000"/>
                </a:solidFill>
                <a:latin typeface="Times New Roman" pitchFamily="18" charset="0"/>
                <a:ea typeface="楷体" charset="0"/>
                <a:cs typeface="楷体_GB2312"/>
              </a:rPr>
              <a:t>中</a:t>
            </a:r>
            <a:r>
              <a:rPr lang="en-US" altLang="zh-CN" sz="1800" b="1">
                <a:solidFill>
                  <a:srgbClr val="000000"/>
                </a:solidFill>
                <a:latin typeface="Times New Roman" pitchFamily="18" charset="0"/>
                <a:ea typeface="楷体" charset="0"/>
                <a:cs typeface="楷体_GB2312"/>
              </a:rPr>
              <a:t>(1≤i≤m)</a:t>
            </a:r>
            <a:r>
              <a:rPr lang="zh-CN" altLang="en-US" sz="1800" b="1">
                <a:solidFill>
                  <a:srgbClr val="000000"/>
                </a:solidFill>
                <a:latin typeface="Times New Roman" pitchFamily="18" charset="0"/>
                <a:ea typeface="楷体" charset="0"/>
                <a:cs typeface="楷体_GB2312"/>
              </a:rPr>
              <a:t>，有</a:t>
            </a:r>
            <a:r>
              <a:rPr lang="en-US" altLang="zh-CN" sz="1800" b="1" i="1">
                <a:solidFill>
                  <a:srgbClr val="000000"/>
                </a:solidFill>
                <a:latin typeface="Times New Roman" pitchFamily="18" charset="0"/>
                <a:ea typeface="楷体" charset="0"/>
                <a:cs typeface="楷体_GB2312"/>
              </a:rPr>
              <a:t>l</a:t>
            </a:r>
            <a:r>
              <a:rPr lang="en-US" altLang="zh-CN" sz="1800" b="1">
                <a:solidFill>
                  <a:srgbClr val="000000"/>
                </a:solidFill>
                <a:latin typeface="Times New Roman" pitchFamily="18" charset="0"/>
                <a:ea typeface="楷体" charset="0"/>
                <a:cs typeface="楷体_GB2312"/>
              </a:rPr>
              <a:t>[i]</a:t>
            </a:r>
            <a:r>
              <a:rPr lang="zh-CN" altLang="en-US" sz="1800" b="1">
                <a:solidFill>
                  <a:srgbClr val="000000"/>
                </a:solidFill>
                <a:latin typeface="Times New Roman" pitchFamily="18" charset="0"/>
                <a:ea typeface="楷体" charset="0"/>
                <a:cs typeface="楷体_GB2312"/>
              </a:rPr>
              <a:t>个象素</a:t>
            </a:r>
            <a:r>
              <a:rPr lang="en-US" altLang="zh-CN" sz="1800" b="1">
                <a:solidFill>
                  <a:srgbClr val="000000"/>
                </a:solidFill>
                <a:latin typeface="Times New Roman" pitchFamily="18" charset="0"/>
                <a:ea typeface="楷体" charset="0"/>
                <a:cs typeface="楷体_GB2312"/>
              </a:rPr>
              <a:t>,</a:t>
            </a:r>
            <a:r>
              <a:rPr lang="zh-CN" altLang="en-US" sz="1800" b="1">
                <a:solidFill>
                  <a:srgbClr val="000000"/>
                </a:solidFill>
                <a:latin typeface="Times New Roman" pitchFamily="18" charset="0"/>
                <a:ea typeface="楷体" charset="0"/>
                <a:cs typeface="楷体_GB2312"/>
              </a:rPr>
              <a:t>且该段中每个象素都只用</a:t>
            </a:r>
            <a:r>
              <a:rPr lang="en-US" altLang="zh-CN" sz="1800" b="1">
                <a:solidFill>
                  <a:srgbClr val="000000"/>
                </a:solidFill>
                <a:latin typeface="Times New Roman" pitchFamily="18" charset="0"/>
                <a:ea typeface="楷体" charset="0"/>
                <a:cs typeface="楷体_GB2312"/>
              </a:rPr>
              <a:t>b[i]</a:t>
            </a:r>
            <a:r>
              <a:rPr lang="zh-CN" altLang="en-US" sz="1800" b="1">
                <a:solidFill>
                  <a:srgbClr val="000000"/>
                </a:solidFill>
                <a:latin typeface="Times New Roman" pitchFamily="18" charset="0"/>
                <a:ea typeface="楷体" charset="0"/>
                <a:cs typeface="楷体_GB2312"/>
              </a:rPr>
              <a:t>位表示。设                  则第</a:t>
            </a:r>
            <a:r>
              <a:rPr lang="en-US" altLang="zh-CN" sz="1800" b="1">
                <a:solidFill>
                  <a:srgbClr val="000000"/>
                </a:solidFill>
                <a:latin typeface="Times New Roman" pitchFamily="18" charset="0"/>
                <a:ea typeface="楷体" charset="0"/>
                <a:cs typeface="楷体_GB2312"/>
              </a:rPr>
              <a:t>i</a:t>
            </a:r>
            <a:r>
              <a:rPr lang="zh-CN" altLang="en-US" sz="1800" b="1">
                <a:solidFill>
                  <a:srgbClr val="000000"/>
                </a:solidFill>
                <a:latin typeface="Times New Roman" pitchFamily="18" charset="0"/>
                <a:ea typeface="楷体" charset="0"/>
                <a:cs typeface="楷体_GB2312"/>
              </a:rPr>
              <a:t>个象素段</a:t>
            </a:r>
            <a:r>
              <a:rPr lang="en-US" altLang="zh-CN" sz="1800" b="1">
                <a:solidFill>
                  <a:srgbClr val="000000"/>
                </a:solidFill>
                <a:latin typeface="Times New Roman" pitchFamily="18" charset="0"/>
                <a:ea typeface="楷体" charset="0"/>
                <a:cs typeface="楷体_GB2312"/>
              </a:rPr>
              <a:t>Si</a:t>
            </a:r>
            <a:r>
              <a:rPr lang="zh-CN" altLang="en-US" sz="1800" b="1">
                <a:solidFill>
                  <a:srgbClr val="000000"/>
                </a:solidFill>
                <a:latin typeface="Times New Roman" pitchFamily="18" charset="0"/>
                <a:ea typeface="楷体" charset="0"/>
                <a:cs typeface="楷体_GB2312"/>
              </a:rPr>
              <a:t>为</a:t>
            </a:r>
          </a:p>
          <a:p>
            <a:endParaRPr lang="zh-CN" altLang="en-US" sz="1800" b="1">
              <a:solidFill>
                <a:srgbClr val="000000"/>
              </a:solidFill>
              <a:latin typeface="Times New Roman" pitchFamily="18" charset="0"/>
              <a:ea typeface="楷体" charset="0"/>
              <a:cs typeface="楷体_GB2312"/>
            </a:endParaRPr>
          </a:p>
          <a:p>
            <a:r>
              <a:rPr lang="zh-CN" altLang="en-US" sz="1800" b="1">
                <a:solidFill>
                  <a:srgbClr val="000000"/>
                </a:solidFill>
                <a:latin typeface="Times New Roman" pitchFamily="18" charset="0"/>
                <a:ea typeface="楷体" charset="0"/>
                <a:cs typeface="楷体_GB2312"/>
              </a:rPr>
              <a:t>设                                ，则</a:t>
            </a:r>
            <a:r>
              <a:rPr lang="en-US" altLang="zh-CN" sz="1800" b="1">
                <a:solidFill>
                  <a:srgbClr val="000000"/>
                </a:solidFill>
                <a:latin typeface="Times New Roman" pitchFamily="18" charset="0"/>
                <a:ea typeface="楷体" charset="0"/>
                <a:cs typeface="楷体_GB2312"/>
              </a:rPr>
              <a:t>hi</a:t>
            </a:r>
            <a:r>
              <a:rPr lang="en-US" altLang="zh-CN" sz="1800" b="1">
                <a:solidFill>
                  <a:srgbClr val="000000"/>
                </a:solidFill>
                <a:latin typeface="Times New Roman" pitchFamily="18" charset="0"/>
                <a:ea typeface="楷体" charset="0"/>
                <a:cs typeface="楷体_GB2312"/>
                <a:sym typeface="Symbol" pitchFamily="18" charset="2"/>
              </a:rPr>
              <a:t></a:t>
            </a:r>
            <a:r>
              <a:rPr lang="en-US" altLang="zh-CN" sz="1800" b="1">
                <a:solidFill>
                  <a:srgbClr val="000000"/>
                </a:solidFill>
                <a:latin typeface="Times New Roman" pitchFamily="18" charset="0"/>
                <a:ea typeface="楷体" charset="0"/>
                <a:cs typeface="楷体_GB2312"/>
              </a:rPr>
              <a:t>b[i]</a:t>
            </a:r>
            <a:r>
              <a:rPr lang="en-US" altLang="zh-CN" sz="1800" b="1">
                <a:solidFill>
                  <a:srgbClr val="000000"/>
                </a:solidFill>
                <a:latin typeface="Times New Roman" pitchFamily="18" charset="0"/>
                <a:ea typeface="楷体" charset="0"/>
                <a:cs typeface="楷体_GB2312"/>
                <a:sym typeface="Symbol" pitchFamily="18" charset="2"/>
              </a:rPr>
              <a:t></a:t>
            </a:r>
            <a:r>
              <a:rPr lang="en-US" altLang="zh-CN" sz="1800" b="1">
                <a:solidFill>
                  <a:srgbClr val="000000"/>
                </a:solidFill>
                <a:latin typeface="Times New Roman" pitchFamily="18" charset="0"/>
                <a:ea typeface="楷体" charset="0"/>
                <a:cs typeface="楷体_GB2312"/>
              </a:rPr>
              <a:t>8</a:t>
            </a:r>
            <a:r>
              <a:rPr lang="zh-CN" altLang="en-US" sz="1800" b="1">
                <a:solidFill>
                  <a:srgbClr val="000000"/>
                </a:solidFill>
                <a:latin typeface="Times New Roman" pitchFamily="18" charset="0"/>
                <a:ea typeface="楷体" charset="0"/>
                <a:cs typeface="楷体_GB2312"/>
              </a:rPr>
              <a:t>。因此需要用</a:t>
            </a:r>
            <a:r>
              <a:rPr lang="en-US" altLang="zh-CN" sz="1800" b="1">
                <a:solidFill>
                  <a:srgbClr val="000000"/>
                </a:solidFill>
                <a:latin typeface="Times New Roman" pitchFamily="18" charset="0"/>
                <a:ea typeface="楷体" charset="0"/>
                <a:cs typeface="楷体_GB2312"/>
              </a:rPr>
              <a:t>3</a:t>
            </a:r>
            <a:r>
              <a:rPr lang="zh-CN" altLang="en-US" sz="1800" b="1">
                <a:solidFill>
                  <a:srgbClr val="000000"/>
                </a:solidFill>
                <a:latin typeface="Times New Roman" pitchFamily="18" charset="0"/>
                <a:ea typeface="楷体" charset="0"/>
                <a:cs typeface="楷体_GB2312"/>
              </a:rPr>
              <a:t>位表示</a:t>
            </a:r>
            <a:r>
              <a:rPr lang="en-US" altLang="zh-CN" sz="1800" b="1">
                <a:solidFill>
                  <a:srgbClr val="000000"/>
                </a:solidFill>
                <a:latin typeface="Times New Roman" pitchFamily="18" charset="0"/>
                <a:ea typeface="楷体" charset="0"/>
                <a:cs typeface="楷体_GB2312"/>
              </a:rPr>
              <a:t>b[i],</a:t>
            </a:r>
            <a:r>
              <a:rPr lang="zh-CN" altLang="en-US" sz="1800" b="1">
                <a:solidFill>
                  <a:srgbClr val="000000"/>
                </a:solidFill>
                <a:latin typeface="Times New Roman" pitchFamily="18" charset="0"/>
                <a:ea typeface="楷体" charset="0"/>
                <a:cs typeface="楷体_GB2312"/>
              </a:rPr>
              <a:t>如果限制</a:t>
            </a:r>
            <a:r>
              <a:rPr lang="en-US" altLang="zh-CN" sz="1800" b="1">
                <a:solidFill>
                  <a:srgbClr val="000000"/>
                </a:solidFill>
                <a:latin typeface="Times New Roman" pitchFamily="18" charset="0"/>
                <a:ea typeface="楷体" charset="0"/>
                <a:cs typeface="楷体_GB2312"/>
              </a:rPr>
              <a:t>1</a:t>
            </a:r>
            <a:r>
              <a:rPr lang="en-US" altLang="zh-CN" sz="1800" b="1">
                <a:solidFill>
                  <a:srgbClr val="000000"/>
                </a:solidFill>
                <a:latin typeface="Times New Roman" pitchFamily="18" charset="0"/>
                <a:ea typeface="楷体" charset="0"/>
                <a:cs typeface="楷体_GB2312"/>
                <a:sym typeface="Symbol" pitchFamily="18" charset="2"/>
              </a:rPr>
              <a:t></a:t>
            </a:r>
            <a:r>
              <a:rPr lang="en-US" altLang="zh-CN" sz="1800" b="1">
                <a:solidFill>
                  <a:srgbClr val="000000"/>
                </a:solidFill>
                <a:latin typeface="Times New Roman" pitchFamily="18" charset="0"/>
                <a:ea typeface="楷体" charset="0"/>
                <a:cs typeface="楷体_GB2312"/>
              </a:rPr>
              <a:t>l[i]</a:t>
            </a:r>
            <a:r>
              <a:rPr lang="en-US" altLang="zh-CN" sz="1800" b="1">
                <a:solidFill>
                  <a:srgbClr val="000000"/>
                </a:solidFill>
                <a:latin typeface="Times New Roman" pitchFamily="18" charset="0"/>
                <a:ea typeface="楷体" charset="0"/>
                <a:cs typeface="楷体_GB2312"/>
                <a:sym typeface="Symbol" pitchFamily="18" charset="2"/>
              </a:rPr>
              <a:t></a:t>
            </a:r>
            <a:r>
              <a:rPr lang="en-US" altLang="zh-CN" sz="1800" b="1">
                <a:solidFill>
                  <a:srgbClr val="000000"/>
                </a:solidFill>
                <a:latin typeface="Times New Roman" pitchFamily="18" charset="0"/>
                <a:ea typeface="楷体" charset="0"/>
                <a:cs typeface="楷体_GB2312"/>
              </a:rPr>
              <a:t>255</a:t>
            </a:r>
            <a:r>
              <a:rPr lang="zh-CN" altLang="en-US" sz="1800" b="1">
                <a:solidFill>
                  <a:srgbClr val="000000"/>
                </a:solidFill>
                <a:latin typeface="Times New Roman" pitchFamily="18" charset="0"/>
                <a:ea typeface="楷体" charset="0"/>
                <a:cs typeface="楷体_GB2312"/>
              </a:rPr>
              <a:t>，则需要用</a:t>
            </a:r>
            <a:r>
              <a:rPr lang="en-US" altLang="zh-CN" sz="1800" b="1">
                <a:solidFill>
                  <a:srgbClr val="000000"/>
                </a:solidFill>
                <a:latin typeface="Times New Roman" pitchFamily="18" charset="0"/>
                <a:ea typeface="楷体" charset="0"/>
                <a:cs typeface="楷体_GB2312"/>
              </a:rPr>
              <a:t>8</a:t>
            </a:r>
            <a:r>
              <a:rPr lang="zh-CN" altLang="en-US" sz="1800" b="1">
                <a:solidFill>
                  <a:srgbClr val="000000"/>
                </a:solidFill>
                <a:latin typeface="Times New Roman" pitchFamily="18" charset="0"/>
                <a:ea typeface="楷体" charset="0"/>
                <a:cs typeface="楷体_GB2312"/>
              </a:rPr>
              <a:t>位表示</a:t>
            </a:r>
            <a:r>
              <a:rPr lang="en-US" altLang="zh-CN" sz="1800" b="1">
                <a:solidFill>
                  <a:srgbClr val="000000"/>
                </a:solidFill>
                <a:latin typeface="Times New Roman" pitchFamily="18" charset="0"/>
                <a:ea typeface="楷体" charset="0"/>
                <a:cs typeface="楷体_GB2312"/>
              </a:rPr>
              <a:t>l[i]</a:t>
            </a:r>
            <a:r>
              <a:rPr lang="zh-CN" altLang="en-US" sz="1800" b="1">
                <a:solidFill>
                  <a:srgbClr val="000000"/>
                </a:solidFill>
                <a:latin typeface="Times New Roman" pitchFamily="18" charset="0"/>
                <a:ea typeface="楷体" charset="0"/>
                <a:cs typeface="楷体_GB2312"/>
              </a:rPr>
              <a:t>。因此，第</a:t>
            </a:r>
            <a:r>
              <a:rPr lang="en-US" altLang="zh-CN" sz="1800" b="1">
                <a:solidFill>
                  <a:srgbClr val="000000"/>
                </a:solidFill>
                <a:latin typeface="Times New Roman" pitchFamily="18" charset="0"/>
                <a:ea typeface="楷体" charset="0"/>
                <a:cs typeface="楷体_GB2312"/>
              </a:rPr>
              <a:t>i</a:t>
            </a:r>
            <a:r>
              <a:rPr lang="zh-CN" altLang="en-US" sz="1800" b="1">
                <a:solidFill>
                  <a:srgbClr val="000000"/>
                </a:solidFill>
                <a:latin typeface="Times New Roman" pitchFamily="18" charset="0"/>
                <a:ea typeface="楷体" charset="0"/>
                <a:cs typeface="楷体_GB2312"/>
              </a:rPr>
              <a:t>个象素段所需的存储空间为</a:t>
            </a:r>
            <a:r>
              <a:rPr lang="en-US" altLang="zh-CN" sz="1800" b="1">
                <a:solidFill>
                  <a:srgbClr val="000000"/>
                </a:solidFill>
                <a:latin typeface="Times New Roman" pitchFamily="18" charset="0"/>
                <a:ea typeface="楷体" charset="0"/>
                <a:cs typeface="楷体_GB2312"/>
              </a:rPr>
              <a:t>l[i]*b[i]+11</a:t>
            </a:r>
            <a:r>
              <a:rPr lang="zh-CN" altLang="en-US" sz="1800" b="1">
                <a:solidFill>
                  <a:srgbClr val="000000"/>
                </a:solidFill>
                <a:latin typeface="Times New Roman" pitchFamily="18" charset="0"/>
                <a:ea typeface="楷体" charset="0"/>
                <a:cs typeface="楷体_GB2312"/>
              </a:rPr>
              <a:t>位。按此格式存储象素序列</a:t>
            </a:r>
            <a:r>
              <a:rPr lang="en-US" altLang="zh-CN" sz="1800" b="1">
                <a:solidFill>
                  <a:srgbClr val="000000"/>
                </a:solidFill>
                <a:latin typeface="Times New Roman" pitchFamily="18" charset="0"/>
                <a:ea typeface="楷体" charset="0"/>
                <a:cs typeface="楷体_GB2312"/>
              </a:rPr>
              <a:t>{p1,p2,…,pn}</a:t>
            </a:r>
            <a:r>
              <a:rPr lang="zh-CN" altLang="en-US" sz="1800" b="1">
                <a:solidFill>
                  <a:srgbClr val="000000"/>
                </a:solidFill>
                <a:latin typeface="Times New Roman" pitchFamily="18" charset="0"/>
                <a:ea typeface="楷体" charset="0"/>
                <a:cs typeface="楷体_GB2312"/>
              </a:rPr>
              <a:t>，需要                        位的存储空间。</a:t>
            </a:r>
          </a:p>
          <a:p>
            <a:r>
              <a:rPr lang="zh-CN" altLang="en-US" sz="1800" b="1">
                <a:solidFill>
                  <a:srgbClr val="000000"/>
                </a:solidFill>
                <a:latin typeface="Times New Roman" pitchFamily="18" charset="0"/>
                <a:ea typeface="楷体" charset="0"/>
                <a:cs typeface="楷体_GB2312"/>
              </a:rPr>
              <a:t> </a:t>
            </a:r>
          </a:p>
          <a:p>
            <a:r>
              <a:rPr lang="zh-CN" altLang="en-US" sz="1800" b="1">
                <a:solidFill>
                  <a:srgbClr val="000000"/>
                </a:solidFill>
                <a:latin typeface="Times New Roman" pitchFamily="18" charset="0"/>
                <a:ea typeface="楷体" charset="0"/>
              </a:rPr>
              <a:t>图象压缩问题要求确定象素序列</a:t>
            </a:r>
            <a:r>
              <a:rPr lang="en-US" altLang="zh-CN" sz="1800" b="1">
                <a:solidFill>
                  <a:srgbClr val="000000"/>
                </a:solidFill>
                <a:latin typeface="Times New Roman" pitchFamily="18" charset="0"/>
                <a:ea typeface="楷体" charset="0"/>
              </a:rPr>
              <a:t>{p1,p2,…,pn}</a:t>
            </a:r>
            <a:r>
              <a:rPr lang="zh-CN" altLang="en-US" sz="1800" b="1">
                <a:solidFill>
                  <a:srgbClr val="000000"/>
                </a:solidFill>
                <a:latin typeface="Times New Roman" pitchFamily="18" charset="0"/>
                <a:ea typeface="楷体" charset="0"/>
              </a:rPr>
              <a:t>的最优分段，使得依此分段所需的存储空间最少。每个分段的长度不超过</a:t>
            </a:r>
            <a:r>
              <a:rPr lang="en-US" altLang="zh-CN" sz="1800" b="1">
                <a:solidFill>
                  <a:srgbClr val="000000"/>
                </a:solidFill>
                <a:latin typeface="Times New Roman" pitchFamily="18" charset="0"/>
                <a:ea typeface="楷体" charset="0"/>
              </a:rPr>
              <a:t>256</a:t>
            </a:r>
            <a:r>
              <a:rPr lang="zh-CN" altLang="en-US" sz="1800" b="1">
                <a:solidFill>
                  <a:srgbClr val="000000"/>
                </a:solidFill>
                <a:latin typeface="Times New Roman" pitchFamily="18" charset="0"/>
                <a:ea typeface="楷体" charset="0"/>
              </a:rPr>
              <a:t>位。</a:t>
            </a:r>
          </a:p>
        </p:txBody>
      </p:sp>
      <p:sp>
        <p:nvSpPr>
          <p:cNvPr id="82204" name="Rectangle 4"/>
          <p:cNvSpPr>
            <a:spLocks noChangeArrowheads="1"/>
          </p:cNvSpPr>
          <p:nvPr/>
        </p:nvSpPr>
        <p:spPr bwMode="auto">
          <a:xfrm>
            <a:off x="1143000" y="2250996"/>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82197" name="Object 277"/>
          <p:cNvGraphicFramePr>
            <a:graphicFrameLocks noChangeAspect="1"/>
          </p:cNvGraphicFramePr>
          <p:nvPr/>
        </p:nvGraphicFramePr>
        <p:xfrm>
          <a:off x="2209880" y="1101329"/>
          <a:ext cx="1026319" cy="556022"/>
        </p:xfrm>
        <a:graphic>
          <a:graphicData uri="http://schemas.openxmlformats.org/presentationml/2006/ole">
            <mc:AlternateContent xmlns:mc="http://schemas.openxmlformats.org/markup-compatibility/2006">
              <mc:Choice xmlns:v="urn:schemas-microsoft-com:vml" Requires="v">
                <p:oleObj spid="_x0000_s82425" name="公式" r:id="rId3" imgW="787400" imgH="431800" progId="Equation.3">
                  <p:embed/>
                </p:oleObj>
              </mc:Choice>
              <mc:Fallback>
                <p:oleObj name="公式" r:id="rId3" imgW="787400" imgH="431800" progId="Equation.3">
                  <p:embed/>
                  <p:pic>
                    <p:nvPicPr>
                      <p:cNvPr id="0" name="Picture 2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80" y="1101329"/>
                        <a:ext cx="1026319" cy="556022"/>
                      </a:xfrm>
                      <a:prstGeom prst="rect">
                        <a:avLst/>
                      </a:prstGeom>
                      <a:noFill/>
                    </p:spPr>
                  </p:pic>
                </p:oleObj>
              </mc:Fallback>
            </mc:AlternateContent>
          </a:graphicData>
        </a:graphic>
      </p:graphicFrame>
      <p:graphicFrame>
        <p:nvGraphicFramePr>
          <p:cNvPr id="82198" name="Object 278"/>
          <p:cNvGraphicFramePr>
            <a:graphicFrameLocks noChangeAspect="1"/>
          </p:cNvGraphicFramePr>
          <p:nvPr/>
        </p:nvGraphicFramePr>
        <p:xfrm>
          <a:off x="5089922" y="1170305"/>
          <a:ext cx="1863328" cy="315516"/>
        </p:xfrm>
        <a:graphic>
          <a:graphicData uri="http://schemas.openxmlformats.org/presentationml/2006/ole">
            <mc:AlternateContent xmlns:mc="http://schemas.openxmlformats.org/markup-compatibility/2006">
              <mc:Choice xmlns:v="urn:schemas-microsoft-com:vml" Requires="v">
                <p:oleObj spid="_x0000_s82426" name="公式" r:id="rId5" imgW="1422400" imgH="241300" progId="Equation.3">
                  <p:embed/>
                </p:oleObj>
              </mc:Choice>
              <mc:Fallback>
                <p:oleObj name="公式" r:id="rId5" imgW="1422400" imgH="241300" progId="Equation.3">
                  <p:embed/>
                  <p:pic>
                    <p:nvPicPr>
                      <p:cNvPr id="0" name="Picture 2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922" y="1170305"/>
                        <a:ext cx="1863328" cy="315516"/>
                      </a:xfrm>
                      <a:prstGeom prst="rect">
                        <a:avLst/>
                      </a:prstGeom>
                      <a:noFill/>
                    </p:spPr>
                  </p:pic>
                </p:oleObj>
              </mc:Fallback>
            </mc:AlternateContent>
          </a:graphicData>
        </a:graphic>
      </p:graphicFrame>
      <p:sp>
        <p:nvSpPr>
          <p:cNvPr id="82205" name="Rectangle 7"/>
          <p:cNvSpPr>
            <a:spLocks noChangeArrowheads="1"/>
          </p:cNvSpPr>
          <p:nvPr/>
        </p:nvSpPr>
        <p:spPr bwMode="auto">
          <a:xfrm>
            <a:off x="1143000" y="2258140"/>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82199" name="Object 279"/>
          <p:cNvGraphicFramePr>
            <a:graphicFrameLocks noChangeAspect="1"/>
          </p:cNvGraphicFramePr>
          <p:nvPr/>
        </p:nvGraphicFramePr>
        <p:xfrm>
          <a:off x="712550" y="1638856"/>
          <a:ext cx="1944290" cy="439340"/>
        </p:xfrm>
        <a:graphic>
          <a:graphicData uri="http://schemas.openxmlformats.org/presentationml/2006/ole">
            <mc:AlternateContent xmlns:mc="http://schemas.openxmlformats.org/markup-compatibility/2006">
              <mc:Choice xmlns:v="urn:schemas-microsoft-com:vml" Requires="v">
                <p:oleObj spid="_x0000_s82427" name="公式" r:id="rId7" imgW="1815465" imgH="406400" progId="Equation.3">
                  <p:embed/>
                </p:oleObj>
              </mc:Choice>
              <mc:Fallback>
                <p:oleObj name="公式" r:id="rId7" imgW="1815465" imgH="406400" progId="Equation.3">
                  <p:embed/>
                  <p:pic>
                    <p:nvPicPr>
                      <p:cNvPr id="0" name="Picture 27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2550" y="1638856"/>
                        <a:ext cx="1944290" cy="439340"/>
                      </a:xfrm>
                      <a:prstGeom prst="rect">
                        <a:avLst/>
                      </a:prstGeom>
                      <a:noFill/>
                    </p:spPr>
                  </p:pic>
                </p:oleObj>
              </mc:Fallback>
            </mc:AlternateContent>
          </a:graphicData>
        </a:graphic>
      </p:graphicFrame>
      <p:sp>
        <p:nvSpPr>
          <p:cNvPr id="82206" name="Rectangle 9"/>
          <p:cNvSpPr>
            <a:spLocks noChangeArrowheads="1"/>
          </p:cNvSpPr>
          <p:nvPr/>
        </p:nvSpPr>
        <p:spPr bwMode="auto">
          <a:xfrm>
            <a:off x="1143000" y="-160020"/>
            <a:ext cx="309880" cy="320040"/>
          </a:xfrm>
          <a:prstGeom prst="rect">
            <a:avLst/>
          </a:prstGeom>
          <a:noFill/>
          <a:ln w="9525">
            <a:noFill/>
            <a:miter lim="800000"/>
          </a:ln>
        </p:spPr>
        <p:txBody>
          <a:bodyPr wrap="none" anchor="ctr">
            <a:spAutoFit/>
          </a:bodyPr>
          <a:lstStyle/>
          <a:p>
            <a:endParaRPr lang="zh-CN" altLang="en-US" sz="1500"/>
          </a:p>
        </p:txBody>
      </p:sp>
      <p:sp>
        <p:nvSpPr>
          <p:cNvPr id="82207" name="Rectangle 10"/>
          <p:cNvSpPr>
            <a:spLocks noChangeArrowheads="1"/>
          </p:cNvSpPr>
          <p:nvPr/>
        </p:nvSpPr>
        <p:spPr bwMode="auto">
          <a:xfrm>
            <a:off x="1143000" y="2250996"/>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82200" name="Object 280"/>
          <p:cNvGraphicFramePr>
            <a:graphicFrameLocks noChangeAspect="1"/>
          </p:cNvGraphicFramePr>
          <p:nvPr/>
        </p:nvGraphicFramePr>
        <p:xfrm>
          <a:off x="4167981" y="2258060"/>
          <a:ext cx="1241822" cy="482204"/>
        </p:xfrm>
        <a:graphic>
          <a:graphicData uri="http://schemas.openxmlformats.org/presentationml/2006/ole">
            <mc:AlternateContent xmlns:mc="http://schemas.openxmlformats.org/markup-compatibility/2006">
              <mc:Choice xmlns:v="urn:schemas-microsoft-com:vml" Requires="v">
                <p:oleObj spid="_x0000_s82428" name="公式" r:id="rId9" imgW="1104900" imgH="431800" progId="Equation.3">
                  <p:embed/>
                </p:oleObj>
              </mc:Choice>
              <mc:Fallback>
                <p:oleObj name="公式" r:id="rId9" imgW="1104900" imgH="431800" progId="Equation.3">
                  <p:embed/>
                  <p:pic>
                    <p:nvPicPr>
                      <p:cNvPr id="0" name="Picture 28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7981" y="2258060"/>
                        <a:ext cx="1241822" cy="482204"/>
                      </a:xfrm>
                      <a:prstGeom prst="rect">
                        <a:avLst/>
                      </a:prstGeom>
                      <a:noFill/>
                    </p:spPr>
                  </p:pic>
                </p:oleObj>
              </mc:Fallback>
            </mc:AlternateContent>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Times New Roman" pitchFamily="18" charset="0"/>
                <a:ea typeface="楷体" charset="0"/>
              </a:rPr>
              <a:t>图像压缩</a:t>
            </a:r>
            <a:endParaRPr lang="ja-JP" altLang="en-US" sz="2850" b="1">
              <a:solidFill>
                <a:srgbClr val="000066"/>
              </a:solidFill>
              <a:effectLst>
                <a:outerShdw blurRad="38100" dist="38100" dir="2700000" algn="tl">
                  <a:srgbClr val="C0C0C0"/>
                </a:outerShdw>
              </a:effectLst>
              <a:latin typeface="Times New Roman" pitchFamily="18" charset="0"/>
              <a:ea typeface="楷体" charset="0"/>
            </a:endParaRPr>
          </a:p>
        </p:txBody>
      </p:sp>
      <p:sp>
        <p:nvSpPr>
          <p:cNvPr id="83090" name="Text Box 3"/>
          <p:cNvSpPr txBox="1">
            <a:spLocks noChangeArrowheads="1"/>
          </p:cNvSpPr>
          <p:nvPr/>
        </p:nvSpPr>
        <p:spPr bwMode="auto">
          <a:xfrm>
            <a:off x="942340" y="749935"/>
            <a:ext cx="6816090" cy="2834640"/>
          </a:xfrm>
          <a:prstGeom prst="rect">
            <a:avLst/>
          </a:prstGeom>
          <a:noFill/>
          <a:ln w="9525">
            <a:noFill/>
            <a:miter lim="800000"/>
          </a:ln>
        </p:spPr>
        <p:txBody>
          <a:bodyPr wrap="square">
            <a:spAutoFit/>
          </a:bodyPr>
          <a:lstStyle/>
          <a:p>
            <a:r>
              <a:rPr lang="zh-CN" altLang="en-US" sz="1800" b="1">
                <a:solidFill>
                  <a:srgbClr val="000000"/>
                </a:solidFill>
                <a:latin typeface="楷体" charset="0"/>
                <a:ea typeface="楷体" charset="0"/>
                <a:cs typeface="楷体_GB2312"/>
              </a:rPr>
              <a:t>设</a:t>
            </a:r>
            <a:r>
              <a:rPr lang="en-US" altLang="zh-CN" sz="1800" b="1" i="1">
                <a:solidFill>
                  <a:srgbClr val="000000"/>
                </a:solidFill>
                <a:latin typeface="楷体" charset="0"/>
                <a:ea typeface="楷体" charset="0"/>
                <a:cs typeface="楷体_GB2312"/>
              </a:rPr>
              <a:t>l</a:t>
            </a:r>
            <a:r>
              <a:rPr lang="en-US" altLang="zh-CN" sz="1800" b="1">
                <a:solidFill>
                  <a:srgbClr val="000000"/>
                </a:solidFill>
                <a:latin typeface="楷体" charset="0"/>
                <a:ea typeface="楷体" charset="0"/>
                <a:cs typeface="楷体_GB2312"/>
              </a:rPr>
              <a:t>[i]</a:t>
            </a:r>
            <a:r>
              <a:rPr lang="zh-CN" altLang="en-US" sz="1800" b="1">
                <a:solidFill>
                  <a:srgbClr val="000000"/>
                </a:solidFill>
                <a:latin typeface="楷体" charset="0"/>
                <a:ea typeface="楷体" charset="0"/>
                <a:cs typeface="楷体_GB2312"/>
              </a:rPr>
              <a:t>，</a:t>
            </a:r>
            <a:r>
              <a:rPr lang="en-US" altLang="zh-CN" sz="1800" b="1">
                <a:solidFill>
                  <a:srgbClr val="000000"/>
                </a:solidFill>
                <a:latin typeface="楷体" charset="0"/>
                <a:ea typeface="楷体" charset="0"/>
                <a:cs typeface="楷体_GB2312"/>
              </a:rPr>
              <a:t>b[i]</a:t>
            </a:r>
            <a:r>
              <a:rPr lang="zh-CN" altLang="en-US" sz="1800" b="1">
                <a:solidFill>
                  <a:srgbClr val="000000"/>
                </a:solidFill>
                <a:latin typeface="楷体" charset="0"/>
                <a:ea typeface="楷体" charset="0"/>
                <a:cs typeface="楷体_GB2312"/>
              </a:rPr>
              <a:t>，是</a:t>
            </a:r>
            <a:r>
              <a:rPr lang="en-US" altLang="zh-CN" sz="1800" b="1">
                <a:solidFill>
                  <a:srgbClr val="000000"/>
                </a:solidFill>
                <a:latin typeface="楷体" charset="0"/>
                <a:ea typeface="楷体" charset="0"/>
                <a:cs typeface="楷体_GB2312"/>
              </a:rPr>
              <a:t>{p1,p2,…,pn}</a:t>
            </a:r>
            <a:r>
              <a:rPr lang="zh-CN" altLang="en-US" sz="1800" b="1">
                <a:solidFill>
                  <a:srgbClr val="000000"/>
                </a:solidFill>
                <a:latin typeface="楷体" charset="0"/>
                <a:ea typeface="楷体" charset="0"/>
                <a:cs typeface="楷体_GB2312"/>
              </a:rPr>
              <a:t>的最优分段。显而易见，</a:t>
            </a:r>
            <a:r>
              <a:rPr lang="en-US" altLang="zh-CN" sz="1800" b="1" i="1">
                <a:solidFill>
                  <a:srgbClr val="000000"/>
                </a:solidFill>
                <a:latin typeface="楷体" charset="0"/>
                <a:ea typeface="楷体" charset="0"/>
                <a:cs typeface="楷体_GB2312"/>
              </a:rPr>
              <a:t>l</a:t>
            </a:r>
            <a:r>
              <a:rPr lang="en-US" altLang="zh-CN" sz="1800" b="1">
                <a:solidFill>
                  <a:srgbClr val="000000"/>
                </a:solidFill>
                <a:latin typeface="楷体" charset="0"/>
                <a:ea typeface="楷体" charset="0"/>
                <a:cs typeface="楷体_GB2312"/>
              </a:rPr>
              <a:t>[1]</a:t>
            </a:r>
            <a:r>
              <a:rPr lang="zh-CN" altLang="en-US" sz="1800" b="1">
                <a:solidFill>
                  <a:srgbClr val="000000"/>
                </a:solidFill>
                <a:latin typeface="楷体" charset="0"/>
                <a:ea typeface="楷体" charset="0"/>
                <a:cs typeface="楷体_GB2312"/>
              </a:rPr>
              <a:t>，</a:t>
            </a:r>
            <a:r>
              <a:rPr lang="en-US" altLang="zh-CN" sz="1800" b="1">
                <a:solidFill>
                  <a:srgbClr val="000000"/>
                </a:solidFill>
                <a:latin typeface="楷体" charset="0"/>
                <a:ea typeface="楷体" charset="0"/>
                <a:cs typeface="楷体_GB2312"/>
              </a:rPr>
              <a:t>b[1]</a:t>
            </a:r>
            <a:r>
              <a:rPr lang="zh-CN" altLang="en-US" sz="1800" b="1">
                <a:solidFill>
                  <a:srgbClr val="000000"/>
                </a:solidFill>
                <a:latin typeface="楷体" charset="0"/>
                <a:ea typeface="楷体" charset="0"/>
                <a:cs typeface="楷体_GB2312"/>
              </a:rPr>
              <a:t>是</a:t>
            </a:r>
            <a:r>
              <a:rPr lang="en-US" altLang="zh-CN" sz="1800" b="1">
                <a:solidFill>
                  <a:srgbClr val="000000"/>
                </a:solidFill>
                <a:latin typeface="楷体" charset="0"/>
                <a:ea typeface="楷体" charset="0"/>
                <a:cs typeface="楷体_GB2312"/>
              </a:rPr>
              <a:t>{p</a:t>
            </a:r>
            <a:r>
              <a:rPr lang="en-US" altLang="zh-CN" sz="1800" b="1" baseline="-25000">
                <a:solidFill>
                  <a:srgbClr val="000000"/>
                </a:solidFill>
                <a:latin typeface="楷体" charset="0"/>
                <a:ea typeface="楷体" charset="0"/>
                <a:cs typeface="楷体_GB2312"/>
              </a:rPr>
              <a:t>1</a:t>
            </a:r>
            <a:r>
              <a:rPr lang="en-US" altLang="zh-CN" sz="1800" b="1">
                <a:solidFill>
                  <a:srgbClr val="000000"/>
                </a:solidFill>
                <a:latin typeface="楷体" charset="0"/>
                <a:ea typeface="楷体" charset="0"/>
                <a:cs typeface="楷体_GB2312"/>
              </a:rPr>
              <a:t>,…,p</a:t>
            </a:r>
            <a:r>
              <a:rPr lang="en-US" altLang="zh-CN" sz="1800" b="1" baseline="-25000">
                <a:solidFill>
                  <a:srgbClr val="000000"/>
                </a:solidFill>
                <a:latin typeface="楷体" charset="0"/>
                <a:ea typeface="楷体" charset="0"/>
                <a:cs typeface="楷体_GB2312"/>
              </a:rPr>
              <a:t>l[1]</a:t>
            </a:r>
            <a:r>
              <a:rPr lang="en-US" altLang="zh-CN" sz="1800" b="1">
                <a:solidFill>
                  <a:srgbClr val="000000"/>
                </a:solidFill>
                <a:latin typeface="楷体" charset="0"/>
                <a:ea typeface="楷体" charset="0"/>
                <a:cs typeface="楷体_GB2312"/>
              </a:rPr>
              <a:t>}</a:t>
            </a:r>
            <a:r>
              <a:rPr lang="zh-CN" altLang="en-US" sz="1800" b="1">
                <a:solidFill>
                  <a:srgbClr val="000000"/>
                </a:solidFill>
                <a:latin typeface="楷体" charset="0"/>
                <a:ea typeface="楷体" charset="0"/>
                <a:cs typeface="楷体_GB2312"/>
              </a:rPr>
              <a:t>的最优分段，且</a:t>
            </a:r>
            <a:r>
              <a:rPr lang="en-US" altLang="zh-CN" sz="1800" b="1" i="1">
                <a:solidFill>
                  <a:srgbClr val="000000"/>
                </a:solidFill>
                <a:latin typeface="楷体" charset="0"/>
                <a:ea typeface="楷体" charset="0"/>
                <a:cs typeface="楷体_GB2312"/>
              </a:rPr>
              <a:t>l</a:t>
            </a:r>
            <a:r>
              <a:rPr lang="en-US" altLang="zh-CN" sz="1800" b="1">
                <a:solidFill>
                  <a:srgbClr val="000000"/>
                </a:solidFill>
                <a:latin typeface="楷体" charset="0"/>
                <a:ea typeface="楷体" charset="0"/>
                <a:cs typeface="楷体_GB2312"/>
              </a:rPr>
              <a:t>[i]</a:t>
            </a:r>
            <a:r>
              <a:rPr lang="zh-CN" altLang="en-US" sz="1800" b="1">
                <a:solidFill>
                  <a:srgbClr val="000000"/>
                </a:solidFill>
                <a:latin typeface="楷体" charset="0"/>
                <a:ea typeface="楷体" charset="0"/>
                <a:cs typeface="楷体_GB2312"/>
              </a:rPr>
              <a:t>，</a:t>
            </a:r>
            <a:r>
              <a:rPr lang="en-US" altLang="zh-CN" sz="1800" b="1">
                <a:solidFill>
                  <a:srgbClr val="000000"/>
                </a:solidFill>
                <a:latin typeface="楷体" charset="0"/>
                <a:ea typeface="楷体" charset="0"/>
                <a:cs typeface="楷体_GB2312"/>
              </a:rPr>
              <a:t>b[i]</a:t>
            </a:r>
            <a:r>
              <a:rPr lang="zh-CN" altLang="en-US" sz="1800" b="1">
                <a:solidFill>
                  <a:srgbClr val="000000"/>
                </a:solidFill>
                <a:latin typeface="楷体" charset="0"/>
                <a:ea typeface="楷体" charset="0"/>
                <a:cs typeface="楷体_GB2312"/>
              </a:rPr>
              <a:t>，是</a:t>
            </a:r>
            <a:r>
              <a:rPr lang="en-US" altLang="zh-CN" sz="1800" b="1">
                <a:solidFill>
                  <a:srgbClr val="000000"/>
                </a:solidFill>
                <a:latin typeface="楷体" charset="0"/>
                <a:ea typeface="楷体" charset="0"/>
                <a:cs typeface="楷体_GB2312"/>
              </a:rPr>
              <a:t>{p</a:t>
            </a:r>
            <a:r>
              <a:rPr lang="en-US" altLang="zh-CN" sz="1800" b="1" baseline="-25000">
                <a:solidFill>
                  <a:srgbClr val="000000"/>
                </a:solidFill>
                <a:latin typeface="楷体" charset="0"/>
                <a:ea typeface="楷体" charset="0"/>
                <a:cs typeface="楷体_GB2312"/>
              </a:rPr>
              <a:t>l[1]+1</a:t>
            </a:r>
            <a:r>
              <a:rPr lang="en-US" altLang="zh-CN" sz="1800" b="1">
                <a:solidFill>
                  <a:srgbClr val="000000"/>
                </a:solidFill>
                <a:latin typeface="楷体" charset="0"/>
                <a:ea typeface="楷体" charset="0"/>
                <a:cs typeface="楷体_GB2312"/>
              </a:rPr>
              <a:t>,…,p</a:t>
            </a:r>
            <a:r>
              <a:rPr lang="en-US" altLang="zh-CN" sz="1800" b="1" baseline="-25000">
                <a:solidFill>
                  <a:srgbClr val="000000"/>
                </a:solidFill>
                <a:latin typeface="楷体" charset="0"/>
                <a:ea typeface="楷体" charset="0"/>
                <a:cs typeface="楷体_GB2312"/>
              </a:rPr>
              <a:t>n</a:t>
            </a:r>
            <a:r>
              <a:rPr lang="en-US" altLang="zh-CN" sz="1800" b="1">
                <a:solidFill>
                  <a:srgbClr val="000000"/>
                </a:solidFill>
                <a:latin typeface="楷体" charset="0"/>
                <a:ea typeface="楷体" charset="0"/>
                <a:cs typeface="楷体_GB2312"/>
              </a:rPr>
              <a:t>}</a:t>
            </a:r>
            <a:r>
              <a:rPr lang="zh-CN" altLang="en-US" sz="1800" b="1">
                <a:solidFill>
                  <a:srgbClr val="000000"/>
                </a:solidFill>
                <a:latin typeface="楷体" charset="0"/>
                <a:ea typeface="楷体" charset="0"/>
                <a:cs typeface="楷体_GB2312"/>
              </a:rPr>
              <a:t>的最优分段。即图象压缩问题满足最优子结构性质。</a:t>
            </a:r>
          </a:p>
          <a:p>
            <a:r>
              <a:rPr lang="zh-CN" altLang="en-US" sz="1800" b="1">
                <a:solidFill>
                  <a:srgbClr val="000000"/>
                </a:solidFill>
                <a:latin typeface="楷体" charset="0"/>
                <a:ea typeface="楷体" charset="0"/>
                <a:cs typeface="楷体_GB2312"/>
              </a:rPr>
              <a:t>设</a:t>
            </a:r>
            <a:r>
              <a:rPr lang="en-US" altLang="zh-CN" sz="1800" b="1">
                <a:solidFill>
                  <a:srgbClr val="000000"/>
                </a:solidFill>
                <a:latin typeface="楷体" charset="0"/>
                <a:ea typeface="楷体" charset="0"/>
                <a:cs typeface="楷体_GB2312"/>
              </a:rPr>
              <a:t>s[i]</a:t>
            </a:r>
            <a:r>
              <a:rPr lang="zh-CN" altLang="en-US" sz="1800" b="1">
                <a:solidFill>
                  <a:srgbClr val="000000"/>
                </a:solidFill>
                <a:latin typeface="楷体" charset="0"/>
                <a:ea typeface="楷体" charset="0"/>
                <a:cs typeface="楷体_GB2312"/>
              </a:rPr>
              <a:t>，</a:t>
            </a:r>
            <a:r>
              <a:rPr lang="en-US" altLang="zh-CN" sz="1800" b="1">
                <a:solidFill>
                  <a:srgbClr val="000000"/>
                </a:solidFill>
                <a:latin typeface="楷体" charset="0"/>
                <a:ea typeface="楷体" charset="0"/>
                <a:cs typeface="楷体_GB2312"/>
              </a:rPr>
              <a:t>1≤i≤n</a:t>
            </a:r>
            <a:r>
              <a:rPr lang="zh-CN" altLang="en-US" sz="1800" b="1">
                <a:solidFill>
                  <a:srgbClr val="000000"/>
                </a:solidFill>
                <a:latin typeface="楷体" charset="0"/>
                <a:ea typeface="楷体" charset="0"/>
                <a:cs typeface="楷体_GB2312"/>
              </a:rPr>
              <a:t>，是象素序列</a:t>
            </a:r>
            <a:r>
              <a:rPr lang="en-US" altLang="zh-CN" sz="1800" b="1">
                <a:solidFill>
                  <a:srgbClr val="000000"/>
                </a:solidFill>
                <a:latin typeface="楷体" charset="0"/>
                <a:ea typeface="楷体" charset="0"/>
                <a:cs typeface="楷体_GB2312"/>
              </a:rPr>
              <a:t>{p1,…,pn}</a:t>
            </a:r>
            <a:r>
              <a:rPr lang="zh-CN" altLang="en-US" sz="1800" b="1">
                <a:solidFill>
                  <a:srgbClr val="000000"/>
                </a:solidFill>
                <a:latin typeface="楷体" charset="0"/>
                <a:ea typeface="楷体" charset="0"/>
                <a:cs typeface="楷体_GB2312"/>
              </a:rPr>
              <a:t>的最优分段所需的存储位数。由最优子结构性质易知：</a:t>
            </a:r>
          </a:p>
          <a:p>
            <a:endParaRPr lang="zh-CN" altLang="en-US" sz="1800" b="1">
              <a:solidFill>
                <a:srgbClr val="000000"/>
              </a:solidFill>
              <a:latin typeface="楷体" charset="0"/>
              <a:ea typeface="楷体" charset="0"/>
              <a:cs typeface="楷体_GB2312"/>
            </a:endParaRPr>
          </a:p>
          <a:p>
            <a:endParaRPr lang="zh-CN" altLang="en-US" sz="1800" b="1">
              <a:solidFill>
                <a:srgbClr val="000000"/>
              </a:solidFill>
              <a:latin typeface="楷体" charset="0"/>
              <a:ea typeface="楷体" charset="0"/>
              <a:cs typeface="楷体_GB2312"/>
            </a:endParaRPr>
          </a:p>
          <a:p>
            <a:endParaRPr lang="zh-CN" altLang="en-US" sz="1800" b="1">
              <a:solidFill>
                <a:srgbClr val="000000"/>
              </a:solidFill>
              <a:latin typeface="楷体" charset="0"/>
              <a:ea typeface="楷体" charset="0"/>
              <a:cs typeface="楷体_GB2312"/>
            </a:endParaRPr>
          </a:p>
          <a:p>
            <a:endParaRPr lang="zh-CN" altLang="en-US" sz="1800" b="1">
              <a:solidFill>
                <a:srgbClr val="000000"/>
              </a:solidFill>
              <a:latin typeface="楷体" charset="0"/>
              <a:ea typeface="楷体" charset="0"/>
              <a:cs typeface="楷体_GB2312"/>
            </a:endParaRPr>
          </a:p>
          <a:p>
            <a:r>
              <a:rPr lang="zh-CN" altLang="en-US" sz="1800" b="1">
                <a:solidFill>
                  <a:srgbClr val="000000"/>
                </a:solidFill>
                <a:latin typeface="楷体" charset="0"/>
                <a:ea typeface="楷体" charset="0"/>
                <a:cs typeface="楷体_GB2312"/>
              </a:rPr>
              <a:t>其中</a:t>
            </a:r>
          </a:p>
        </p:txBody>
      </p:sp>
      <p:sp>
        <p:nvSpPr>
          <p:cNvPr id="83091" name="Rectangle 4"/>
          <p:cNvSpPr>
            <a:spLocks noChangeArrowheads="1"/>
          </p:cNvSpPr>
          <p:nvPr/>
        </p:nvSpPr>
        <p:spPr bwMode="auto">
          <a:xfrm>
            <a:off x="1143000" y="2301002"/>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83086" name="Object 142"/>
          <p:cNvGraphicFramePr>
            <a:graphicFrameLocks noChangeAspect="1"/>
          </p:cNvGraphicFramePr>
          <p:nvPr/>
        </p:nvGraphicFramePr>
        <p:xfrm>
          <a:off x="1709738" y="2247900"/>
          <a:ext cx="5292329" cy="489347"/>
        </p:xfrm>
        <a:graphic>
          <a:graphicData uri="http://schemas.openxmlformats.org/presentationml/2006/ole">
            <mc:AlternateContent xmlns:mc="http://schemas.openxmlformats.org/markup-compatibility/2006">
              <mc:Choice xmlns:v="urn:schemas-microsoft-com:vml" Requires="v">
                <p:oleObj spid="_x0000_s83202" name="公式" r:id="rId3" imgW="3187700" imgH="292100" progId="Equation.3">
                  <p:embed/>
                </p:oleObj>
              </mc:Choice>
              <mc:Fallback>
                <p:oleObj name="公式" r:id="rId3" imgW="3187700" imgH="292100" progId="Equation.3">
                  <p:embed/>
                  <p:pic>
                    <p:nvPicPr>
                      <p:cNvPr id="0" name="Picture 1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738" y="2247900"/>
                        <a:ext cx="5292329" cy="489347"/>
                      </a:xfrm>
                      <a:prstGeom prst="rect">
                        <a:avLst/>
                      </a:prstGeom>
                      <a:noFill/>
                    </p:spPr>
                  </p:pic>
                </p:oleObj>
              </mc:Fallback>
            </mc:AlternateContent>
          </a:graphicData>
        </a:graphic>
      </p:graphicFrame>
      <p:sp>
        <p:nvSpPr>
          <p:cNvPr id="83092" name="Rectangle 6"/>
          <p:cNvSpPr>
            <a:spLocks noChangeArrowheads="1"/>
          </p:cNvSpPr>
          <p:nvPr/>
        </p:nvSpPr>
        <p:spPr bwMode="auto">
          <a:xfrm>
            <a:off x="1143000" y="2268855"/>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83087" name="Object 143"/>
          <p:cNvGraphicFramePr>
            <a:graphicFrameLocks noChangeAspect="1"/>
          </p:cNvGraphicFramePr>
          <p:nvPr/>
        </p:nvGraphicFramePr>
        <p:xfrm>
          <a:off x="1925241" y="3112294"/>
          <a:ext cx="2895600" cy="579835"/>
        </p:xfrm>
        <a:graphic>
          <a:graphicData uri="http://schemas.openxmlformats.org/presentationml/2006/ole">
            <mc:AlternateContent xmlns:mc="http://schemas.openxmlformats.org/markup-compatibility/2006">
              <mc:Choice xmlns:v="urn:schemas-microsoft-com:vml" Requires="v">
                <p:oleObj spid="_x0000_s83203" name="公式" r:id="rId5" imgW="2019300" imgH="406400" progId="Equation.3">
                  <p:embed/>
                </p:oleObj>
              </mc:Choice>
              <mc:Fallback>
                <p:oleObj name="公式" r:id="rId5" imgW="2019300" imgH="406400" progId="Equation.3">
                  <p:embed/>
                  <p:pic>
                    <p:nvPicPr>
                      <p:cNvPr id="0" name="Picture 1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5241" y="3112294"/>
                        <a:ext cx="2895600" cy="579835"/>
                      </a:xfrm>
                      <a:prstGeom prst="rect">
                        <a:avLst/>
                      </a:prstGeom>
                      <a:noFill/>
                    </p:spPr>
                  </p:pic>
                </p:oleObj>
              </mc:Fallback>
            </mc:AlternateContent>
          </a:graphicData>
        </a:graphic>
      </p:graphicFrame>
      <p:sp>
        <p:nvSpPr>
          <p:cNvPr id="312328" name="Text Box 8"/>
          <p:cNvSpPr txBox="1">
            <a:spLocks noChangeArrowheads="1"/>
          </p:cNvSpPr>
          <p:nvPr/>
        </p:nvSpPr>
        <p:spPr bwMode="auto">
          <a:xfrm>
            <a:off x="1709738" y="3759994"/>
            <a:ext cx="5669756" cy="1188720"/>
          </a:xfrm>
          <a:prstGeom prst="rect">
            <a:avLst/>
          </a:prstGeom>
          <a:gradFill>
            <a:gsLst>
              <a:gs pos="0">
                <a:srgbClr val="012D86"/>
              </a:gs>
              <a:gs pos="100000">
                <a:srgbClr val="0E2557"/>
              </a:gs>
            </a:gsLst>
            <a:lin ang="3960000" scaled="0"/>
          </a:gradFill>
          <a:ln w="50800">
            <a:solidFill>
              <a:srgbClr val="FF6600"/>
            </a:solidFill>
            <a:miter lim="800000"/>
          </a:ln>
        </p:spPr>
        <p:txBody>
          <a:bodyPr>
            <a:spAutoFit/>
          </a:bodyPr>
          <a:lstStyle/>
          <a:p>
            <a:r>
              <a:rPr lang="zh-CN" altLang="en-US" sz="1800" b="1">
                <a:solidFill>
                  <a:schemeClr val="bg1"/>
                </a:solidFill>
                <a:latin typeface="Times New Roman" pitchFamily="18" charset="0"/>
                <a:ea typeface="楷体" charset="0"/>
              </a:rPr>
              <a:t>算法复杂度分析：</a:t>
            </a:r>
          </a:p>
          <a:p>
            <a:r>
              <a:rPr lang="zh-CN" altLang="en-US" sz="1800" b="1">
                <a:solidFill>
                  <a:schemeClr val="bg1"/>
                </a:solidFill>
                <a:latin typeface="Times New Roman" pitchFamily="18" charset="0"/>
                <a:ea typeface="楷体" charset="0"/>
                <a:cs typeface="楷体_GB2312"/>
              </a:rPr>
              <a:t>由于算法</a:t>
            </a:r>
            <a:r>
              <a:rPr lang="en-US" altLang="zh-CN" sz="1800" b="1">
                <a:solidFill>
                  <a:schemeClr val="bg1"/>
                </a:solidFill>
                <a:latin typeface="Times New Roman" pitchFamily="18" charset="0"/>
                <a:ea typeface="楷体" charset="0"/>
                <a:cs typeface="楷体_GB2312"/>
              </a:rPr>
              <a:t>compress</a:t>
            </a:r>
            <a:r>
              <a:rPr lang="zh-CN" altLang="en-US" sz="1800" b="1">
                <a:solidFill>
                  <a:schemeClr val="bg1"/>
                </a:solidFill>
                <a:latin typeface="Times New Roman" pitchFamily="18" charset="0"/>
                <a:ea typeface="楷体" charset="0"/>
                <a:cs typeface="楷体_GB2312"/>
              </a:rPr>
              <a:t>中对</a:t>
            </a:r>
            <a:r>
              <a:rPr lang="en-US" altLang="zh-CN" sz="1800" b="1">
                <a:solidFill>
                  <a:schemeClr val="bg1"/>
                </a:solidFill>
                <a:latin typeface="Times New Roman" pitchFamily="18" charset="0"/>
                <a:ea typeface="楷体" charset="0"/>
                <a:cs typeface="楷体_GB2312"/>
              </a:rPr>
              <a:t>k</a:t>
            </a:r>
            <a:r>
              <a:rPr lang="zh-CN" altLang="en-US" sz="1800" b="1">
                <a:solidFill>
                  <a:schemeClr val="bg1"/>
                </a:solidFill>
                <a:latin typeface="Times New Roman" pitchFamily="18" charset="0"/>
                <a:ea typeface="楷体" charset="0"/>
                <a:cs typeface="楷体_GB2312"/>
              </a:rPr>
              <a:t>的循环次数不超这</a:t>
            </a:r>
            <a:r>
              <a:rPr lang="en-US" altLang="zh-CN" sz="1800" b="1">
                <a:solidFill>
                  <a:schemeClr val="bg1"/>
                </a:solidFill>
                <a:latin typeface="Times New Roman" pitchFamily="18" charset="0"/>
                <a:ea typeface="楷体" charset="0"/>
                <a:cs typeface="楷体_GB2312"/>
              </a:rPr>
              <a:t>256</a:t>
            </a:r>
            <a:r>
              <a:rPr lang="zh-CN" altLang="en-US" sz="1800" b="1">
                <a:solidFill>
                  <a:schemeClr val="bg1"/>
                </a:solidFill>
                <a:latin typeface="Times New Roman" pitchFamily="18" charset="0"/>
                <a:ea typeface="楷体" charset="0"/>
                <a:cs typeface="楷体_GB2312"/>
              </a:rPr>
              <a:t>，故对每一个确定的</a:t>
            </a:r>
            <a:r>
              <a:rPr lang="en-US" altLang="zh-CN" sz="1800" b="1">
                <a:solidFill>
                  <a:schemeClr val="bg1"/>
                </a:solidFill>
                <a:latin typeface="Times New Roman" pitchFamily="18" charset="0"/>
                <a:ea typeface="楷体" charset="0"/>
                <a:cs typeface="楷体_GB2312"/>
              </a:rPr>
              <a:t>i</a:t>
            </a:r>
            <a:r>
              <a:rPr lang="zh-CN" altLang="en-US" sz="1800" b="1">
                <a:solidFill>
                  <a:schemeClr val="bg1"/>
                </a:solidFill>
                <a:latin typeface="Times New Roman" pitchFamily="18" charset="0"/>
                <a:ea typeface="楷体" charset="0"/>
                <a:cs typeface="楷体_GB2312"/>
              </a:rPr>
              <a:t>，可在时间</a:t>
            </a:r>
            <a:r>
              <a:rPr lang="en-US" altLang="zh-CN" sz="1800" b="1">
                <a:solidFill>
                  <a:schemeClr val="bg1"/>
                </a:solidFill>
                <a:latin typeface="Times New Roman" pitchFamily="18" charset="0"/>
                <a:ea typeface="楷体" charset="0"/>
                <a:cs typeface="楷体_GB2312"/>
              </a:rPr>
              <a:t>O(1)</a:t>
            </a:r>
            <a:r>
              <a:rPr lang="zh-CN" altLang="en-US" sz="1800" b="1">
                <a:solidFill>
                  <a:schemeClr val="bg1"/>
                </a:solidFill>
                <a:latin typeface="Times New Roman" pitchFamily="18" charset="0"/>
                <a:ea typeface="楷体" charset="0"/>
                <a:cs typeface="楷体_GB2312"/>
              </a:rPr>
              <a:t>内完成的计算。因此整个算法所需的计算时间为</a:t>
            </a:r>
            <a:r>
              <a:rPr lang="en-US" altLang="zh-CN" sz="1800" b="1">
                <a:solidFill>
                  <a:schemeClr val="bg1"/>
                </a:solidFill>
                <a:latin typeface="Times New Roman" pitchFamily="18" charset="0"/>
                <a:ea typeface="楷体" charset="0"/>
                <a:cs typeface="楷体_GB2312"/>
              </a:rPr>
              <a:t>O(n)</a:t>
            </a:r>
            <a:r>
              <a:rPr lang="zh-CN" altLang="en-US" sz="1800" b="1">
                <a:solidFill>
                  <a:schemeClr val="bg1"/>
                </a:solidFill>
                <a:latin typeface="Times New Roman" pitchFamily="18" charset="0"/>
                <a:ea typeface="楷体" charset="0"/>
                <a:cs typeface="楷体_GB231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2328"/>
                                        </p:tgtEl>
                                        <p:attrNameLst>
                                          <p:attrName>style.visibility</p:attrName>
                                        </p:attrNameLst>
                                      </p:cBhvr>
                                      <p:to>
                                        <p:strVal val="visible"/>
                                      </p:to>
                                    </p:set>
                                    <p:animEffect transition="in" filter="blinds(horizontal)">
                                      <p:cBhvr>
                                        <p:cTn id="7" dur="500"/>
                                        <p:tgtEl>
                                          <p:spTgt spid="312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8" grpId="0" bldLvl="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4" name="Rectangle 4"/>
          <p:cNvSpPr>
            <a:spLocks noGrp="1" noChangeArrowheads="1"/>
          </p:cNvSpPr>
          <p:nvPr>
            <p:ph type="ctrTitle" idx="4294967295"/>
          </p:nvPr>
        </p:nvSpPr>
        <p:spPr>
          <a:xfrm>
            <a:off x="0" y="1257300"/>
            <a:ext cx="5829300" cy="1153795"/>
          </a:xfrm>
        </p:spPr>
        <p:txBody>
          <a:bodyPr rtlCol="0">
            <a:noAutofit/>
          </a:bodyPr>
          <a:lstStyle/>
          <a:p>
            <a:pPr eaLnBrk="1" fontAlgn="auto" hangingPunct="1">
              <a:spcAft>
                <a:spcPts val="0"/>
              </a:spcAft>
              <a:defRPr/>
            </a:pPr>
            <a:r>
              <a:rPr lang="zh-CN" altLang="en-US" sz="3450" b="1">
                <a:solidFill>
                  <a:srgbClr val="000000"/>
                </a:solidFill>
                <a:effectLst>
                  <a:outerShdw blurRad="38100" dist="38100" dir="2700000" algn="tl">
                    <a:srgbClr val="C0C0C0"/>
                  </a:outerShdw>
                </a:effectLst>
                <a:latin typeface="Times New Roman" pitchFamily="18" charset="0"/>
                <a:ea typeface="楷体" charset="0"/>
              </a:rPr>
              <a:t>流水作业调度</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ChangeArrowheads="1"/>
          </p:cNvSpPr>
          <p:nvPr/>
        </p:nvSpPr>
        <p:spPr bwMode="auto">
          <a:xfrm>
            <a:off x="634286" y="85090"/>
            <a:ext cx="5509022"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Times New Roman" pitchFamily="18" charset="0"/>
                <a:ea typeface="楷体" charset="0"/>
              </a:rPr>
              <a:t>流水作业调度</a:t>
            </a:r>
            <a:endParaRPr lang="ja-JP" altLang="en-US" sz="2850" b="1">
              <a:solidFill>
                <a:srgbClr val="000066"/>
              </a:solidFill>
              <a:effectLst>
                <a:outerShdw blurRad="38100" dist="38100" dir="2700000" algn="tl">
                  <a:srgbClr val="C0C0C0"/>
                </a:outerShdw>
              </a:effectLst>
              <a:latin typeface="Times New Roman" pitchFamily="18" charset="0"/>
              <a:ea typeface="楷体" charset="0"/>
            </a:endParaRPr>
          </a:p>
        </p:txBody>
      </p:sp>
      <p:sp>
        <p:nvSpPr>
          <p:cNvPr id="229379" name="Text Box 3"/>
          <p:cNvSpPr txBox="1">
            <a:spLocks noChangeArrowheads="1"/>
          </p:cNvSpPr>
          <p:nvPr/>
        </p:nvSpPr>
        <p:spPr bwMode="auto">
          <a:xfrm>
            <a:off x="634365" y="681355"/>
            <a:ext cx="8091805" cy="1463040"/>
          </a:xfrm>
          <a:prstGeom prst="rect">
            <a:avLst/>
          </a:prstGeom>
          <a:noFill/>
          <a:ln w="9525">
            <a:noFill/>
            <a:miter lim="800000"/>
          </a:ln>
        </p:spPr>
        <p:txBody>
          <a:bodyPr wrap="square">
            <a:spAutoFit/>
          </a:bodyPr>
          <a:lstStyle/>
          <a:p>
            <a:r>
              <a:rPr lang="en-US" altLang="zh-CN" sz="1800" b="1">
                <a:solidFill>
                  <a:srgbClr val="000000"/>
                </a:solidFill>
                <a:latin typeface="Times New Roman" pitchFamily="18" charset="0"/>
                <a:ea typeface="楷体" charset="0"/>
                <a:cs typeface="楷体_GB2312"/>
              </a:rPr>
              <a:t>n</a:t>
            </a:r>
            <a:r>
              <a:rPr lang="zh-CN" altLang="en-US" sz="1800" b="1">
                <a:solidFill>
                  <a:srgbClr val="000000"/>
                </a:solidFill>
                <a:latin typeface="Times New Roman" pitchFamily="18" charset="0"/>
                <a:ea typeface="楷体" charset="0"/>
                <a:cs typeface="楷体_GB2312"/>
              </a:rPr>
              <a:t>个作业</a:t>
            </a:r>
            <a:r>
              <a:rPr lang="en-US" altLang="zh-CN" sz="1800" b="1">
                <a:solidFill>
                  <a:srgbClr val="000000"/>
                </a:solidFill>
                <a:latin typeface="Times New Roman" pitchFamily="18" charset="0"/>
                <a:ea typeface="楷体" charset="0"/>
                <a:cs typeface="楷体_GB2312"/>
              </a:rPr>
              <a:t>{1</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2</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a:t>
            </a:r>
            <a:r>
              <a:rPr lang="zh-CN" altLang="en-US" sz="1800" b="1">
                <a:solidFill>
                  <a:srgbClr val="000000"/>
                </a:solidFill>
                <a:latin typeface="Times New Roman" pitchFamily="18" charset="0"/>
                <a:ea typeface="楷体" charset="0"/>
                <a:cs typeface="楷体_GB2312"/>
              </a:rPr>
              <a:t>，</a:t>
            </a:r>
            <a:r>
              <a:rPr lang="en-US" altLang="zh-CN" sz="1800" b="1">
                <a:solidFill>
                  <a:srgbClr val="000000"/>
                </a:solidFill>
                <a:latin typeface="Times New Roman" pitchFamily="18" charset="0"/>
                <a:ea typeface="楷体" charset="0"/>
                <a:cs typeface="楷体_GB2312"/>
              </a:rPr>
              <a:t>n}</a:t>
            </a:r>
            <a:r>
              <a:rPr lang="zh-CN" altLang="en-US" sz="1800" b="1">
                <a:solidFill>
                  <a:srgbClr val="000000"/>
                </a:solidFill>
                <a:latin typeface="Times New Roman" pitchFamily="18" charset="0"/>
                <a:ea typeface="楷体" charset="0"/>
                <a:cs typeface="楷体_GB2312"/>
              </a:rPr>
              <a:t>要在由</a:t>
            </a:r>
            <a:r>
              <a:rPr lang="en-US" altLang="zh-CN" sz="1800" b="1">
                <a:solidFill>
                  <a:srgbClr val="000000"/>
                </a:solidFill>
                <a:latin typeface="Times New Roman" pitchFamily="18" charset="0"/>
                <a:ea typeface="楷体" charset="0"/>
                <a:cs typeface="楷体_GB2312"/>
              </a:rPr>
              <a:t>2</a:t>
            </a:r>
            <a:r>
              <a:rPr lang="zh-CN" altLang="en-US" sz="1800" b="1">
                <a:solidFill>
                  <a:srgbClr val="000000"/>
                </a:solidFill>
                <a:latin typeface="Times New Roman" pitchFamily="18" charset="0"/>
                <a:ea typeface="楷体" charset="0"/>
                <a:cs typeface="楷体_GB2312"/>
              </a:rPr>
              <a:t>台机器</a:t>
            </a:r>
            <a:r>
              <a:rPr lang="en-US" altLang="zh-CN" sz="1800" b="1">
                <a:solidFill>
                  <a:srgbClr val="000000"/>
                </a:solidFill>
                <a:latin typeface="Times New Roman" pitchFamily="18" charset="0"/>
                <a:ea typeface="楷体" charset="0"/>
                <a:cs typeface="楷体_GB2312"/>
              </a:rPr>
              <a:t>M1</a:t>
            </a:r>
            <a:r>
              <a:rPr lang="zh-CN" altLang="en-US" sz="1800" b="1">
                <a:solidFill>
                  <a:srgbClr val="000000"/>
                </a:solidFill>
                <a:latin typeface="Times New Roman" pitchFamily="18" charset="0"/>
                <a:ea typeface="楷体" charset="0"/>
                <a:cs typeface="楷体_GB2312"/>
              </a:rPr>
              <a:t>和</a:t>
            </a:r>
            <a:r>
              <a:rPr lang="en-US" altLang="zh-CN" sz="1800" b="1">
                <a:solidFill>
                  <a:srgbClr val="000000"/>
                </a:solidFill>
                <a:latin typeface="Times New Roman" pitchFamily="18" charset="0"/>
                <a:ea typeface="楷体" charset="0"/>
                <a:cs typeface="楷体_GB2312"/>
              </a:rPr>
              <a:t>M2</a:t>
            </a:r>
            <a:r>
              <a:rPr lang="zh-CN" altLang="en-US" sz="1800" b="1">
                <a:solidFill>
                  <a:srgbClr val="000000"/>
                </a:solidFill>
                <a:latin typeface="Times New Roman" pitchFamily="18" charset="0"/>
                <a:ea typeface="楷体" charset="0"/>
                <a:cs typeface="楷体_GB2312"/>
              </a:rPr>
              <a:t>组成的流水线上完成加工。每个作业加工的顺序都是先在</a:t>
            </a:r>
            <a:r>
              <a:rPr lang="en-US" altLang="zh-CN" sz="1800" b="1">
                <a:solidFill>
                  <a:srgbClr val="000000"/>
                </a:solidFill>
                <a:latin typeface="Times New Roman" pitchFamily="18" charset="0"/>
                <a:ea typeface="楷体" charset="0"/>
                <a:cs typeface="楷体_GB2312"/>
              </a:rPr>
              <a:t>M1</a:t>
            </a:r>
            <a:r>
              <a:rPr lang="zh-CN" altLang="en-US" sz="1800" b="1">
                <a:solidFill>
                  <a:srgbClr val="000000"/>
                </a:solidFill>
                <a:latin typeface="Times New Roman" pitchFamily="18" charset="0"/>
                <a:ea typeface="楷体" charset="0"/>
                <a:cs typeface="楷体_GB2312"/>
              </a:rPr>
              <a:t>上加工，然后在</a:t>
            </a:r>
            <a:r>
              <a:rPr lang="en-US" altLang="zh-CN" sz="1800" b="1">
                <a:solidFill>
                  <a:srgbClr val="000000"/>
                </a:solidFill>
                <a:latin typeface="Times New Roman" pitchFamily="18" charset="0"/>
                <a:ea typeface="楷体" charset="0"/>
                <a:cs typeface="楷体_GB2312"/>
              </a:rPr>
              <a:t>M2</a:t>
            </a:r>
            <a:r>
              <a:rPr lang="zh-CN" altLang="en-US" sz="1800" b="1">
                <a:solidFill>
                  <a:srgbClr val="000000"/>
                </a:solidFill>
                <a:latin typeface="Times New Roman" pitchFamily="18" charset="0"/>
                <a:ea typeface="楷体" charset="0"/>
                <a:cs typeface="楷体_GB2312"/>
              </a:rPr>
              <a:t>上加工。</a:t>
            </a:r>
            <a:r>
              <a:rPr lang="en-US" altLang="zh-CN" sz="1800" b="1">
                <a:solidFill>
                  <a:srgbClr val="000000"/>
                </a:solidFill>
                <a:latin typeface="Times New Roman" pitchFamily="18" charset="0"/>
                <a:ea typeface="楷体" charset="0"/>
                <a:cs typeface="楷体_GB2312"/>
              </a:rPr>
              <a:t>M1</a:t>
            </a:r>
            <a:r>
              <a:rPr lang="zh-CN" altLang="en-US" sz="1800" b="1">
                <a:solidFill>
                  <a:srgbClr val="000000"/>
                </a:solidFill>
                <a:latin typeface="Times New Roman" pitchFamily="18" charset="0"/>
                <a:ea typeface="楷体" charset="0"/>
                <a:cs typeface="楷体_GB2312"/>
              </a:rPr>
              <a:t>和</a:t>
            </a:r>
            <a:r>
              <a:rPr lang="en-US" altLang="zh-CN" sz="1800" b="1">
                <a:solidFill>
                  <a:srgbClr val="000000"/>
                </a:solidFill>
                <a:latin typeface="Times New Roman" pitchFamily="18" charset="0"/>
                <a:ea typeface="楷体" charset="0"/>
                <a:cs typeface="楷体_GB2312"/>
              </a:rPr>
              <a:t>M2</a:t>
            </a:r>
            <a:r>
              <a:rPr lang="zh-CN" altLang="en-US" sz="1800" b="1">
                <a:solidFill>
                  <a:srgbClr val="000000"/>
                </a:solidFill>
                <a:latin typeface="Times New Roman" pitchFamily="18" charset="0"/>
                <a:ea typeface="楷体" charset="0"/>
                <a:cs typeface="楷体_GB2312"/>
              </a:rPr>
              <a:t>加工作业</a:t>
            </a:r>
            <a:r>
              <a:rPr lang="en-US" altLang="zh-CN" sz="1800" b="1">
                <a:solidFill>
                  <a:srgbClr val="000000"/>
                </a:solidFill>
                <a:latin typeface="Times New Roman" pitchFamily="18" charset="0"/>
                <a:ea typeface="楷体" charset="0"/>
                <a:cs typeface="楷体_GB2312"/>
              </a:rPr>
              <a:t>i</a:t>
            </a:r>
            <a:r>
              <a:rPr lang="zh-CN" altLang="en-US" sz="1800" b="1">
                <a:solidFill>
                  <a:srgbClr val="000000"/>
                </a:solidFill>
                <a:latin typeface="Times New Roman" pitchFamily="18" charset="0"/>
                <a:ea typeface="楷体" charset="0"/>
                <a:cs typeface="楷体_GB2312"/>
              </a:rPr>
              <a:t>所需的时间分别为</a:t>
            </a:r>
            <a:r>
              <a:rPr lang="en-US" altLang="zh-CN" sz="1800" b="1">
                <a:solidFill>
                  <a:srgbClr val="000000"/>
                </a:solidFill>
                <a:latin typeface="Times New Roman" pitchFamily="18" charset="0"/>
                <a:ea typeface="楷体" charset="0"/>
                <a:cs typeface="楷体_GB2312"/>
              </a:rPr>
              <a:t>a</a:t>
            </a:r>
            <a:r>
              <a:rPr lang="en-US" altLang="zh-CN" sz="1800" b="1" baseline="-25000">
                <a:solidFill>
                  <a:srgbClr val="000000"/>
                </a:solidFill>
                <a:latin typeface="Times New Roman" pitchFamily="18" charset="0"/>
                <a:ea typeface="楷体" charset="0"/>
                <a:cs typeface="楷体_GB2312"/>
              </a:rPr>
              <a:t>i</a:t>
            </a:r>
            <a:r>
              <a:rPr lang="zh-CN" altLang="en-US" sz="1800" b="1">
                <a:solidFill>
                  <a:srgbClr val="000000"/>
                </a:solidFill>
                <a:latin typeface="Times New Roman" pitchFamily="18" charset="0"/>
                <a:ea typeface="楷体" charset="0"/>
                <a:cs typeface="楷体_GB2312"/>
              </a:rPr>
              <a:t>和</a:t>
            </a:r>
            <a:r>
              <a:rPr lang="en-US" altLang="zh-CN" sz="1800" b="1">
                <a:solidFill>
                  <a:srgbClr val="000000"/>
                </a:solidFill>
                <a:latin typeface="Times New Roman" pitchFamily="18" charset="0"/>
                <a:ea typeface="楷体" charset="0"/>
                <a:cs typeface="楷体_GB2312"/>
              </a:rPr>
              <a:t>b</a:t>
            </a:r>
            <a:r>
              <a:rPr lang="en-US" altLang="zh-CN" sz="1800" b="1" baseline="-25000">
                <a:solidFill>
                  <a:srgbClr val="000000"/>
                </a:solidFill>
                <a:latin typeface="Times New Roman" pitchFamily="18" charset="0"/>
                <a:ea typeface="楷体" charset="0"/>
                <a:cs typeface="楷体_GB2312"/>
              </a:rPr>
              <a:t>i</a:t>
            </a:r>
            <a:r>
              <a:rPr lang="zh-CN" altLang="en-US" sz="1800" b="1">
                <a:solidFill>
                  <a:srgbClr val="000000"/>
                </a:solidFill>
                <a:latin typeface="Times New Roman" pitchFamily="18" charset="0"/>
                <a:ea typeface="楷体" charset="0"/>
                <a:cs typeface="楷体_GB2312"/>
              </a:rPr>
              <a:t>。</a:t>
            </a:r>
          </a:p>
          <a:p>
            <a:r>
              <a:rPr lang="zh-CN" altLang="en-US" sz="1800" b="1">
                <a:solidFill>
                  <a:srgbClr val="000000"/>
                </a:solidFill>
                <a:latin typeface="Times New Roman" pitchFamily="18" charset="0"/>
                <a:ea typeface="楷体" charset="0"/>
              </a:rPr>
              <a:t>流水作业调度问题要求确定这</a:t>
            </a:r>
            <a:r>
              <a:rPr lang="en-US" altLang="zh-CN" sz="1800" b="1">
                <a:solidFill>
                  <a:srgbClr val="000000"/>
                </a:solidFill>
                <a:latin typeface="Times New Roman" pitchFamily="18" charset="0"/>
                <a:ea typeface="楷体" charset="0"/>
              </a:rPr>
              <a:t>n</a:t>
            </a:r>
            <a:r>
              <a:rPr lang="zh-CN" altLang="en-US" sz="1800" b="1">
                <a:solidFill>
                  <a:srgbClr val="000000"/>
                </a:solidFill>
                <a:latin typeface="Times New Roman" pitchFamily="18" charset="0"/>
                <a:ea typeface="楷体" charset="0"/>
              </a:rPr>
              <a:t>个作业的最优加工顺序，使得从第一个作业在机器</a:t>
            </a:r>
            <a:r>
              <a:rPr lang="en-US" altLang="zh-CN" sz="1800" b="1">
                <a:solidFill>
                  <a:srgbClr val="000000"/>
                </a:solidFill>
                <a:latin typeface="Times New Roman" pitchFamily="18" charset="0"/>
                <a:ea typeface="楷体" charset="0"/>
              </a:rPr>
              <a:t>M1</a:t>
            </a:r>
            <a:r>
              <a:rPr lang="zh-CN" altLang="en-US" sz="1800" b="1">
                <a:solidFill>
                  <a:srgbClr val="000000"/>
                </a:solidFill>
                <a:latin typeface="Times New Roman" pitchFamily="18" charset="0"/>
                <a:ea typeface="楷体" charset="0"/>
              </a:rPr>
              <a:t>上开始加工，到最后一个作业在机器</a:t>
            </a:r>
            <a:r>
              <a:rPr lang="en-US" altLang="zh-CN" sz="1800" b="1">
                <a:solidFill>
                  <a:srgbClr val="000000"/>
                </a:solidFill>
                <a:latin typeface="Times New Roman" pitchFamily="18" charset="0"/>
                <a:ea typeface="楷体" charset="0"/>
              </a:rPr>
              <a:t>M2</a:t>
            </a:r>
            <a:r>
              <a:rPr lang="zh-CN" altLang="en-US" sz="1800" b="1">
                <a:solidFill>
                  <a:srgbClr val="000000"/>
                </a:solidFill>
                <a:latin typeface="Times New Roman" pitchFamily="18" charset="0"/>
                <a:ea typeface="楷体" charset="0"/>
              </a:rPr>
              <a:t>上加工完成所需的时间最少。</a:t>
            </a:r>
          </a:p>
        </p:txBody>
      </p:sp>
      <p:sp>
        <p:nvSpPr>
          <p:cNvPr id="315396" name="Text Box 4"/>
          <p:cNvSpPr txBox="1">
            <a:spLocks noChangeArrowheads="1"/>
          </p:cNvSpPr>
          <p:nvPr/>
        </p:nvSpPr>
        <p:spPr bwMode="auto">
          <a:xfrm>
            <a:off x="677545" y="2409825"/>
            <a:ext cx="8045450" cy="2011680"/>
          </a:xfrm>
          <a:prstGeom prst="rect">
            <a:avLst/>
          </a:prstGeom>
          <a:gradFill>
            <a:gsLst>
              <a:gs pos="0">
                <a:srgbClr val="012D86"/>
              </a:gs>
              <a:gs pos="100000">
                <a:srgbClr val="0E2557"/>
              </a:gs>
            </a:gsLst>
            <a:lin ang="3960000" scaled="0"/>
          </a:gradFill>
          <a:ln w="50800">
            <a:solidFill>
              <a:srgbClr val="FF6600"/>
            </a:solidFill>
            <a:miter lim="800000"/>
          </a:ln>
        </p:spPr>
        <p:txBody>
          <a:bodyPr wrap="square">
            <a:spAutoFit/>
          </a:bodyPr>
          <a:lstStyle/>
          <a:p>
            <a:r>
              <a:rPr lang="zh-CN" altLang="en-US" sz="1800" b="1">
                <a:solidFill>
                  <a:schemeClr val="bg1"/>
                </a:solidFill>
                <a:latin typeface="Verdana" pitchFamily="34" charset="0"/>
                <a:ea typeface="黑体" pitchFamily="2" charset="-122"/>
              </a:rPr>
              <a:t>分析：</a:t>
            </a:r>
          </a:p>
          <a:p>
            <a:pPr>
              <a:buFontTx/>
              <a:buChar char="•"/>
            </a:pPr>
            <a:r>
              <a:rPr lang="zh-CN" altLang="en-US" sz="1800" b="1">
                <a:solidFill>
                  <a:schemeClr val="bg1"/>
                </a:solidFill>
                <a:ea typeface="楷体_GB2312"/>
                <a:cs typeface="楷体_GB2312"/>
              </a:rPr>
              <a:t>直观上，一个最优调度应使机器</a:t>
            </a:r>
            <a:r>
              <a:rPr lang="en-US" altLang="zh-CN" sz="1800" b="1">
                <a:solidFill>
                  <a:schemeClr val="bg1"/>
                </a:solidFill>
                <a:ea typeface="楷体_GB2312"/>
                <a:cs typeface="楷体_GB2312"/>
              </a:rPr>
              <a:t>M1</a:t>
            </a:r>
            <a:r>
              <a:rPr lang="zh-CN" altLang="en-US" sz="1800" b="1">
                <a:solidFill>
                  <a:schemeClr val="bg1"/>
                </a:solidFill>
                <a:ea typeface="楷体_GB2312"/>
                <a:cs typeface="楷体_GB2312"/>
              </a:rPr>
              <a:t>没有空闲时间，且机器</a:t>
            </a:r>
            <a:r>
              <a:rPr lang="en-US" altLang="zh-CN" sz="1800" b="1">
                <a:solidFill>
                  <a:schemeClr val="bg1"/>
                </a:solidFill>
                <a:ea typeface="楷体_GB2312"/>
                <a:cs typeface="楷体_GB2312"/>
              </a:rPr>
              <a:t>M2</a:t>
            </a:r>
            <a:r>
              <a:rPr lang="zh-CN" altLang="en-US" sz="1800" b="1">
                <a:solidFill>
                  <a:schemeClr val="bg1"/>
                </a:solidFill>
                <a:ea typeface="楷体_GB2312"/>
                <a:cs typeface="楷体_GB2312"/>
              </a:rPr>
              <a:t>的空闲时间最少。在一般情况下，机器</a:t>
            </a:r>
            <a:r>
              <a:rPr lang="en-US" altLang="zh-CN" sz="1800" b="1">
                <a:solidFill>
                  <a:schemeClr val="bg1"/>
                </a:solidFill>
                <a:ea typeface="楷体_GB2312"/>
                <a:cs typeface="楷体_GB2312"/>
              </a:rPr>
              <a:t>M2</a:t>
            </a:r>
            <a:r>
              <a:rPr lang="zh-CN" altLang="en-US" sz="1800" b="1">
                <a:solidFill>
                  <a:schemeClr val="bg1"/>
                </a:solidFill>
                <a:ea typeface="楷体_GB2312"/>
                <a:cs typeface="楷体_GB2312"/>
              </a:rPr>
              <a:t>上会有机器空闲和作业积压</a:t>
            </a:r>
            <a:r>
              <a:rPr lang="en-US" altLang="zh-CN" sz="1800" b="1">
                <a:solidFill>
                  <a:schemeClr val="bg1"/>
                </a:solidFill>
                <a:ea typeface="楷体_GB2312"/>
                <a:cs typeface="楷体_GB2312"/>
              </a:rPr>
              <a:t>2</a:t>
            </a:r>
            <a:r>
              <a:rPr lang="zh-CN" altLang="en-US" sz="1800" b="1">
                <a:solidFill>
                  <a:schemeClr val="bg1"/>
                </a:solidFill>
                <a:ea typeface="楷体_GB2312"/>
                <a:cs typeface="楷体_GB2312"/>
              </a:rPr>
              <a:t>种情况。</a:t>
            </a:r>
          </a:p>
          <a:p>
            <a:pPr>
              <a:buFontTx/>
              <a:buChar char="•"/>
            </a:pPr>
            <a:r>
              <a:rPr lang="zh-CN" altLang="en-US" sz="1800" b="1">
                <a:solidFill>
                  <a:schemeClr val="bg1"/>
                </a:solidFill>
                <a:ea typeface="楷体_GB2312"/>
                <a:cs typeface="楷体_GB2312"/>
              </a:rPr>
              <a:t>设全部作业的集合为</a:t>
            </a:r>
            <a:r>
              <a:rPr lang="en-US" altLang="zh-CN" sz="1800" b="1">
                <a:solidFill>
                  <a:schemeClr val="bg1"/>
                </a:solidFill>
                <a:ea typeface="楷体_GB2312"/>
                <a:cs typeface="楷体_GB2312"/>
              </a:rPr>
              <a:t>N={1</a:t>
            </a:r>
            <a:r>
              <a:rPr lang="zh-CN" altLang="en-US" sz="1800" b="1">
                <a:solidFill>
                  <a:schemeClr val="bg1"/>
                </a:solidFill>
                <a:ea typeface="楷体_GB2312"/>
                <a:cs typeface="楷体_GB2312"/>
              </a:rPr>
              <a:t>，</a:t>
            </a:r>
            <a:r>
              <a:rPr lang="en-US" altLang="zh-CN" sz="1800" b="1">
                <a:solidFill>
                  <a:schemeClr val="bg1"/>
                </a:solidFill>
                <a:ea typeface="楷体_GB2312"/>
                <a:cs typeface="楷体_GB2312"/>
              </a:rPr>
              <a:t>2</a:t>
            </a:r>
            <a:r>
              <a:rPr lang="zh-CN" altLang="en-US" sz="1800" b="1">
                <a:solidFill>
                  <a:schemeClr val="bg1"/>
                </a:solidFill>
                <a:ea typeface="楷体_GB2312"/>
                <a:cs typeface="楷体_GB2312"/>
              </a:rPr>
              <a:t>，</a:t>
            </a:r>
            <a:r>
              <a:rPr lang="en-US" altLang="zh-CN" sz="1800" b="1">
                <a:solidFill>
                  <a:schemeClr val="bg1"/>
                </a:solidFill>
                <a:ea typeface="楷体_GB2312"/>
                <a:cs typeface="楷体_GB2312"/>
              </a:rPr>
              <a:t>…</a:t>
            </a:r>
            <a:r>
              <a:rPr lang="zh-CN" altLang="en-US" sz="1800" b="1">
                <a:solidFill>
                  <a:schemeClr val="bg1"/>
                </a:solidFill>
                <a:ea typeface="楷体_GB2312"/>
                <a:cs typeface="楷体_GB2312"/>
              </a:rPr>
              <a:t>，</a:t>
            </a:r>
            <a:r>
              <a:rPr lang="en-US" altLang="zh-CN" sz="1800" b="1">
                <a:solidFill>
                  <a:schemeClr val="bg1"/>
                </a:solidFill>
                <a:ea typeface="楷体_GB2312"/>
                <a:cs typeface="楷体_GB2312"/>
              </a:rPr>
              <a:t>n}</a:t>
            </a:r>
            <a:r>
              <a:rPr lang="zh-CN" altLang="en-US" sz="1800" b="1">
                <a:solidFill>
                  <a:schemeClr val="bg1"/>
                </a:solidFill>
                <a:ea typeface="楷体_GB2312"/>
                <a:cs typeface="楷体_GB2312"/>
              </a:rPr>
              <a:t>。</a:t>
            </a:r>
            <a:r>
              <a:rPr lang="en-US" altLang="zh-CN" sz="1800" b="1">
                <a:solidFill>
                  <a:schemeClr val="bg1"/>
                </a:solidFill>
                <a:ea typeface="楷体_GB2312"/>
                <a:cs typeface="楷体_GB2312"/>
              </a:rPr>
              <a:t>S</a:t>
            </a:r>
            <a:r>
              <a:rPr lang="en-US" altLang="zh-CN" sz="1800" b="1">
                <a:solidFill>
                  <a:schemeClr val="bg1"/>
                </a:solidFill>
                <a:ea typeface="楷体_GB2312"/>
                <a:cs typeface="楷体_GB2312"/>
                <a:sym typeface="Symbol" pitchFamily="18" charset="2"/>
              </a:rPr>
              <a:t></a:t>
            </a:r>
            <a:r>
              <a:rPr lang="en-US" altLang="zh-CN" sz="1800" b="1">
                <a:solidFill>
                  <a:schemeClr val="bg1"/>
                </a:solidFill>
                <a:ea typeface="楷体_GB2312"/>
                <a:cs typeface="楷体_GB2312"/>
              </a:rPr>
              <a:t>N</a:t>
            </a:r>
            <a:r>
              <a:rPr lang="zh-CN" altLang="en-US" sz="1800" b="1">
                <a:solidFill>
                  <a:schemeClr val="bg1"/>
                </a:solidFill>
                <a:ea typeface="楷体_GB2312"/>
                <a:cs typeface="楷体_GB2312"/>
              </a:rPr>
              <a:t>是</a:t>
            </a:r>
            <a:r>
              <a:rPr lang="en-US" altLang="zh-CN" sz="1800" b="1">
                <a:solidFill>
                  <a:schemeClr val="bg1"/>
                </a:solidFill>
                <a:ea typeface="楷体_GB2312"/>
                <a:cs typeface="楷体_GB2312"/>
              </a:rPr>
              <a:t>N</a:t>
            </a:r>
            <a:r>
              <a:rPr lang="zh-CN" altLang="en-US" sz="1800" b="1">
                <a:solidFill>
                  <a:schemeClr val="bg1"/>
                </a:solidFill>
                <a:ea typeface="楷体_GB2312"/>
                <a:cs typeface="楷体_GB2312"/>
              </a:rPr>
              <a:t>的作业子集。在一般情况下，机器</a:t>
            </a:r>
            <a:r>
              <a:rPr lang="en-US" altLang="zh-CN" sz="1800" b="1">
                <a:solidFill>
                  <a:schemeClr val="bg1"/>
                </a:solidFill>
                <a:ea typeface="楷体_GB2312"/>
                <a:cs typeface="楷体_GB2312"/>
              </a:rPr>
              <a:t>M1</a:t>
            </a:r>
            <a:r>
              <a:rPr lang="zh-CN" altLang="en-US" sz="1800" b="1">
                <a:solidFill>
                  <a:schemeClr val="bg1"/>
                </a:solidFill>
                <a:ea typeface="楷体_GB2312"/>
                <a:cs typeface="楷体_GB2312"/>
              </a:rPr>
              <a:t>开始加工</a:t>
            </a:r>
            <a:r>
              <a:rPr lang="en-US" altLang="zh-CN" sz="1800" b="1">
                <a:solidFill>
                  <a:schemeClr val="bg1"/>
                </a:solidFill>
                <a:ea typeface="楷体_GB2312"/>
                <a:cs typeface="楷体_GB2312"/>
              </a:rPr>
              <a:t>S</a:t>
            </a:r>
            <a:r>
              <a:rPr lang="zh-CN" altLang="en-US" sz="1800" b="1">
                <a:solidFill>
                  <a:schemeClr val="bg1"/>
                </a:solidFill>
                <a:ea typeface="楷体_GB2312"/>
                <a:cs typeface="楷体_GB2312"/>
              </a:rPr>
              <a:t>中作业时，机器</a:t>
            </a:r>
            <a:r>
              <a:rPr lang="en-US" altLang="zh-CN" sz="1800" b="1">
                <a:solidFill>
                  <a:schemeClr val="bg1"/>
                </a:solidFill>
                <a:ea typeface="楷体_GB2312"/>
                <a:cs typeface="楷体_GB2312"/>
              </a:rPr>
              <a:t>M2</a:t>
            </a:r>
            <a:r>
              <a:rPr lang="zh-CN" altLang="en-US" sz="1800" b="1">
                <a:solidFill>
                  <a:schemeClr val="bg1"/>
                </a:solidFill>
                <a:ea typeface="楷体_GB2312"/>
                <a:cs typeface="楷体_GB2312"/>
              </a:rPr>
              <a:t>还在加工其它作业，要等时间</a:t>
            </a:r>
            <a:r>
              <a:rPr lang="en-US" altLang="zh-CN" sz="1800" b="1">
                <a:solidFill>
                  <a:schemeClr val="bg1"/>
                </a:solidFill>
                <a:ea typeface="楷体_GB2312"/>
                <a:cs typeface="楷体_GB2312"/>
              </a:rPr>
              <a:t>t</a:t>
            </a:r>
            <a:r>
              <a:rPr lang="zh-CN" altLang="en-US" sz="1800" b="1">
                <a:solidFill>
                  <a:schemeClr val="bg1"/>
                </a:solidFill>
                <a:ea typeface="楷体_GB2312"/>
                <a:cs typeface="楷体_GB2312"/>
              </a:rPr>
              <a:t>后才可利用。将这种情况下完成</a:t>
            </a:r>
            <a:r>
              <a:rPr lang="en-US" altLang="zh-CN" sz="1800" b="1">
                <a:solidFill>
                  <a:schemeClr val="bg1"/>
                </a:solidFill>
                <a:ea typeface="楷体_GB2312"/>
                <a:cs typeface="楷体_GB2312"/>
              </a:rPr>
              <a:t>S</a:t>
            </a:r>
            <a:r>
              <a:rPr lang="zh-CN" altLang="en-US" sz="1800" b="1">
                <a:solidFill>
                  <a:schemeClr val="bg1"/>
                </a:solidFill>
                <a:ea typeface="楷体_GB2312"/>
                <a:cs typeface="楷体_GB2312"/>
              </a:rPr>
              <a:t>中作业所需的最短时间记为</a:t>
            </a:r>
            <a:r>
              <a:rPr lang="en-US" altLang="zh-CN" sz="1800" b="1">
                <a:solidFill>
                  <a:schemeClr val="bg1"/>
                </a:solidFill>
                <a:ea typeface="楷体_GB2312"/>
                <a:cs typeface="楷体_GB2312"/>
              </a:rPr>
              <a:t>T(S,t)</a:t>
            </a:r>
            <a:r>
              <a:rPr lang="zh-CN" altLang="en-US" sz="1800" b="1">
                <a:solidFill>
                  <a:schemeClr val="bg1"/>
                </a:solidFill>
                <a:ea typeface="楷体_GB2312"/>
                <a:cs typeface="楷体_GB2312"/>
              </a:rPr>
              <a:t>。流水作业调度问题的最优值为</a:t>
            </a:r>
            <a:r>
              <a:rPr lang="en-US" altLang="zh-CN" sz="1800" b="1">
                <a:solidFill>
                  <a:schemeClr val="bg1"/>
                </a:solidFill>
                <a:ea typeface="楷体_GB2312"/>
                <a:cs typeface="楷体_GB2312"/>
              </a:rPr>
              <a:t>T(N,0)</a:t>
            </a:r>
            <a:r>
              <a:rPr lang="zh-CN" altLang="en-US" sz="1800" b="1">
                <a:solidFill>
                  <a:schemeClr val="bg1"/>
                </a:solidFill>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5396"/>
                                        </p:tgtEl>
                                        <p:attrNameLst>
                                          <p:attrName>style.visibility</p:attrName>
                                        </p:attrNameLst>
                                      </p:cBhvr>
                                      <p:to>
                                        <p:strVal val="visible"/>
                                      </p:to>
                                    </p:set>
                                    <p:animEffect transition="in" filter="blinds(horizontal)">
                                      <p:cBhvr>
                                        <p:cTn id="7" dur="500"/>
                                        <p:tgtEl>
                                          <p:spTgt spid="315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6" grpId="0" bldLvl="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ChangeArrowheads="1"/>
          </p:cNvSpPr>
          <p:nvPr/>
        </p:nvSpPr>
        <p:spPr bwMode="auto">
          <a:xfrm>
            <a:off x="654606" y="85090"/>
            <a:ext cx="5509022"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Times New Roman" pitchFamily="18" charset="0"/>
                <a:ea typeface="楷体" charset="0"/>
              </a:rPr>
              <a:t>流水作业调度</a:t>
            </a:r>
            <a:endParaRPr lang="ja-JP" altLang="en-US" sz="2850" b="1">
              <a:solidFill>
                <a:srgbClr val="000066"/>
              </a:solidFill>
              <a:effectLst>
                <a:outerShdw blurRad="38100" dist="38100" dir="2700000" algn="tl">
                  <a:srgbClr val="C0C0C0"/>
                </a:outerShdw>
              </a:effectLst>
              <a:latin typeface="Times New Roman" pitchFamily="18" charset="0"/>
              <a:ea typeface="楷体" charset="0"/>
            </a:endParaRPr>
          </a:p>
        </p:txBody>
      </p:sp>
      <p:sp>
        <p:nvSpPr>
          <p:cNvPr id="90259" name="Text Box 3"/>
          <p:cNvSpPr txBox="1">
            <a:spLocks noChangeArrowheads="1"/>
          </p:cNvSpPr>
          <p:nvPr/>
        </p:nvSpPr>
        <p:spPr bwMode="auto">
          <a:xfrm>
            <a:off x="464185" y="681355"/>
            <a:ext cx="8126095" cy="917575"/>
          </a:xfrm>
          <a:prstGeom prst="rect">
            <a:avLst/>
          </a:prstGeom>
          <a:noFill/>
          <a:ln w="9525">
            <a:noFill/>
            <a:miter lim="800000"/>
          </a:ln>
        </p:spPr>
        <p:txBody>
          <a:bodyPr wrap="square">
            <a:spAutoFit/>
          </a:bodyPr>
          <a:lstStyle/>
          <a:p>
            <a:r>
              <a:rPr lang="zh-CN" altLang="en-US" sz="1800">
                <a:latin typeface="Times New Roman" pitchFamily="18" charset="0"/>
                <a:ea typeface="楷体" charset="0"/>
                <a:cs typeface="楷体_GB2312"/>
              </a:rPr>
              <a:t>设</a:t>
            </a:r>
            <a:r>
              <a:rPr lang="zh-CN" altLang="en-US" sz="1800">
                <a:latin typeface="Times New Roman" pitchFamily="18" charset="0"/>
                <a:ea typeface="楷体" charset="0"/>
                <a:cs typeface="楷体_GB2312"/>
                <a:sym typeface="Symbol" pitchFamily="18" charset="2"/>
              </a:rPr>
              <a:t></a:t>
            </a:r>
            <a:r>
              <a:rPr lang="zh-CN" altLang="en-US" sz="1800">
                <a:latin typeface="Times New Roman" pitchFamily="18" charset="0"/>
                <a:ea typeface="楷体" charset="0"/>
                <a:cs typeface="楷体_GB2312"/>
              </a:rPr>
              <a:t>是所给</a:t>
            </a:r>
            <a:r>
              <a:rPr lang="en-US" altLang="zh-CN" sz="1800">
                <a:latin typeface="Times New Roman" pitchFamily="18" charset="0"/>
                <a:ea typeface="楷体" charset="0"/>
                <a:cs typeface="楷体_GB2312"/>
              </a:rPr>
              <a:t>n</a:t>
            </a:r>
            <a:r>
              <a:rPr lang="zh-CN" altLang="en-US" sz="1800">
                <a:latin typeface="Times New Roman" pitchFamily="18" charset="0"/>
                <a:ea typeface="楷体" charset="0"/>
                <a:cs typeface="楷体_GB2312"/>
              </a:rPr>
              <a:t>个流水作业的一个最优调度，它所需的加工时间为 </a:t>
            </a:r>
            <a:r>
              <a:rPr lang="en-US" altLang="zh-CN" sz="1800">
                <a:latin typeface="Times New Roman" pitchFamily="18" charset="0"/>
                <a:ea typeface="楷体" charset="0"/>
                <a:cs typeface="楷体_GB2312"/>
              </a:rPr>
              <a:t>a</a:t>
            </a:r>
            <a:r>
              <a:rPr lang="zh-CN" altLang="en-US" sz="1800" baseline="-25000">
                <a:latin typeface="Times New Roman" pitchFamily="18" charset="0"/>
                <a:ea typeface="楷体" charset="0"/>
                <a:cs typeface="楷体_GB2312"/>
                <a:sym typeface="Symbol" pitchFamily="18" charset="2"/>
              </a:rPr>
              <a:t></a:t>
            </a:r>
            <a:r>
              <a:rPr lang="en-US" altLang="zh-CN" sz="1800" baseline="-25000">
                <a:latin typeface="Times New Roman" pitchFamily="18" charset="0"/>
                <a:ea typeface="楷体" charset="0"/>
                <a:cs typeface="楷体_GB2312"/>
                <a:sym typeface="Symbol" pitchFamily="18" charset="2"/>
              </a:rPr>
              <a:t>(1)</a:t>
            </a:r>
            <a:r>
              <a:rPr lang="en-US" altLang="zh-CN" sz="1800">
                <a:latin typeface="Times New Roman" pitchFamily="18" charset="0"/>
                <a:ea typeface="楷体" charset="0"/>
                <a:cs typeface="楷体_GB2312"/>
                <a:sym typeface="Symbol" pitchFamily="18" charset="2"/>
              </a:rPr>
              <a:t>+T’</a:t>
            </a:r>
            <a:r>
              <a:rPr lang="zh-CN" altLang="en-US" sz="1800">
                <a:latin typeface="Times New Roman" pitchFamily="18" charset="0"/>
                <a:ea typeface="楷体" charset="0"/>
                <a:cs typeface="楷体_GB2312"/>
              </a:rPr>
              <a:t>。其中</a:t>
            </a:r>
            <a:r>
              <a:rPr lang="en-US" altLang="zh-CN" sz="1800">
                <a:latin typeface="Times New Roman" pitchFamily="18" charset="0"/>
                <a:ea typeface="楷体" charset="0"/>
                <a:cs typeface="楷体_GB2312"/>
              </a:rPr>
              <a:t>T’</a:t>
            </a:r>
            <a:r>
              <a:rPr lang="zh-CN" altLang="en-US" sz="1800">
                <a:latin typeface="Times New Roman" pitchFamily="18" charset="0"/>
                <a:ea typeface="楷体" charset="0"/>
                <a:cs typeface="楷体_GB2312"/>
              </a:rPr>
              <a:t>是在机器</a:t>
            </a:r>
            <a:r>
              <a:rPr lang="en-US" altLang="zh-CN" sz="1800">
                <a:latin typeface="Times New Roman" pitchFamily="18" charset="0"/>
                <a:ea typeface="楷体" charset="0"/>
                <a:cs typeface="楷体_GB2312"/>
              </a:rPr>
              <a:t>M2</a:t>
            </a:r>
            <a:r>
              <a:rPr lang="zh-CN" altLang="en-US" sz="1800">
                <a:latin typeface="Times New Roman" pitchFamily="18" charset="0"/>
                <a:ea typeface="楷体" charset="0"/>
                <a:cs typeface="楷体_GB2312"/>
              </a:rPr>
              <a:t>的等待时间为</a:t>
            </a:r>
            <a:r>
              <a:rPr lang="en-US" altLang="zh-CN" sz="1800">
                <a:latin typeface="Times New Roman" pitchFamily="18" charset="0"/>
                <a:ea typeface="楷体" charset="0"/>
                <a:cs typeface="楷体_GB2312"/>
              </a:rPr>
              <a:t>b</a:t>
            </a:r>
            <a:r>
              <a:rPr lang="zh-CN" altLang="en-US" sz="1800" baseline="-25000">
                <a:latin typeface="Times New Roman" pitchFamily="18" charset="0"/>
                <a:ea typeface="楷体" charset="0"/>
                <a:cs typeface="楷体_GB2312"/>
                <a:sym typeface="Symbol" pitchFamily="18" charset="2"/>
              </a:rPr>
              <a:t></a:t>
            </a:r>
            <a:r>
              <a:rPr lang="en-US" altLang="zh-CN" sz="1800" baseline="-25000">
                <a:latin typeface="Times New Roman" pitchFamily="18" charset="0"/>
                <a:ea typeface="楷体" charset="0"/>
                <a:cs typeface="楷体_GB2312"/>
                <a:sym typeface="Symbol" pitchFamily="18" charset="2"/>
              </a:rPr>
              <a:t>(1)</a:t>
            </a:r>
            <a:r>
              <a:rPr lang="zh-CN" altLang="en-US" sz="1800">
                <a:latin typeface="Times New Roman" pitchFamily="18" charset="0"/>
                <a:ea typeface="楷体" charset="0"/>
                <a:cs typeface="楷体_GB2312"/>
              </a:rPr>
              <a:t>时，安排作业</a:t>
            </a:r>
            <a:r>
              <a:rPr lang="zh-CN" altLang="en-US" sz="1800">
                <a:latin typeface="Times New Roman" pitchFamily="18" charset="0"/>
                <a:ea typeface="楷体" charset="0"/>
                <a:cs typeface="楷体_GB2312"/>
                <a:sym typeface="Symbol" pitchFamily="18" charset="2"/>
              </a:rPr>
              <a:t></a:t>
            </a:r>
            <a:r>
              <a:rPr lang="en-US" altLang="zh-CN" sz="1800">
                <a:latin typeface="Times New Roman" pitchFamily="18" charset="0"/>
                <a:ea typeface="楷体" charset="0"/>
                <a:cs typeface="楷体_GB2312"/>
              </a:rPr>
              <a:t>(2)</a:t>
            </a:r>
            <a:r>
              <a:rPr lang="zh-CN" altLang="en-US" sz="1800">
                <a:latin typeface="Times New Roman" pitchFamily="18" charset="0"/>
                <a:ea typeface="楷体" charset="0"/>
                <a:cs typeface="楷体_GB2312"/>
              </a:rPr>
              <a:t>，</a:t>
            </a:r>
            <a:r>
              <a:rPr lang="en-US" altLang="zh-CN" sz="1800">
                <a:latin typeface="Times New Roman" pitchFamily="18" charset="0"/>
                <a:ea typeface="楷体" charset="0"/>
                <a:cs typeface="楷体_GB2312"/>
              </a:rPr>
              <a:t>…</a:t>
            </a:r>
            <a:r>
              <a:rPr lang="zh-CN" altLang="en-US" sz="1800">
                <a:latin typeface="Times New Roman" pitchFamily="18" charset="0"/>
                <a:ea typeface="楷体" charset="0"/>
                <a:cs typeface="楷体_GB2312"/>
              </a:rPr>
              <a:t>，</a:t>
            </a:r>
            <a:r>
              <a:rPr lang="zh-CN" altLang="en-US" sz="1800">
                <a:latin typeface="Times New Roman" pitchFamily="18" charset="0"/>
                <a:ea typeface="楷体" charset="0"/>
                <a:cs typeface="楷体_GB2312"/>
                <a:sym typeface="Symbol" pitchFamily="18" charset="2"/>
              </a:rPr>
              <a:t></a:t>
            </a:r>
            <a:r>
              <a:rPr lang="en-US" altLang="zh-CN" sz="1800">
                <a:latin typeface="Times New Roman" pitchFamily="18" charset="0"/>
                <a:ea typeface="楷体" charset="0"/>
                <a:cs typeface="楷体_GB2312"/>
              </a:rPr>
              <a:t>(n)</a:t>
            </a:r>
            <a:r>
              <a:rPr lang="zh-CN" altLang="en-US" sz="1800">
                <a:latin typeface="Times New Roman" pitchFamily="18" charset="0"/>
                <a:ea typeface="楷体" charset="0"/>
                <a:cs typeface="楷体_GB2312"/>
              </a:rPr>
              <a:t>所需的时间。</a:t>
            </a:r>
          </a:p>
          <a:p>
            <a:r>
              <a:rPr lang="zh-CN" altLang="en-US" sz="1800">
                <a:latin typeface="Times New Roman" pitchFamily="18" charset="0"/>
                <a:ea typeface="楷体" charset="0"/>
                <a:cs typeface="楷体_GB2312"/>
              </a:rPr>
              <a:t>记</a:t>
            </a:r>
            <a:r>
              <a:rPr lang="en-US" altLang="zh-CN" sz="1800">
                <a:latin typeface="Times New Roman" pitchFamily="18" charset="0"/>
                <a:ea typeface="楷体" charset="0"/>
                <a:cs typeface="楷体_GB2312"/>
              </a:rPr>
              <a:t>S=N-{</a:t>
            </a:r>
            <a:r>
              <a:rPr lang="en-US" altLang="zh-CN" sz="1800">
                <a:latin typeface="Times New Roman" pitchFamily="18" charset="0"/>
                <a:ea typeface="楷体" charset="0"/>
                <a:cs typeface="楷体_GB2312"/>
                <a:sym typeface="Symbol" pitchFamily="18" charset="2"/>
              </a:rPr>
              <a:t></a:t>
            </a:r>
            <a:r>
              <a:rPr lang="en-US" altLang="zh-CN" sz="1800">
                <a:latin typeface="Times New Roman" pitchFamily="18" charset="0"/>
                <a:ea typeface="楷体" charset="0"/>
                <a:cs typeface="楷体_GB2312"/>
              </a:rPr>
              <a:t>(1)}</a:t>
            </a:r>
            <a:r>
              <a:rPr lang="zh-CN" altLang="en-US" sz="1800">
                <a:latin typeface="Times New Roman" pitchFamily="18" charset="0"/>
                <a:ea typeface="楷体" charset="0"/>
                <a:cs typeface="楷体_GB2312"/>
              </a:rPr>
              <a:t>，则有</a:t>
            </a:r>
            <a:r>
              <a:rPr lang="en-US" altLang="zh-CN" sz="1800">
                <a:latin typeface="Times New Roman" pitchFamily="18" charset="0"/>
                <a:ea typeface="楷体" charset="0"/>
                <a:cs typeface="楷体_GB2312"/>
              </a:rPr>
              <a:t>T’=T(S,b</a:t>
            </a:r>
            <a:r>
              <a:rPr lang="zh-CN" altLang="en-US" sz="1800" baseline="-25000">
                <a:latin typeface="Times New Roman" pitchFamily="18" charset="0"/>
                <a:ea typeface="楷体" charset="0"/>
                <a:cs typeface="楷体_GB2312"/>
                <a:sym typeface="Symbol" pitchFamily="18" charset="2"/>
              </a:rPr>
              <a:t></a:t>
            </a:r>
            <a:r>
              <a:rPr lang="en-US" altLang="zh-CN" sz="1800" baseline="-25000">
                <a:latin typeface="Times New Roman" pitchFamily="18" charset="0"/>
                <a:ea typeface="楷体" charset="0"/>
                <a:cs typeface="楷体_GB2312"/>
                <a:sym typeface="Symbol" pitchFamily="18" charset="2"/>
              </a:rPr>
              <a:t>(1)</a:t>
            </a:r>
            <a:r>
              <a:rPr lang="en-US" altLang="zh-CN" sz="1800">
                <a:latin typeface="Times New Roman" pitchFamily="18" charset="0"/>
                <a:ea typeface="楷体" charset="0"/>
                <a:cs typeface="楷体_GB2312"/>
              </a:rPr>
              <a:t>)</a:t>
            </a:r>
            <a:r>
              <a:rPr lang="zh-CN" altLang="en-US" sz="1800">
                <a:latin typeface="Times New Roman" pitchFamily="18" charset="0"/>
                <a:ea typeface="楷体" charset="0"/>
                <a:cs typeface="楷体_GB2312"/>
              </a:rPr>
              <a:t>。</a:t>
            </a:r>
          </a:p>
        </p:txBody>
      </p:sp>
      <p:sp>
        <p:nvSpPr>
          <p:cNvPr id="90260" name="Text Box 4"/>
          <p:cNvSpPr txBox="1">
            <a:spLocks noChangeArrowheads="1"/>
          </p:cNvSpPr>
          <p:nvPr/>
        </p:nvSpPr>
        <p:spPr bwMode="auto">
          <a:xfrm>
            <a:off x="635000" y="1869440"/>
            <a:ext cx="7912100" cy="1466215"/>
          </a:xfrm>
          <a:prstGeom prst="rect">
            <a:avLst/>
          </a:prstGeom>
          <a:gradFill>
            <a:gsLst>
              <a:gs pos="0">
                <a:srgbClr val="012D86"/>
              </a:gs>
              <a:gs pos="100000">
                <a:srgbClr val="0E2557"/>
              </a:gs>
            </a:gsLst>
            <a:lin ang="3960000" scaled="0"/>
          </a:gradFill>
          <a:ln w="50800">
            <a:solidFill>
              <a:srgbClr val="FF6600"/>
            </a:solidFill>
            <a:miter lim="800000"/>
          </a:ln>
        </p:spPr>
        <p:txBody>
          <a:bodyPr wrap="square">
            <a:spAutoFit/>
          </a:bodyPr>
          <a:lstStyle/>
          <a:p>
            <a:r>
              <a:rPr lang="zh-CN" altLang="en-US" sz="1800" b="1">
                <a:solidFill>
                  <a:schemeClr val="bg1"/>
                </a:solidFill>
                <a:latin typeface="Verdana" pitchFamily="34" charset="0"/>
                <a:ea typeface="黑体" pitchFamily="2" charset="-122"/>
              </a:rPr>
              <a:t>证明：</a:t>
            </a:r>
            <a:r>
              <a:rPr lang="zh-CN" altLang="en-US" sz="1800" b="1">
                <a:solidFill>
                  <a:schemeClr val="bg1"/>
                </a:solidFill>
                <a:ea typeface="楷体_GB2312"/>
                <a:cs typeface="楷体_GB2312"/>
              </a:rPr>
              <a:t>事实上，由</a:t>
            </a:r>
            <a:r>
              <a:rPr lang="en-US" altLang="zh-CN" sz="1800" b="1">
                <a:solidFill>
                  <a:schemeClr val="bg1"/>
                </a:solidFill>
                <a:ea typeface="楷体_GB2312"/>
                <a:cs typeface="楷体_GB2312"/>
              </a:rPr>
              <a:t>T</a:t>
            </a:r>
            <a:r>
              <a:rPr lang="zh-CN" altLang="en-US" sz="1800" b="1">
                <a:solidFill>
                  <a:schemeClr val="bg1"/>
                </a:solidFill>
                <a:ea typeface="楷体_GB2312"/>
                <a:cs typeface="楷体_GB2312"/>
              </a:rPr>
              <a:t>的定义知</a:t>
            </a:r>
            <a:r>
              <a:rPr lang="en-US" altLang="zh-CN" sz="1800" b="1">
                <a:solidFill>
                  <a:schemeClr val="bg1"/>
                </a:solidFill>
                <a:ea typeface="楷体_GB2312"/>
                <a:cs typeface="楷体_GB2312"/>
              </a:rPr>
              <a:t>T’</a:t>
            </a:r>
            <a:r>
              <a:rPr lang="en-US" altLang="zh-CN" sz="1800" b="1">
                <a:solidFill>
                  <a:schemeClr val="bg1"/>
                </a:solidFill>
                <a:ea typeface="楷体_GB2312"/>
                <a:cs typeface="楷体_GB2312"/>
                <a:sym typeface="Symbol" pitchFamily="18" charset="2"/>
              </a:rPr>
              <a:t></a:t>
            </a:r>
            <a:r>
              <a:rPr lang="en-US" altLang="zh-CN" sz="1800" b="1">
                <a:solidFill>
                  <a:schemeClr val="bg1"/>
                </a:solidFill>
                <a:ea typeface="楷体_GB2312"/>
                <a:cs typeface="楷体_GB2312"/>
              </a:rPr>
              <a:t>T(S,b</a:t>
            </a:r>
            <a:r>
              <a:rPr lang="zh-CN" altLang="en-US" sz="1800" b="1" baseline="-25000">
                <a:solidFill>
                  <a:schemeClr val="bg1"/>
                </a:solidFill>
                <a:ea typeface="楷体_GB2312"/>
                <a:cs typeface="楷体_GB2312"/>
                <a:sym typeface="Symbol" pitchFamily="18" charset="2"/>
              </a:rPr>
              <a:t></a:t>
            </a:r>
            <a:r>
              <a:rPr lang="en-US" altLang="zh-CN" sz="1800" b="1" baseline="-25000">
                <a:solidFill>
                  <a:schemeClr val="bg1"/>
                </a:solidFill>
                <a:ea typeface="楷体_GB2312"/>
                <a:cs typeface="楷体_GB2312"/>
                <a:sym typeface="Symbol" pitchFamily="18" charset="2"/>
              </a:rPr>
              <a:t>(1)</a:t>
            </a:r>
            <a:r>
              <a:rPr lang="en-US" altLang="zh-CN" sz="1800" b="1">
                <a:solidFill>
                  <a:schemeClr val="bg1"/>
                </a:solidFill>
                <a:ea typeface="楷体_GB2312"/>
                <a:cs typeface="楷体_GB2312"/>
              </a:rPr>
              <a:t>)</a:t>
            </a:r>
            <a:r>
              <a:rPr lang="zh-CN" altLang="en-US" sz="1800" b="1">
                <a:solidFill>
                  <a:schemeClr val="bg1"/>
                </a:solidFill>
                <a:ea typeface="楷体_GB2312"/>
                <a:cs typeface="楷体_GB2312"/>
              </a:rPr>
              <a:t>。若</a:t>
            </a:r>
            <a:r>
              <a:rPr lang="en-US" altLang="zh-CN" sz="1800" b="1">
                <a:solidFill>
                  <a:schemeClr val="bg1"/>
                </a:solidFill>
                <a:ea typeface="楷体_GB2312"/>
                <a:cs typeface="楷体_GB2312"/>
              </a:rPr>
              <a:t>T’&gt;T(S,b</a:t>
            </a:r>
            <a:r>
              <a:rPr lang="zh-CN" altLang="en-US" sz="1800" b="1" baseline="-25000">
                <a:solidFill>
                  <a:schemeClr val="bg1"/>
                </a:solidFill>
                <a:ea typeface="楷体_GB2312"/>
                <a:cs typeface="楷体_GB2312"/>
                <a:sym typeface="Symbol" pitchFamily="18" charset="2"/>
              </a:rPr>
              <a:t></a:t>
            </a:r>
            <a:r>
              <a:rPr lang="en-US" altLang="zh-CN" sz="1800" b="1" baseline="-25000">
                <a:solidFill>
                  <a:schemeClr val="bg1"/>
                </a:solidFill>
                <a:ea typeface="楷体_GB2312"/>
                <a:cs typeface="楷体_GB2312"/>
                <a:sym typeface="Symbol" pitchFamily="18" charset="2"/>
              </a:rPr>
              <a:t>(1)</a:t>
            </a:r>
            <a:r>
              <a:rPr lang="en-US" altLang="zh-CN" sz="1800" b="1">
                <a:solidFill>
                  <a:schemeClr val="bg1"/>
                </a:solidFill>
                <a:ea typeface="楷体_GB2312"/>
                <a:cs typeface="楷体_GB2312"/>
              </a:rPr>
              <a:t>)</a:t>
            </a:r>
            <a:r>
              <a:rPr lang="zh-CN" altLang="en-US" sz="1800" b="1">
                <a:solidFill>
                  <a:schemeClr val="bg1"/>
                </a:solidFill>
                <a:ea typeface="楷体_GB2312"/>
                <a:cs typeface="楷体_GB2312"/>
              </a:rPr>
              <a:t>，设</a:t>
            </a:r>
            <a:r>
              <a:rPr lang="zh-CN" altLang="en-US" sz="1800" b="1">
                <a:solidFill>
                  <a:schemeClr val="bg1"/>
                </a:solidFill>
                <a:ea typeface="楷体_GB2312"/>
                <a:cs typeface="楷体_GB2312"/>
                <a:sym typeface="Symbol" pitchFamily="18" charset="2"/>
              </a:rPr>
              <a:t></a:t>
            </a:r>
            <a:r>
              <a:rPr lang="en-US" altLang="zh-CN" sz="1800" b="1">
                <a:solidFill>
                  <a:schemeClr val="bg1"/>
                </a:solidFill>
                <a:ea typeface="楷体_GB2312"/>
                <a:cs typeface="楷体_GB2312"/>
                <a:sym typeface="Symbol" pitchFamily="18" charset="2"/>
              </a:rPr>
              <a:t>’</a:t>
            </a:r>
            <a:r>
              <a:rPr lang="zh-CN" altLang="en-US" sz="1800" b="1">
                <a:solidFill>
                  <a:schemeClr val="bg1"/>
                </a:solidFill>
                <a:ea typeface="楷体_GB2312"/>
                <a:cs typeface="楷体_GB2312"/>
              </a:rPr>
              <a:t>是作业集</a:t>
            </a:r>
            <a:r>
              <a:rPr lang="en-US" altLang="zh-CN" sz="1800" b="1">
                <a:solidFill>
                  <a:schemeClr val="bg1"/>
                </a:solidFill>
                <a:ea typeface="楷体_GB2312"/>
                <a:cs typeface="楷体_GB2312"/>
              </a:rPr>
              <a:t>S</a:t>
            </a:r>
            <a:r>
              <a:rPr lang="zh-CN" altLang="en-US" sz="1800" b="1">
                <a:solidFill>
                  <a:schemeClr val="bg1"/>
                </a:solidFill>
                <a:ea typeface="楷体_GB2312"/>
                <a:cs typeface="楷体_GB2312"/>
              </a:rPr>
              <a:t>在机器</a:t>
            </a:r>
            <a:r>
              <a:rPr lang="en-US" altLang="zh-CN" sz="1800" b="1">
                <a:solidFill>
                  <a:schemeClr val="bg1"/>
                </a:solidFill>
                <a:ea typeface="楷体_GB2312"/>
                <a:cs typeface="楷体_GB2312"/>
              </a:rPr>
              <a:t>M2</a:t>
            </a:r>
            <a:r>
              <a:rPr lang="zh-CN" altLang="en-US" sz="1800" b="1">
                <a:solidFill>
                  <a:schemeClr val="bg1"/>
                </a:solidFill>
                <a:ea typeface="楷体_GB2312"/>
                <a:cs typeface="楷体_GB2312"/>
              </a:rPr>
              <a:t>的等待时间为</a:t>
            </a:r>
            <a:r>
              <a:rPr lang="en-US" altLang="zh-CN" sz="1800" b="1">
                <a:solidFill>
                  <a:schemeClr val="bg1"/>
                </a:solidFill>
                <a:ea typeface="楷体_GB2312"/>
                <a:cs typeface="楷体_GB2312"/>
              </a:rPr>
              <a:t>b</a:t>
            </a:r>
            <a:r>
              <a:rPr lang="zh-CN" altLang="en-US" sz="1800" b="1" baseline="-25000">
                <a:solidFill>
                  <a:schemeClr val="bg1"/>
                </a:solidFill>
                <a:ea typeface="楷体_GB2312"/>
                <a:cs typeface="楷体_GB2312"/>
                <a:sym typeface="Symbol" pitchFamily="18" charset="2"/>
              </a:rPr>
              <a:t></a:t>
            </a:r>
            <a:r>
              <a:rPr lang="en-US" altLang="zh-CN" sz="1800" b="1" baseline="-25000">
                <a:solidFill>
                  <a:schemeClr val="bg1"/>
                </a:solidFill>
                <a:ea typeface="楷体_GB2312"/>
                <a:cs typeface="楷体_GB2312"/>
                <a:sym typeface="Symbol" pitchFamily="18" charset="2"/>
              </a:rPr>
              <a:t>(1)</a:t>
            </a:r>
            <a:r>
              <a:rPr lang="zh-CN" altLang="en-US" sz="1800" b="1">
                <a:solidFill>
                  <a:schemeClr val="bg1"/>
                </a:solidFill>
                <a:ea typeface="楷体_GB2312"/>
                <a:cs typeface="楷体_GB2312"/>
              </a:rPr>
              <a:t>情况下的一个最优调度。则</a:t>
            </a:r>
            <a:r>
              <a:rPr lang="zh-CN" altLang="en-US" sz="1800" b="1">
                <a:solidFill>
                  <a:schemeClr val="bg1"/>
                </a:solidFill>
                <a:ea typeface="楷体_GB2312"/>
                <a:cs typeface="楷体_GB2312"/>
                <a:sym typeface="Symbol" pitchFamily="18" charset="2"/>
              </a:rPr>
              <a:t></a:t>
            </a:r>
            <a:r>
              <a:rPr lang="en-US" altLang="zh-CN" sz="1800" b="1">
                <a:solidFill>
                  <a:schemeClr val="bg1"/>
                </a:solidFill>
                <a:ea typeface="楷体_GB2312"/>
                <a:cs typeface="楷体_GB2312"/>
              </a:rPr>
              <a:t>(1)</a:t>
            </a:r>
            <a:r>
              <a:rPr lang="zh-CN" altLang="en-US" sz="1800" b="1">
                <a:solidFill>
                  <a:schemeClr val="bg1"/>
                </a:solidFill>
                <a:ea typeface="楷体_GB2312"/>
                <a:cs typeface="楷体_GB2312"/>
              </a:rPr>
              <a:t>， </a:t>
            </a:r>
            <a:r>
              <a:rPr lang="zh-CN" altLang="en-US" sz="1800" b="1">
                <a:solidFill>
                  <a:schemeClr val="bg1"/>
                </a:solidFill>
                <a:ea typeface="楷体_GB2312"/>
                <a:cs typeface="楷体_GB2312"/>
                <a:sym typeface="Symbol" pitchFamily="18" charset="2"/>
              </a:rPr>
              <a:t></a:t>
            </a:r>
            <a:r>
              <a:rPr lang="en-US" altLang="zh-CN" sz="1800" b="1">
                <a:solidFill>
                  <a:schemeClr val="bg1"/>
                </a:solidFill>
                <a:ea typeface="楷体_GB2312"/>
                <a:cs typeface="楷体_GB2312"/>
                <a:sym typeface="Symbol" pitchFamily="18" charset="2"/>
              </a:rPr>
              <a:t>’</a:t>
            </a:r>
            <a:r>
              <a:rPr lang="en-US" altLang="zh-CN" sz="1800" b="1">
                <a:solidFill>
                  <a:schemeClr val="bg1"/>
                </a:solidFill>
                <a:ea typeface="楷体_GB2312"/>
                <a:cs typeface="楷体_GB2312"/>
              </a:rPr>
              <a:t>(2)</a:t>
            </a:r>
            <a:r>
              <a:rPr lang="zh-CN" altLang="en-US" sz="1800" b="1">
                <a:solidFill>
                  <a:schemeClr val="bg1"/>
                </a:solidFill>
                <a:ea typeface="楷体_GB2312"/>
                <a:cs typeface="楷体_GB2312"/>
              </a:rPr>
              <a:t>，</a:t>
            </a:r>
            <a:r>
              <a:rPr lang="en-US" altLang="zh-CN" sz="1800" b="1">
                <a:solidFill>
                  <a:schemeClr val="bg1"/>
                </a:solidFill>
                <a:ea typeface="楷体_GB2312"/>
                <a:cs typeface="楷体_GB2312"/>
              </a:rPr>
              <a:t>…</a:t>
            </a:r>
            <a:r>
              <a:rPr lang="zh-CN" altLang="en-US" sz="1800" b="1">
                <a:solidFill>
                  <a:schemeClr val="bg1"/>
                </a:solidFill>
                <a:ea typeface="楷体_GB2312"/>
                <a:cs typeface="楷体_GB2312"/>
              </a:rPr>
              <a:t>， </a:t>
            </a:r>
            <a:r>
              <a:rPr lang="zh-CN" altLang="en-US" sz="1800" b="1">
                <a:solidFill>
                  <a:schemeClr val="bg1"/>
                </a:solidFill>
                <a:ea typeface="楷体_GB2312"/>
                <a:cs typeface="楷体_GB2312"/>
                <a:sym typeface="Symbol" pitchFamily="18" charset="2"/>
              </a:rPr>
              <a:t></a:t>
            </a:r>
            <a:r>
              <a:rPr lang="en-US" altLang="zh-CN" sz="1800" b="1">
                <a:solidFill>
                  <a:schemeClr val="bg1"/>
                </a:solidFill>
                <a:ea typeface="楷体_GB2312"/>
                <a:cs typeface="楷体_GB2312"/>
                <a:sym typeface="Symbol" pitchFamily="18" charset="2"/>
              </a:rPr>
              <a:t>’</a:t>
            </a:r>
            <a:r>
              <a:rPr lang="en-US" altLang="zh-CN" sz="1800" b="1">
                <a:solidFill>
                  <a:schemeClr val="bg1"/>
                </a:solidFill>
                <a:ea typeface="楷体_GB2312"/>
                <a:cs typeface="楷体_GB2312"/>
              </a:rPr>
              <a:t>(n)</a:t>
            </a:r>
            <a:r>
              <a:rPr lang="zh-CN" altLang="en-US" sz="1800" b="1">
                <a:solidFill>
                  <a:schemeClr val="bg1"/>
                </a:solidFill>
                <a:ea typeface="楷体_GB2312"/>
                <a:cs typeface="楷体_GB2312"/>
              </a:rPr>
              <a:t>是</a:t>
            </a:r>
            <a:r>
              <a:rPr lang="en-US" altLang="zh-CN" sz="1800" b="1">
                <a:solidFill>
                  <a:schemeClr val="bg1"/>
                </a:solidFill>
                <a:ea typeface="楷体_GB2312"/>
                <a:cs typeface="楷体_GB2312"/>
              </a:rPr>
              <a:t>N</a:t>
            </a:r>
            <a:r>
              <a:rPr lang="zh-CN" altLang="en-US" sz="1800" b="1">
                <a:solidFill>
                  <a:schemeClr val="bg1"/>
                </a:solidFill>
                <a:ea typeface="楷体_GB2312"/>
                <a:cs typeface="楷体_GB2312"/>
              </a:rPr>
              <a:t>的一个调度，且该调度所需的时间为</a:t>
            </a:r>
            <a:r>
              <a:rPr lang="en-US" altLang="zh-CN" sz="1800" b="1">
                <a:solidFill>
                  <a:schemeClr val="bg1"/>
                </a:solidFill>
                <a:ea typeface="楷体_GB2312"/>
                <a:cs typeface="楷体_GB2312"/>
              </a:rPr>
              <a:t>a</a:t>
            </a:r>
            <a:r>
              <a:rPr lang="zh-CN" altLang="en-US" sz="1800" b="1" baseline="-25000">
                <a:solidFill>
                  <a:schemeClr val="bg1"/>
                </a:solidFill>
                <a:ea typeface="楷体_GB2312"/>
                <a:cs typeface="楷体_GB2312"/>
                <a:sym typeface="Symbol" pitchFamily="18" charset="2"/>
              </a:rPr>
              <a:t></a:t>
            </a:r>
            <a:r>
              <a:rPr lang="en-US" altLang="zh-CN" sz="1800" b="1" baseline="-25000">
                <a:solidFill>
                  <a:schemeClr val="bg1"/>
                </a:solidFill>
                <a:ea typeface="楷体_GB2312"/>
                <a:cs typeface="楷体_GB2312"/>
                <a:sym typeface="Symbol" pitchFamily="18" charset="2"/>
              </a:rPr>
              <a:t>(1)</a:t>
            </a:r>
            <a:r>
              <a:rPr lang="en-US" altLang="zh-CN" sz="1800" b="1">
                <a:solidFill>
                  <a:schemeClr val="bg1"/>
                </a:solidFill>
                <a:ea typeface="楷体_GB2312"/>
                <a:cs typeface="楷体_GB2312"/>
              </a:rPr>
              <a:t>+T(S,b</a:t>
            </a:r>
            <a:r>
              <a:rPr lang="zh-CN" altLang="en-US" sz="1800" b="1" baseline="-25000">
                <a:solidFill>
                  <a:schemeClr val="bg1"/>
                </a:solidFill>
                <a:ea typeface="楷体_GB2312"/>
                <a:cs typeface="楷体_GB2312"/>
                <a:sym typeface="Symbol" pitchFamily="18" charset="2"/>
              </a:rPr>
              <a:t></a:t>
            </a:r>
            <a:r>
              <a:rPr lang="en-US" altLang="zh-CN" sz="1800" b="1" baseline="-25000">
                <a:solidFill>
                  <a:schemeClr val="bg1"/>
                </a:solidFill>
                <a:ea typeface="楷体_GB2312"/>
                <a:cs typeface="楷体_GB2312"/>
                <a:sym typeface="Symbol" pitchFamily="18" charset="2"/>
              </a:rPr>
              <a:t>(1)</a:t>
            </a:r>
            <a:r>
              <a:rPr lang="en-US" altLang="zh-CN" sz="1800" b="1">
                <a:solidFill>
                  <a:schemeClr val="bg1"/>
                </a:solidFill>
                <a:ea typeface="楷体_GB2312"/>
                <a:cs typeface="楷体_GB2312"/>
              </a:rPr>
              <a:t>)&lt;a</a:t>
            </a:r>
            <a:r>
              <a:rPr lang="zh-CN" altLang="en-US" sz="1800" b="1" baseline="-25000">
                <a:solidFill>
                  <a:schemeClr val="bg1"/>
                </a:solidFill>
                <a:ea typeface="楷体_GB2312"/>
                <a:cs typeface="楷体_GB2312"/>
                <a:sym typeface="Symbol" pitchFamily="18" charset="2"/>
              </a:rPr>
              <a:t></a:t>
            </a:r>
            <a:r>
              <a:rPr lang="en-US" altLang="zh-CN" sz="1800" b="1" baseline="-25000">
                <a:solidFill>
                  <a:schemeClr val="bg1"/>
                </a:solidFill>
                <a:ea typeface="楷体_GB2312"/>
                <a:cs typeface="楷体_GB2312"/>
                <a:sym typeface="Symbol" pitchFamily="18" charset="2"/>
              </a:rPr>
              <a:t>(1)</a:t>
            </a:r>
            <a:r>
              <a:rPr lang="en-US" altLang="zh-CN" sz="1800" b="1">
                <a:solidFill>
                  <a:schemeClr val="bg1"/>
                </a:solidFill>
                <a:ea typeface="楷体_GB2312"/>
                <a:cs typeface="楷体_GB2312"/>
              </a:rPr>
              <a:t>+T’</a:t>
            </a:r>
            <a:r>
              <a:rPr lang="zh-CN" altLang="en-US" sz="1800" b="1">
                <a:solidFill>
                  <a:schemeClr val="bg1"/>
                </a:solidFill>
                <a:ea typeface="楷体_GB2312"/>
                <a:cs typeface="楷体_GB2312"/>
              </a:rPr>
              <a:t>。这与</a:t>
            </a:r>
            <a:r>
              <a:rPr lang="zh-CN" altLang="en-US" sz="1800" b="1">
                <a:solidFill>
                  <a:schemeClr val="bg1"/>
                </a:solidFill>
                <a:ea typeface="楷体_GB2312"/>
                <a:cs typeface="楷体_GB2312"/>
                <a:sym typeface="Symbol" pitchFamily="18" charset="2"/>
              </a:rPr>
              <a:t></a:t>
            </a:r>
            <a:r>
              <a:rPr lang="zh-CN" altLang="en-US" sz="1800" b="1">
                <a:solidFill>
                  <a:schemeClr val="bg1"/>
                </a:solidFill>
                <a:ea typeface="楷体_GB2312"/>
                <a:cs typeface="楷体_GB2312"/>
              </a:rPr>
              <a:t>是</a:t>
            </a:r>
            <a:r>
              <a:rPr lang="en-US" altLang="zh-CN" sz="1800" b="1">
                <a:solidFill>
                  <a:schemeClr val="bg1"/>
                </a:solidFill>
                <a:ea typeface="楷体_GB2312"/>
                <a:cs typeface="楷体_GB2312"/>
              </a:rPr>
              <a:t>N</a:t>
            </a:r>
            <a:r>
              <a:rPr lang="zh-CN" altLang="en-US" sz="1800" b="1">
                <a:solidFill>
                  <a:schemeClr val="bg1"/>
                </a:solidFill>
                <a:ea typeface="楷体_GB2312"/>
                <a:cs typeface="楷体_GB2312"/>
              </a:rPr>
              <a:t>的最优调度矛盾。故</a:t>
            </a:r>
            <a:r>
              <a:rPr lang="en-US" altLang="zh-CN" sz="1800" b="1">
                <a:solidFill>
                  <a:schemeClr val="bg1"/>
                </a:solidFill>
                <a:ea typeface="楷体_GB2312"/>
                <a:cs typeface="楷体_GB2312"/>
              </a:rPr>
              <a:t>T’</a:t>
            </a:r>
            <a:r>
              <a:rPr lang="en-US" altLang="zh-CN" sz="1800" b="1">
                <a:solidFill>
                  <a:schemeClr val="bg1"/>
                </a:solidFill>
                <a:ea typeface="楷体_GB2312"/>
                <a:cs typeface="楷体_GB2312"/>
                <a:sym typeface="Symbol" pitchFamily="18" charset="2"/>
              </a:rPr>
              <a:t></a:t>
            </a:r>
            <a:r>
              <a:rPr lang="en-US" altLang="zh-CN" sz="1800" b="1">
                <a:solidFill>
                  <a:schemeClr val="bg1"/>
                </a:solidFill>
                <a:ea typeface="楷体_GB2312"/>
                <a:cs typeface="楷体_GB2312"/>
              </a:rPr>
              <a:t>T(S,b</a:t>
            </a:r>
            <a:r>
              <a:rPr lang="zh-CN" altLang="en-US" sz="1800" b="1" baseline="-25000">
                <a:solidFill>
                  <a:schemeClr val="bg1"/>
                </a:solidFill>
                <a:ea typeface="楷体_GB2312"/>
                <a:cs typeface="楷体_GB2312"/>
                <a:sym typeface="Symbol" pitchFamily="18" charset="2"/>
              </a:rPr>
              <a:t></a:t>
            </a:r>
            <a:r>
              <a:rPr lang="en-US" altLang="zh-CN" sz="1800" b="1" baseline="-25000">
                <a:solidFill>
                  <a:schemeClr val="bg1"/>
                </a:solidFill>
                <a:ea typeface="楷体_GB2312"/>
                <a:cs typeface="楷体_GB2312"/>
                <a:sym typeface="Symbol" pitchFamily="18" charset="2"/>
              </a:rPr>
              <a:t>(1)</a:t>
            </a:r>
            <a:r>
              <a:rPr lang="en-US" altLang="zh-CN" sz="1800" b="1">
                <a:solidFill>
                  <a:schemeClr val="bg1"/>
                </a:solidFill>
                <a:ea typeface="楷体_GB2312"/>
                <a:cs typeface="楷体_GB2312"/>
              </a:rPr>
              <a:t>)</a:t>
            </a:r>
            <a:r>
              <a:rPr lang="zh-CN" altLang="en-US" sz="1800" b="1">
                <a:solidFill>
                  <a:schemeClr val="bg1"/>
                </a:solidFill>
                <a:ea typeface="楷体_GB2312"/>
                <a:cs typeface="楷体_GB2312"/>
              </a:rPr>
              <a:t>。从而</a:t>
            </a:r>
            <a:r>
              <a:rPr lang="en-US" altLang="zh-CN" sz="1800" b="1">
                <a:solidFill>
                  <a:schemeClr val="bg1"/>
                </a:solidFill>
                <a:ea typeface="楷体_GB2312"/>
                <a:cs typeface="楷体_GB2312"/>
              </a:rPr>
              <a:t>T’=T(S,b</a:t>
            </a:r>
            <a:r>
              <a:rPr lang="zh-CN" altLang="en-US" sz="1800" b="1" baseline="-25000">
                <a:solidFill>
                  <a:schemeClr val="bg1"/>
                </a:solidFill>
                <a:ea typeface="楷体_GB2312"/>
                <a:cs typeface="楷体_GB2312"/>
                <a:sym typeface="Symbol" pitchFamily="18" charset="2"/>
              </a:rPr>
              <a:t></a:t>
            </a:r>
            <a:r>
              <a:rPr lang="en-US" altLang="zh-CN" sz="1800" b="1" baseline="-25000">
                <a:solidFill>
                  <a:schemeClr val="bg1"/>
                </a:solidFill>
                <a:ea typeface="楷体_GB2312"/>
                <a:cs typeface="楷体_GB2312"/>
                <a:sym typeface="Symbol" pitchFamily="18" charset="2"/>
              </a:rPr>
              <a:t>(1)</a:t>
            </a:r>
            <a:r>
              <a:rPr lang="en-US" altLang="zh-CN" sz="1800" b="1">
                <a:solidFill>
                  <a:schemeClr val="bg1"/>
                </a:solidFill>
                <a:ea typeface="楷体_GB2312"/>
                <a:cs typeface="楷体_GB2312"/>
              </a:rPr>
              <a:t>)</a:t>
            </a:r>
            <a:r>
              <a:rPr lang="zh-CN" altLang="en-US" sz="1800" b="1">
                <a:solidFill>
                  <a:schemeClr val="bg1"/>
                </a:solidFill>
                <a:ea typeface="楷体_GB2312"/>
                <a:cs typeface="楷体_GB2312"/>
              </a:rPr>
              <a:t>。这就证明了流水作业调度问题具有最优子结构的性质。</a:t>
            </a:r>
          </a:p>
        </p:txBody>
      </p:sp>
      <p:sp>
        <p:nvSpPr>
          <p:cNvPr id="90261" name="Text Box 5"/>
          <p:cNvSpPr txBox="1">
            <a:spLocks noChangeArrowheads="1"/>
          </p:cNvSpPr>
          <p:nvPr/>
        </p:nvSpPr>
        <p:spPr bwMode="auto">
          <a:xfrm>
            <a:off x="1142683" y="3642916"/>
            <a:ext cx="5414963" cy="1188720"/>
          </a:xfrm>
          <a:prstGeom prst="rect">
            <a:avLst/>
          </a:prstGeom>
          <a:solidFill>
            <a:srgbClr val="FFCC00"/>
          </a:solidFill>
          <a:ln w="9525">
            <a:noFill/>
            <a:miter lim="800000"/>
          </a:ln>
        </p:spPr>
        <p:txBody>
          <a:bodyPr>
            <a:spAutoFit/>
          </a:bodyPr>
          <a:lstStyle/>
          <a:p>
            <a:r>
              <a:rPr lang="zh-CN" altLang="en-US" sz="1800" b="1">
                <a:solidFill>
                  <a:srgbClr val="000000"/>
                </a:solidFill>
                <a:ea typeface="楷体_GB2312"/>
                <a:cs typeface="楷体_GB2312"/>
              </a:rPr>
              <a:t>由流水作业调度问题的最优子结构性质可知，</a:t>
            </a:r>
          </a:p>
          <a:p>
            <a:endParaRPr lang="zh-CN" altLang="en-US" sz="1800">
              <a:ea typeface="楷体_GB2312"/>
              <a:cs typeface="楷体_GB2312"/>
            </a:endParaRPr>
          </a:p>
          <a:p>
            <a:endParaRPr lang="zh-CN" altLang="en-US" sz="1800">
              <a:ea typeface="楷体_GB2312"/>
              <a:cs typeface="楷体_GB2312"/>
            </a:endParaRPr>
          </a:p>
          <a:p>
            <a:endParaRPr lang="zh-CN" altLang="en-US" sz="1800">
              <a:ea typeface="楷体_GB2312"/>
              <a:cs typeface="楷体_GB2312"/>
            </a:endParaRPr>
          </a:p>
        </p:txBody>
      </p:sp>
      <p:sp>
        <p:nvSpPr>
          <p:cNvPr id="90262" name="Rectangle 6"/>
          <p:cNvSpPr>
            <a:spLocks noChangeArrowheads="1"/>
          </p:cNvSpPr>
          <p:nvPr/>
        </p:nvSpPr>
        <p:spPr bwMode="auto">
          <a:xfrm>
            <a:off x="1143000" y="2308146"/>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90255" name="Object 143"/>
          <p:cNvGraphicFramePr>
            <a:graphicFrameLocks noChangeAspect="1"/>
          </p:cNvGraphicFramePr>
          <p:nvPr/>
        </p:nvGraphicFramePr>
        <p:xfrm>
          <a:off x="2141935" y="4030266"/>
          <a:ext cx="2591990" cy="341709"/>
        </p:xfrm>
        <a:graphic>
          <a:graphicData uri="http://schemas.openxmlformats.org/presentationml/2006/ole">
            <mc:AlternateContent xmlns:mc="http://schemas.openxmlformats.org/markup-compatibility/2006">
              <mc:Choice xmlns:v="urn:schemas-microsoft-com:vml" Requires="v">
                <p:oleObj spid="_x0000_s90371" name="公式" r:id="rId3" imgW="2095500" imgH="279400" progId="Equation.3">
                  <p:embed/>
                </p:oleObj>
              </mc:Choice>
              <mc:Fallback>
                <p:oleObj name="公式" r:id="rId3" imgW="2095500" imgH="279400" progId="Equation.3">
                  <p:embed/>
                  <p:pic>
                    <p:nvPicPr>
                      <p:cNvPr id="0" name="Picture 1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935" y="4030266"/>
                        <a:ext cx="2591990" cy="341709"/>
                      </a:xfrm>
                      <a:prstGeom prst="rect">
                        <a:avLst/>
                      </a:prstGeom>
                      <a:noFill/>
                    </p:spPr>
                  </p:pic>
                </p:oleObj>
              </mc:Fallback>
            </mc:AlternateContent>
          </a:graphicData>
        </a:graphic>
      </p:graphicFrame>
      <p:sp>
        <p:nvSpPr>
          <p:cNvPr id="90263" name="Rectangle 8"/>
          <p:cNvSpPr>
            <a:spLocks noChangeArrowheads="1"/>
          </p:cNvSpPr>
          <p:nvPr/>
        </p:nvSpPr>
        <p:spPr bwMode="auto">
          <a:xfrm>
            <a:off x="1143000" y="2308146"/>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90256" name="Object 144"/>
          <p:cNvGraphicFramePr>
            <a:graphicFrameLocks noChangeAspect="1"/>
          </p:cNvGraphicFramePr>
          <p:nvPr/>
        </p:nvGraphicFramePr>
        <p:xfrm>
          <a:off x="2087166" y="4420791"/>
          <a:ext cx="4429125" cy="410765"/>
        </p:xfrm>
        <a:graphic>
          <a:graphicData uri="http://schemas.openxmlformats.org/presentationml/2006/ole">
            <mc:AlternateContent xmlns:mc="http://schemas.openxmlformats.org/markup-compatibility/2006">
              <mc:Choice xmlns:v="urn:schemas-microsoft-com:vml" Requires="v">
                <p:oleObj spid="_x0000_s90372" name="公式" r:id="rId5" imgW="2984500" imgH="279400" progId="Equation.3">
                  <p:embed/>
                </p:oleObj>
              </mc:Choice>
              <mc:Fallback>
                <p:oleObj name="公式" r:id="rId5" imgW="2984500" imgH="279400" progId="Equation.3">
                  <p:embed/>
                  <p:pic>
                    <p:nvPicPr>
                      <p:cNvPr id="0" name="Picture 1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7166" y="4420791"/>
                        <a:ext cx="4429125" cy="410765"/>
                      </a:xfrm>
                      <a:prstGeom prst="rect">
                        <a:avLst/>
                      </a:prstGeom>
                      <a:noFill/>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4294967295"/>
          </p:nvPr>
        </p:nvSpPr>
        <p:spPr>
          <a:xfrm>
            <a:off x="8458200" y="4800600"/>
            <a:ext cx="685800" cy="213360"/>
          </a:xfrm>
        </p:spPr>
        <p:txBody>
          <a:bodyPr/>
          <a:lstStyle/>
          <a:p>
            <a:pPr>
              <a:defRPr/>
            </a:pPr>
            <a:fld id="{8EC7CA02-47CC-4E6A-B12C-4CDD3CF82161}" type="slidenum">
              <a:rPr lang="en-US" altLang="zh-CN" sz="1500">
                <a:latin typeface="Times New Roman" pitchFamily="18" charset="0"/>
                <a:ea typeface="楷体" charset="0"/>
              </a:rPr>
              <a:t>13</a:t>
            </a:fld>
            <a:endParaRPr lang="en-US" altLang="zh-CN" sz="1500" dirty="0">
              <a:latin typeface="Times New Roman" pitchFamily="18" charset="0"/>
              <a:ea typeface="楷体" charset="0"/>
            </a:endParaRPr>
          </a:p>
        </p:txBody>
      </p:sp>
      <p:sp>
        <p:nvSpPr>
          <p:cNvPr id="289794" name="Rectangle 2"/>
          <p:cNvSpPr>
            <a:spLocks noChangeArrowheads="1"/>
          </p:cNvSpPr>
          <p:nvPr/>
        </p:nvSpPr>
        <p:spPr bwMode="auto">
          <a:xfrm>
            <a:off x="205105" y="215265"/>
            <a:ext cx="5612765" cy="596265"/>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Times New Roman" pitchFamily="18" charset="0"/>
                <a:ea typeface="楷体" charset="0"/>
              </a:rPr>
              <a:t>矩阵连乘问题</a:t>
            </a:r>
          </a:p>
        </p:txBody>
      </p:sp>
      <p:sp>
        <p:nvSpPr>
          <p:cNvPr id="120137" name="Rectangle 3"/>
          <p:cNvSpPr>
            <a:spLocks noChangeArrowheads="1"/>
          </p:cNvSpPr>
          <p:nvPr/>
        </p:nvSpPr>
        <p:spPr bwMode="auto">
          <a:xfrm>
            <a:off x="189230" y="1167765"/>
            <a:ext cx="8764905" cy="3086100"/>
          </a:xfrm>
          <a:prstGeom prst="rect">
            <a:avLst/>
          </a:prstGeom>
          <a:noFill/>
          <a:ln w="9525">
            <a:noFill/>
            <a:miter lim="800000"/>
          </a:ln>
        </p:spPr>
        <p:txBody>
          <a:bodyPr/>
          <a:lstStyle/>
          <a:p>
            <a:pPr marL="342900" indent="-342900">
              <a:spcBef>
                <a:spcPct val="20000"/>
              </a:spcBef>
              <a:buClr>
                <a:schemeClr val="accent2"/>
              </a:buClr>
              <a:buSzPct val="50000"/>
              <a:buFont typeface="Wingdings" pitchFamily="2" charset="2"/>
              <a:buChar char="n"/>
            </a:pPr>
            <a:r>
              <a:rPr lang="zh-CN" altLang="en-US" b="1" dirty="0">
                <a:solidFill>
                  <a:srgbClr val="000066"/>
                </a:solidFill>
                <a:latin typeface="Times New Roman" pitchFamily="18" charset="0"/>
                <a:ea typeface="楷体" charset="0"/>
                <a:cs typeface="楷体_GB2312"/>
              </a:rPr>
              <a:t>给定</a:t>
            </a:r>
            <a:r>
              <a:rPr lang="en-US" altLang="zh-CN" b="1" dirty="0">
                <a:solidFill>
                  <a:srgbClr val="000066"/>
                </a:solidFill>
                <a:latin typeface="Times New Roman" pitchFamily="18" charset="0"/>
                <a:ea typeface="楷体" charset="0"/>
                <a:cs typeface="楷体_GB2312"/>
              </a:rPr>
              <a:t>n</a:t>
            </a:r>
            <a:r>
              <a:rPr lang="zh-CN" altLang="en-US" b="1" dirty="0">
                <a:solidFill>
                  <a:srgbClr val="000066"/>
                </a:solidFill>
                <a:latin typeface="Times New Roman" pitchFamily="18" charset="0"/>
                <a:ea typeface="楷体" charset="0"/>
                <a:cs typeface="楷体_GB2312"/>
              </a:rPr>
              <a:t>个矩阵              </a:t>
            </a:r>
            <a:r>
              <a:rPr lang="en-US" altLang="zh-CN" b="1" dirty="0">
                <a:solidFill>
                  <a:srgbClr val="000066"/>
                </a:solidFill>
                <a:latin typeface="Times New Roman" pitchFamily="18" charset="0"/>
                <a:ea typeface="楷体" charset="0"/>
                <a:cs typeface="楷体_GB2312"/>
              </a:rPr>
              <a:t>           </a:t>
            </a:r>
            <a:r>
              <a:rPr lang="zh-CN" altLang="en-US" b="1" dirty="0">
                <a:solidFill>
                  <a:srgbClr val="000066"/>
                </a:solidFill>
                <a:latin typeface="Times New Roman" pitchFamily="18" charset="0"/>
                <a:ea typeface="楷体" charset="0"/>
                <a:cs typeface="楷体_GB2312"/>
              </a:rPr>
              <a:t>，其中</a:t>
            </a:r>
            <a:r>
              <a:rPr lang="en-US" altLang="zh-CN" b="1" dirty="0">
                <a:solidFill>
                  <a:srgbClr val="000066"/>
                </a:solidFill>
                <a:latin typeface="Times New Roman" pitchFamily="18" charset="0"/>
                <a:ea typeface="楷体" charset="0"/>
                <a:cs typeface="楷体_GB2312"/>
              </a:rPr>
              <a:t>   </a:t>
            </a:r>
            <a:r>
              <a:rPr lang="zh-CN" altLang="en-US" b="1" dirty="0">
                <a:solidFill>
                  <a:srgbClr val="000066"/>
                </a:solidFill>
                <a:latin typeface="Times New Roman" pitchFamily="18" charset="0"/>
                <a:ea typeface="楷体" charset="0"/>
                <a:cs typeface="楷体_GB2312"/>
              </a:rPr>
              <a:t> 与</a:t>
            </a:r>
            <a:r>
              <a:rPr lang="en-US" altLang="zh-CN" b="1" dirty="0">
                <a:solidFill>
                  <a:srgbClr val="000066"/>
                </a:solidFill>
                <a:latin typeface="Times New Roman" pitchFamily="18" charset="0"/>
                <a:ea typeface="楷体" charset="0"/>
                <a:cs typeface="楷体_GB2312"/>
              </a:rPr>
              <a:t>  </a:t>
            </a:r>
            <a:r>
              <a:rPr lang="zh-CN" altLang="en-US" b="1" dirty="0">
                <a:solidFill>
                  <a:srgbClr val="000066"/>
                </a:solidFill>
                <a:latin typeface="Times New Roman" pitchFamily="18" charset="0"/>
                <a:ea typeface="楷体" charset="0"/>
                <a:cs typeface="楷体_GB2312"/>
              </a:rPr>
              <a:t>    是可乘的，</a:t>
            </a:r>
            <a:r>
              <a:rPr lang="en-US" altLang="zh-CN" b="1" dirty="0">
                <a:solidFill>
                  <a:srgbClr val="000066"/>
                </a:solidFill>
                <a:latin typeface="Times New Roman" pitchFamily="18" charset="0"/>
                <a:ea typeface="楷体" charset="0"/>
                <a:cs typeface="楷体_GB2312"/>
              </a:rPr>
              <a:t>       </a:t>
            </a:r>
            <a:r>
              <a:rPr lang="zh-CN" altLang="en-US" b="1" dirty="0">
                <a:solidFill>
                  <a:srgbClr val="000066"/>
                </a:solidFill>
                <a:latin typeface="Times New Roman" pitchFamily="18" charset="0"/>
                <a:ea typeface="楷体" charset="0"/>
                <a:cs typeface="楷体_GB2312"/>
              </a:rPr>
              <a:t>             。</a:t>
            </a:r>
          </a:p>
          <a:p>
            <a:pPr marL="342900" indent="-342900">
              <a:spcBef>
                <a:spcPct val="20000"/>
              </a:spcBef>
              <a:buClr>
                <a:schemeClr val="accent2"/>
              </a:buClr>
              <a:buSzPct val="50000"/>
              <a:buFont typeface="Wingdings" pitchFamily="2" charset="2"/>
              <a:buChar char="n"/>
            </a:pPr>
            <a:r>
              <a:rPr lang="zh-CN" altLang="en-US" b="1" dirty="0">
                <a:solidFill>
                  <a:srgbClr val="000066"/>
                </a:solidFill>
                <a:latin typeface="Times New Roman" pitchFamily="18" charset="0"/>
                <a:ea typeface="楷体" charset="0"/>
                <a:cs typeface="楷体_GB2312"/>
              </a:rPr>
              <a:t>考察这</a:t>
            </a:r>
            <a:r>
              <a:rPr lang="en-US" altLang="zh-CN" b="1" dirty="0">
                <a:solidFill>
                  <a:srgbClr val="000066"/>
                </a:solidFill>
                <a:latin typeface="Times New Roman" pitchFamily="18" charset="0"/>
                <a:ea typeface="楷体" charset="0"/>
                <a:cs typeface="楷体_GB2312"/>
              </a:rPr>
              <a:t>n</a:t>
            </a:r>
            <a:r>
              <a:rPr lang="zh-CN" altLang="en-US" b="1" dirty="0">
                <a:solidFill>
                  <a:srgbClr val="000066"/>
                </a:solidFill>
                <a:latin typeface="Times New Roman" pitchFamily="18" charset="0"/>
                <a:ea typeface="楷体" charset="0"/>
                <a:cs typeface="楷体_GB2312"/>
              </a:rPr>
              <a:t>个矩阵的连乘积          </a:t>
            </a:r>
          </a:p>
          <a:p>
            <a:pPr marL="342900" indent="-342900">
              <a:spcBef>
                <a:spcPct val="20000"/>
              </a:spcBef>
              <a:buClr>
                <a:schemeClr val="accent2"/>
              </a:buClr>
              <a:buSzPct val="50000"/>
              <a:buFont typeface="Wingdings" pitchFamily="2" charset="2"/>
              <a:buChar char="n"/>
            </a:pPr>
            <a:endParaRPr lang="zh-CN" altLang="en-US" sz="2400" b="1" dirty="0">
              <a:solidFill>
                <a:srgbClr val="000066"/>
              </a:solidFill>
              <a:latin typeface="Times New Roman" pitchFamily="18" charset="0"/>
              <a:ea typeface="楷体" charset="0"/>
              <a:cs typeface="楷体_GB2312"/>
            </a:endParaRPr>
          </a:p>
          <a:p>
            <a:pPr marL="342900" indent="-342900">
              <a:spcBef>
                <a:spcPct val="20000"/>
              </a:spcBef>
              <a:buClr>
                <a:schemeClr val="accent2"/>
              </a:buClr>
              <a:buSzPct val="50000"/>
              <a:buFont typeface="Wingdings" pitchFamily="2" charset="2"/>
              <a:buChar char="n"/>
            </a:pPr>
            <a:r>
              <a:rPr lang="zh-CN" altLang="en-US" b="1" dirty="0">
                <a:solidFill>
                  <a:srgbClr val="000066"/>
                </a:solidFill>
                <a:latin typeface="Times New Roman" pitchFamily="18" charset="0"/>
                <a:ea typeface="楷体" charset="0"/>
                <a:cs typeface="楷体_GB2312"/>
              </a:rPr>
              <a:t>由于矩阵乘法满足结合律，所以计算矩阵的连乘可以有许多不同的计算次序。这种计算次序可以用加括号的方式来确定。</a:t>
            </a:r>
          </a:p>
          <a:p>
            <a:pPr marL="342900" indent="-342900">
              <a:spcBef>
                <a:spcPct val="20000"/>
              </a:spcBef>
              <a:buClr>
                <a:schemeClr val="accent2"/>
              </a:buClr>
              <a:buSzPct val="50000"/>
              <a:buFont typeface="Wingdings" pitchFamily="2" charset="2"/>
              <a:buChar char="n"/>
            </a:pPr>
            <a:r>
              <a:rPr lang="zh-CN" altLang="en-US" b="1" dirty="0">
                <a:solidFill>
                  <a:srgbClr val="000066"/>
                </a:solidFill>
                <a:latin typeface="Times New Roman" pitchFamily="18" charset="0"/>
                <a:ea typeface="楷体" charset="0"/>
                <a:cs typeface="楷体_GB2312"/>
              </a:rPr>
              <a:t>若一个矩阵连乘积的计算次序完全确定，也就是说该连乘积已完全加括号，则可以依此次序反复调用</a:t>
            </a:r>
            <a:r>
              <a:rPr lang="en-US" altLang="zh-CN" b="1" dirty="0">
                <a:solidFill>
                  <a:srgbClr val="000066"/>
                </a:solidFill>
                <a:latin typeface="Times New Roman" pitchFamily="18" charset="0"/>
                <a:ea typeface="楷体" charset="0"/>
                <a:cs typeface="楷体_GB2312"/>
              </a:rPr>
              <a:t>2</a:t>
            </a:r>
            <a:r>
              <a:rPr lang="zh-CN" altLang="en-US" b="1" dirty="0">
                <a:solidFill>
                  <a:srgbClr val="000066"/>
                </a:solidFill>
                <a:latin typeface="Times New Roman" pitchFamily="18" charset="0"/>
                <a:ea typeface="楷体" charset="0"/>
                <a:cs typeface="楷体_GB2312"/>
              </a:rPr>
              <a:t>个矩阵相乘的标准算法计算出矩阵连乘积</a:t>
            </a:r>
          </a:p>
        </p:txBody>
      </p:sp>
      <p:graphicFrame>
        <p:nvGraphicFramePr>
          <p:cNvPr id="120130" name="Object 322"/>
          <p:cNvGraphicFramePr>
            <a:graphicFrameLocks noChangeAspect="1"/>
          </p:cNvGraphicFramePr>
          <p:nvPr/>
        </p:nvGraphicFramePr>
        <p:xfrm>
          <a:off x="2049941" y="1170738"/>
          <a:ext cx="1527572" cy="404813"/>
        </p:xfrm>
        <a:graphic>
          <a:graphicData uri="http://schemas.openxmlformats.org/presentationml/2006/ole">
            <mc:AlternateContent xmlns:mc="http://schemas.openxmlformats.org/markup-compatibility/2006">
              <mc:Choice xmlns:v="urn:schemas-microsoft-com:vml" Requires="v">
                <p:oleObj spid="_x0000_s120414" name="数式" r:id="rId3" imgW="862965" imgH="228600" progId="Equation.3">
                  <p:embed/>
                </p:oleObj>
              </mc:Choice>
              <mc:Fallback>
                <p:oleObj name="数式" r:id="rId3" imgW="862965" imgH="228600" progId="Equation.3">
                  <p:embed/>
                  <p:pic>
                    <p:nvPicPr>
                      <p:cNvPr id="0" name="Picture 3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9941" y="1170738"/>
                        <a:ext cx="1527572" cy="404813"/>
                      </a:xfrm>
                      <a:prstGeom prst="rect">
                        <a:avLst/>
                      </a:prstGeom>
                      <a:noFill/>
                    </p:spPr>
                  </p:pic>
                </p:oleObj>
              </mc:Fallback>
            </mc:AlternateContent>
          </a:graphicData>
        </a:graphic>
      </p:graphicFrame>
      <p:graphicFrame>
        <p:nvGraphicFramePr>
          <p:cNvPr id="120131" name="Object 323"/>
          <p:cNvGraphicFramePr>
            <a:graphicFrameLocks noChangeAspect="1"/>
          </p:cNvGraphicFramePr>
          <p:nvPr/>
        </p:nvGraphicFramePr>
        <p:xfrm>
          <a:off x="4365353" y="1200150"/>
          <a:ext cx="267891" cy="370285"/>
        </p:xfrm>
        <a:graphic>
          <a:graphicData uri="http://schemas.openxmlformats.org/presentationml/2006/ole">
            <mc:AlternateContent xmlns:mc="http://schemas.openxmlformats.org/markup-compatibility/2006">
              <mc:Choice xmlns:v="urn:schemas-microsoft-com:vml" Requires="v">
                <p:oleObj spid="_x0000_s120415" name="数式" r:id="rId5" imgW="165100" imgH="228600" progId="Equation.3">
                  <p:embed/>
                </p:oleObj>
              </mc:Choice>
              <mc:Fallback>
                <p:oleObj name="数式" r:id="rId5" imgW="165100" imgH="228600" progId="Equation.3">
                  <p:embed/>
                  <p:pic>
                    <p:nvPicPr>
                      <p:cNvPr id="0" name="Picture 3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5353" y="1200150"/>
                        <a:ext cx="267891" cy="370285"/>
                      </a:xfrm>
                      <a:prstGeom prst="rect">
                        <a:avLst/>
                      </a:prstGeom>
                      <a:noFill/>
                    </p:spPr>
                  </p:pic>
                </p:oleObj>
              </mc:Fallback>
            </mc:AlternateContent>
          </a:graphicData>
        </a:graphic>
      </p:graphicFrame>
      <p:graphicFrame>
        <p:nvGraphicFramePr>
          <p:cNvPr id="120132" name="Object 324"/>
          <p:cNvGraphicFramePr>
            <a:graphicFrameLocks noChangeAspect="1"/>
          </p:cNvGraphicFramePr>
          <p:nvPr/>
        </p:nvGraphicFramePr>
        <p:xfrm>
          <a:off x="4879703" y="1200150"/>
          <a:ext cx="411956" cy="370285"/>
        </p:xfrm>
        <a:graphic>
          <a:graphicData uri="http://schemas.openxmlformats.org/presentationml/2006/ole">
            <mc:AlternateContent xmlns:mc="http://schemas.openxmlformats.org/markup-compatibility/2006">
              <mc:Choice xmlns:v="urn:schemas-microsoft-com:vml" Requires="v">
                <p:oleObj spid="_x0000_s120416" name="数式" r:id="rId7" imgW="254000" imgH="228600" progId="Equation.3">
                  <p:embed/>
                </p:oleObj>
              </mc:Choice>
              <mc:Fallback>
                <p:oleObj name="数式" r:id="rId7" imgW="254000" imgH="228600" progId="Equation.3">
                  <p:embed/>
                  <p:pic>
                    <p:nvPicPr>
                      <p:cNvPr id="0" name="Picture 3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9703" y="1200150"/>
                        <a:ext cx="411956" cy="370285"/>
                      </a:xfrm>
                      <a:prstGeom prst="rect">
                        <a:avLst/>
                      </a:prstGeom>
                      <a:noFill/>
                    </p:spPr>
                  </p:pic>
                </p:oleObj>
              </mc:Fallback>
            </mc:AlternateContent>
          </a:graphicData>
        </a:graphic>
      </p:graphicFrame>
      <p:graphicFrame>
        <p:nvGraphicFramePr>
          <p:cNvPr id="120133" name="Object 325"/>
          <p:cNvGraphicFramePr>
            <a:graphicFrameLocks noChangeAspect="1"/>
          </p:cNvGraphicFramePr>
          <p:nvPr/>
        </p:nvGraphicFramePr>
        <p:xfrm>
          <a:off x="6532129" y="1245064"/>
          <a:ext cx="1237060" cy="267891"/>
        </p:xfrm>
        <a:graphic>
          <a:graphicData uri="http://schemas.openxmlformats.org/presentationml/2006/ole">
            <mc:AlternateContent xmlns:mc="http://schemas.openxmlformats.org/markup-compatibility/2006">
              <mc:Choice xmlns:v="urn:schemas-microsoft-com:vml" Requires="v">
                <p:oleObj spid="_x0000_s120417" name="数式" r:id="rId9" imgW="876300" imgH="190500" progId="Equation.3">
                  <p:embed/>
                </p:oleObj>
              </mc:Choice>
              <mc:Fallback>
                <p:oleObj name="数式" r:id="rId9" imgW="876300" imgH="190500" progId="Equation.3">
                  <p:embed/>
                  <p:pic>
                    <p:nvPicPr>
                      <p:cNvPr id="0" name="Picture 3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32129" y="1245064"/>
                        <a:ext cx="1237060" cy="267891"/>
                      </a:xfrm>
                      <a:prstGeom prst="rect">
                        <a:avLst/>
                      </a:prstGeom>
                      <a:noFill/>
                    </p:spPr>
                  </p:pic>
                </p:oleObj>
              </mc:Fallback>
            </mc:AlternateContent>
          </a:graphicData>
        </a:graphic>
      </p:graphicFrame>
      <p:graphicFrame>
        <p:nvGraphicFramePr>
          <p:cNvPr id="120134" name="Object 326"/>
          <p:cNvGraphicFramePr>
            <a:graphicFrameLocks noChangeAspect="1"/>
          </p:cNvGraphicFramePr>
          <p:nvPr/>
        </p:nvGraphicFramePr>
        <p:xfrm>
          <a:off x="3525520" y="1633220"/>
          <a:ext cx="1525905" cy="596900"/>
        </p:xfrm>
        <a:graphic>
          <a:graphicData uri="http://schemas.openxmlformats.org/presentationml/2006/ole">
            <mc:AlternateContent xmlns:mc="http://schemas.openxmlformats.org/markup-compatibility/2006">
              <mc:Choice xmlns:v="urn:schemas-microsoft-com:vml" Requires="v">
                <p:oleObj spid="_x0000_s120418" name="数式" r:id="rId11" imgW="584200" imgH="228600" progId="Equation.3">
                  <p:embed/>
                </p:oleObj>
              </mc:Choice>
              <mc:Fallback>
                <p:oleObj name="数式" r:id="rId11" imgW="584200" imgH="228600" progId="Equation.3">
                  <p:embed/>
                  <p:pic>
                    <p:nvPicPr>
                      <p:cNvPr id="0" name="Picture 3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25520" y="1633220"/>
                        <a:ext cx="1525905" cy="596900"/>
                      </a:xfrm>
                      <a:prstGeom prst="rect">
                        <a:avLst/>
                      </a:prstGeom>
                      <a:noFill/>
                    </p:spPr>
                  </p:pic>
                </p:oleObj>
              </mc:Fallback>
            </mc:AlternateContent>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en-US" altLang="zh-CN" sz="2850" b="1">
                <a:solidFill>
                  <a:srgbClr val="000066"/>
                </a:solidFill>
                <a:effectLst>
                  <a:outerShdw blurRad="38100" dist="38100" dir="2700000" algn="tl">
                    <a:srgbClr val="C0C0C0"/>
                  </a:outerShdw>
                </a:effectLst>
                <a:latin typeface="Garamond" pitchFamily="18" charset="0"/>
                <a:ea typeface="黑体" pitchFamily="2" charset="-122"/>
              </a:rPr>
              <a:t>Johnson</a:t>
            </a:r>
            <a:r>
              <a:rPr lang="zh-CN" altLang="en-US" sz="2850" b="1">
                <a:solidFill>
                  <a:srgbClr val="000066"/>
                </a:solidFill>
                <a:effectLst>
                  <a:outerShdw blurRad="38100" dist="38100" dir="2700000" algn="tl">
                    <a:srgbClr val="C0C0C0"/>
                  </a:outerShdw>
                </a:effectLst>
                <a:latin typeface="Garamond" pitchFamily="18" charset="0"/>
                <a:ea typeface="黑体" pitchFamily="2" charset="-122"/>
              </a:rPr>
              <a:t>不等式</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91215" name="Text Box 3"/>
          <p:cNvSpPr txBox="1">
            <a:spLocks noChangeArrowheads="1"/>
          </p:cNvSpPr>
          <p:nvPr/>
        </p:nvSpPr>
        <p:spPr bwMode="auto">
          <a:xfrm>
            <a:off x="429260" y="681355"/>
            <a:ext cx="8411845" cy="2560320"/>
          </a:xfrm>
          <a:prstGeom prst="rect">
            <a:avLst/>
          </a:prstGeom>
          <a:noFill/>
          <a:ln w="9525">
            <a:noFill/>
            <a:miter lim="800000"/>
          </a:ln>
        </p:spPr>
        <p:txBody>
          <a:bodyPr wrap="square">
            <a:spAutoFit/>
          </a:bodyPr>
          <a:lstStyle/>
          <a:p>
            <a:r>
              <a:rPr lang="zh-CN" altLang="en-US" sz="1800" b="1">
                <a:solidFill>
                  <a:srgbClr val="000000"/>
                </a:solidFill>
                <a:latin typeface="楷体" charset="0"/>
                <a:ea typeface="楷体" charset="0"/>
                <a:cs typeface="楷体_GB2312"/>
              </a:rPr>
              <a:t>对递归式的深入分析表明，算法可进一步得到简化。</a:t>
            </a:r>
          </a:p>
          <a:p>
            <a:r>
              <a:rPr lang="zh-CN" altLang="en-US" sz="1800" b="1">
                <a:solidFill>
                  <a:srgbClr val="000000"/>
                </a:solidFill>
                <a:latin typeface="楷体" charset="0"/>
                <a:ea typeface="楷体" charset="0"/>
                <a:cs typeface="楷体_GB2312"/>
              </a:rPr>
              <a:t>设</a:t>
            </a:r>
            <a:r>
              <a:rPr lang="zh-CN" altLang="en-US" sz="1800" b="1">
                <a:solidFill>
                  <a:srgbClr val="000000"/>
                </a:solidFill>
                <a:latin typeface="楷体" charset="0"/>
                <a:ea typeface="楷体" charset="0"/>
                <a:cs typeface="楷体_GB2312"/>
                <a:sym typeface="Symbol" pitchFamily="18" charset="2"/>
              </a:rPr>
              <a:t></a:t>
            </a:r>
            <a:r>
              <a:rPr lang="zh-CN" altLang="en-US" sz="1800" b="1">
                <a:solidFill>
                  <a:srgbClr val="000000"/>
                </a:solidFill>
                <a:latin typeface="楷体" charset="0"/>
                <a:ea typeface="楷体" charset="0"/>
                <a:cs typeface="楷体_GB2312"/>
              </a:rPr>
              <a:t>是作业集</a:t>
            </a:r>
            <a:r>
              <a:rPr lang="en-US" altLang="zh-CN" sz="1800" b="1">
                <a:solidFill>
                  <a:srgbClr val="000000"/>
                </a:solidFill>
                <a:latin typeface="楷体" charset="0"/>
                <a:ea typeface="楷体" charset="0"/>
                <a:cs typeface="楷体_GB2312"/>
              </a:rPr>
              <a:t>S</a:t>
            </a:r>
            <a:r>
              <a:rPr lang="zh-CN" altLang="en-US" sz="1800" b="1">
                <a:solidFill>
                  <a:srgbClr val="000000"/>
                </a:solidFill>
                <a:latin typeface="楷体" charset="0"/>
                <a:ea typeface="楷体" charset="0"/>
                <a:cs typeface="楷体_GB2312"/>
              </a:rPr>
              <a:t>在机器</a:t>
            </a:r>
            <a:r>
              <a:rPr lang="en-US" altLang="zh-CN" sz="1800" b="1">
                <a:solidFill>
                  <a:srgbClr val="000000"/>
                </a:solidFill>
                <a:latin typeface="楷体" charset="0"/>
                <a:ea typeface="楷体" charset="0"/>
                <a:cs typeface="楷体_GB2312"/>
              </a:rPr>
              <a:t>M2</a:t>
            </a:r>
            <a:r>
              <a:rPr lang="zh-CN" altLang="en-US" sz="1800" b="1">
                <a:solidFill>
                  <a:srgbClr val="000000"/>
                </a:solidFill>
                <a:latin typeface="楷体" charset="0"/>
                <a:ea typeface="楷体" charset="0"/>
                <a:cs typeface="楷体_GB2312"/>
              </a:rPr>
              <a:t>的等待时间为</a:t>
            </a:r>
            <a:r>
              <a:rPr lang="en-US" altLang="zh-CN" sz="1800" b="1">
                <a:solidFill>
                  <a:srgbClr val="000000"/>
                </a:solidFill>
                <a:latin typeface="楷体" charset="0"/>
                <a:ea typeface="楷体" charset="0"/>
                <a:cs typeface="楷体_GB2312"/>
              </a:rPr>
              <a:t>t</a:t>
            </a:r>
            <a:r>
              <a:rPr lang="zh-CN" altLang="en-US" sz="1800" b="1">
                <a:solidFill>
                  <a:srgbClr val="000000"/>
                </a:solidFill>
                <a:latin typeface="楷体" charset="0"/>
                <a:ea typeface="楷体" charset="0"/>
                <a:cs typeface="楷体_GB2312"/>
              </a:rPr>
              <a:t>时的任一最优调度。若</a:t>
            </a:r>
            <a:r>
              <a:rPr lang="zh-CN" altLang="en-US" sz="1800" b="1">
                <a:solidFill>
                  <a:srgbClr val="000000"/>
                </a:solidFill>
                <a:latin typeface="楷体" charset="0"/>
                <a:ea typeface="楷体" charset="0"/>
                <a:cs typeface="楷体_GB2312"/>
                <a:sym typeface="Symbol" pitchFamily="18" charset="2"/>
              </a:rPr>
              <a:t></a:t>
            </a:r>
            <a:r>
              <a:rPr lang="en-US" altLang="zh-CN" sz="1800" b="1">
                <a:solidFill>
                  <a:srgbClr val="000000"/>
                </a:solidFill>
                <a:latin typeface="楷体" charset="0"/>
                <a:ea typeface="楷体" charset="0"/>
                <a:cs typeface="楷体_GB2312"/>
              </a:rPr>
              <a:t>(1)=i, </a:t>
            </a:r>
            <a:r>
              <a:rPr lang="zh-CN" altLang="en-US" sz="1800" b="1">
                <a:solidFill>
                  <a:srgbClr val="000000"/>
                </a:solidFill>
                <a:latin typeface="楷体" charset="0"/>
                <a:ea typeface="楷体" charset="0"/>
                <a:cs typeface="楷体_GB2312"/>
                <a:sym typeface="Symbol" pitchFamily="18" charset="2"/>
              </a:rPr>
              <a:t></a:t>
            </a:r>
            <a:r>
              <a:rPr lang="en-US" altLang="zh-CN" sz="1800" b="1">
                <a:solidFill>
                  <a:srgbClr val="000000"/>
                </a:solidFill>
                <a:latin typeface="楷体" charset="0"/>
                <a:ea typeface="楷体" charset="0"/>
                <a:cs typeface="楷体_GB2312"/>
              </a:rPr>
              <a:t>(2)=j</a:t>
            </a:r>
            <a:r>
              <a:rPr lang="zh-CN" altLang="en-US" sz="1800" b="1">
                <a:solidFill>
                  <a:srgbClr val="000000"/>
                </a:solidFill>
                <a:latin typeface="楷体" charset="0"/>
                <a:ea typeface="楷体" charset="0"/>
                <a:cs typeface="楷体_GB2312"/>
              </a:rPr>
              <a:t>。则由动态规划递归式可得</a:t>
            </a:r>
            <a:r>
              <a:rPr lang="en-US" altLang="zh-CN" sz="1800" b="1">
                <a:solidFill>
                  <a:srgbClr val="000000"/>
                </a:solidFill>
                <a:latin typeface="楷体" charset="0"/>
                <a:ea typeface="楷体" charset="0"/>
                <a:cs typeface="楷体_GB2312"/>
              </a:rPr>
              <a:t>:</a:t>
            </a:r>
          </a:p>
          <a:p>
            <a:r>
              <a:rPr lang="en-US" altLang="zh-CN" sz="1800" b="1">
                <a:solidFill>
                  <a:srgbClr val="000000"/>
                </a:solidFill>
                <a:latin typeface="楷体" charset="0"/>
                <a:ea typeface="楷体" charset="0"/>
                <a:cs typeface="楷体_GB2312"/>
              </a:rPr>
              <a:t>T(S,t)=a</a:t>
            </a:r>
            <a:r>
              <a:rPr lang="en-US" altLang="zh-CN" sz="1800" b="1" baseline="-25000">
                <a:solidFill>
                  <a:srgbClr val="000000"/>
                </a:solidFill>
                <a:latin typeface="楷体" charset="0"/>
                <a:ea typeface="楷体" charset="0"/>
                <a:cs typeface="楷体_GB2312"/>
              </a:rPr>
              <a:t>i</a:t>
            </a:r>
            <a:r>
              <a:rPr lang="en-US" altLang="zh-CN" sz="1800" b="1">
                <a:solidFill>
                  <a:srgbClr val="000000"/>
                </a:solidFill>
                <a:latin typeface="楷体" charset="0"/>
                <a:ea typeface="楷体" charset="0"/>
                <a:cs typeface="楷体_GB2312"/>
              </a:rPr>
              <a:t>+T(S-{i},b</a:t>
            </a:r>
            <a:r>
              <a:rPr lang="en-US" altLang="zh-CN" sz="1800" b="1" baseline="-25000">
                <a:solidFill>
                  <a:srgbClr val="000000"/>
                </a:solidFill>
                <a:latin typeface="楷体" charset="0"/>
                <a:ea typeface="楷体" charset="0"/>
                <a:cs typeface="楷体_GB2312"/>
              </a:rPr>
              <a:t>i</a:t>
            </a:r>
            <a:r>
              <a:rPr lang="en-US" altLang="zh-CN" sz="1800" b="1">
                <a:solidFill>
                  <a:srgbClr val="000000"/>
                </a:solidFill>
                <a:latin typeface="楷体" charset="0"/>
                <a:ea typeface="楷体" charset="0"/>
                <a:cs typeface="楷体_GB2312"/>
              </a:rPr>
              <a:t>+max{t-a</a:t>
            </a:r>
            <a:r>
              <a:rPr lang="en-US" altLang="zh-CN" sz="1800" b="1" baseline="-25000">
                <a:solidFill>
                  <a:srgbClr val="000000"/>
                </a:solidFill>
                <a:latin typeface="楷体" charset="0"/>
                <a:ea typeface="楷体" charset="0"/>
                <a:cs typeface="楷体_GB2312"/>
              </a:rPr>
              <a:t>i</a:t>
            </a:r>
            <a:r>
              <a:rPr lang="en-US" altLang="zh-CN" sz="1800" b="1">
                <a:solidFill>
                  <a:srgbClr val="000000"/>
                </a:solidFill>
                <a:latin typeface="楷体" charset="0"/>
                <a:ea typeface="楷体" charset="0"/>
                <a:cs typeface="楷体_GB2312"/>
              </a:rPr>
              <a:t>,0})=a</a:t>
            </a:r>
            <a:r>
              <a:rPr lang="en-US" altLang="zh-CN" sz="1800" b="1" baseline="-25000">
                <a:solidFill>
                  <a:srgbClr val="000000"/>
                </a:solidFill>
                <a:latin typeface="楷体" charset="0"/>
                <a:ea typeface="楷体" charset="0"/>
                <a:cs typeface="楷体_GB2312"/>
              </a:rPr>
              <a:t>i</a:t>
            </a:r>
            <a:r>
              <a:rPr lang="en-US" altLang="zh-CN" sz="1800" b="1">
                <a:solidFill>
                  <a:srgbClr val="000000"/>
                </a:solidFill>
                <a:latin typeface="楷体" charset="0"/>
                <a:ea typeface="楷体" charset="0"/>
                <a:cs typeface="楷体_GB2312"/>
              </a:rPr>
              <a:t>+a</a:t>
            </a:r>
            <a:r>
              <a:rPr lang="en-US" altLang="zh-CN" sz="1800" b="1" baseline="-25000">
                <a:solidFill>
                  <a:srgbClr val="000000"/>
                </a:solidFill>
                <a:latin typeface="楷体" charset="0"/>
                <a:ea typeface="楷体" charset="0"/>
                <a:cs typeface="楷体_GB2312"/>
              </a:rPr>
              <a:t>j</a:t>
            </a:r>
            <a:r>
              <a:rPr lang="en-US" altLang="zh-CN" sz="1800" b="1">
                <a:solidFill>
                  <a:srgbClr val="000000"/>
                </a:solidFill>
                <a:latin typeface="楷体" charset="0"/>
                <a:ea typeface="楷体" charset="0"/>
                <a:cs typeface="楷体_GB2312"/>
              </a:rPr>
              <a:t>+T(S-{i,j},t</a:t>
            </a:r>
            <a:r>
              <a:rPr lang="en-US" altLang="zh-CN" sz="1800" b="1" baseline="-25000">
                <a:solidFill>
                  <a:srgbClr val="000000"/>
                </a:solidFill>
                <a:latin typeface="楷体" charset="0"/>
                <a:ea typeface="楷体" charset="0"/>
                <a:cs typeface="楷体_GB2312"/>
              </a:rPr>
              <a:t>ij</a:t>
            </a:r>
            <a:r>
              <a:rPr lang="en-US" altLang="zh-CN" sz="1800" b="1">
                <a:solidFill>
                  <a:srgbClr val="000000"/>
                </a:solidFill>
                <a:latin typeface="楷体" charset="0"/>
                <a:ea typeface="楷体" charset="0"/>
                <a:cs typeface="楷体_GB2312"/>
              </a:rPr>
              <a:t>)</a:t>
            </a:r>
          </a:p>
          <a:p>
            <a:r>
              <a:rPr lang="zh-CN" altLang="en-US" sz="1800" b="1">
                <a:solidFill>
                  <a:srgbClr val="000000"/>
                </a:solidFill>
                <a:latin typeface="楷体" charset="0"/>
                <a:ea typeface="楷体" charset="0"/>
                <a:cs typeface="楷体_GB2312"/>
              </a:rPr>
              <a:t>其中，</a:t>
            </a:r>
          </a:p>
          <a:p>
            <a:endParaRPr lang="zh-CN" altLang="en-US" sz="1800" b="1">
              <a:solidFill>
                <a:srgbClr val="000000"/>
              </a:solidFill>
              <a:latin typeface="楷体" charset="0"/>
              <a:ea typeface="楷体" charset="0"/>
              <a:cs typeface="楷体_GB2312"/>
            </a:endParaRPr>
          </a:p>
          <a:p>
            <a:endParaRPr lang="zh-CN" altLang="en-US" sz="1800" b="1">
              <a:solidFill>
                <a:srgbClr val="000000"/>
              </a:solidFill>
              <a:latin typeface="楷体" charset="0"/>
              <a:ea typeface="楷体" charset="0"/>
              <a:cs typeface="楷体_GB2312"/>
            </a:endParaRPr>
          </a:p>
          <a:p>
            <a:endParaRPr lang="zh-CN" altLang="en-US" sz="1800" b="1">
              <a:solidFill>
                <a:srgbClr val="000000"/>
              </a:solidFill>
              <a:latin typeface="楷体" charset="0"/>
              <a:ea typeface="楷体" charset="0"/>
              <a:cs typeface="楷体_GB2312"/>
            </a:endParaRPr>
          </a:p>
          <a:p>
            <a:endParaRPr lang="zh-CN" altLang="en-US" sz="1800" b="1">
              <a:solidFill>
                <a:srgbClr val="000000"/>
              </a:solidFill>
              <a:latin typeface="楷体" charset="0"/>
              <a:ea typeface="楷体" charset="0"/>
              <a:cs typeface="楷体_GB2312"/>
            </a:endParaRPr>
          </a:p>
        </p:txBody>
      </p:sp>
      <p:sp>
        <p:nvSpPr>
          <p:cNvPr id="91216" name="Rectangle 4"/>
          <p:cNvSpPr>
            <a:spLocks noChangeArrowheads="1"/>
          </p:cNvSpPr>
          <p:nvPr/>
        </p:nvSpPr>
        <p:spPr bwMode="auto">
          <a:xfrm>
            <a:off x="1143000" y="2326005"/>
            <a:ext cx="309880" cy="320040"/>
          </a:xfrm>
          <a:prstGeom prst="rect">
            <a:avLst/>
          </a:prstGeom>
          <a:noFill/>
          <a:ln w="9525">
            <a:noFill/>
            <a:miter lim="800000"/>
          </a:ln>
        </p:spPr>
        <p:txBody>
          <a:bodyPr wrap="none" anchor="ctr">
            <a:spAutoFit/>
          </a:bodyPr>
          <a:lstStyle/>
          <a:p>
            <a:endParaRPr lang="zh-CN" altLang="en-US" sz="1500"/>
          </a:p>
        </p:txBody>
      </p:sp>
      <p:sp>
        <p:nvSpPr>
          <p:cNvPr id="91217" name="Rectangle 5"/>
          <p:cNvSpPr>
            <a:spLocks noChangeArrowheads="1"/>
          </p:cNvSpPr>
          <p:nvPr/>
        </p:nvSpPr>
        <p:spPr bwMode="auto">
          <a:xfrm>
            <a:off x="1143000" y="2322434"/>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91212" name="Object 76"/>
          <p:cNvGraphicFramePr>
            <a:graphicFrameLocks noChangeAspect="1"/>
          </p:cNvGraphicFramePr>
          <p:nvPr/>
        </p:nvGraphicFramePr>
        <p:xfrm>
          <a:off x="1142921" y="1956911"/>
          <a:ext cx="3888581" cy="1284685"/>
        </p:xfrm>
        <a:graphic>
          <a:graphicData uri="http://schemas.openxmlformats.org/presentationml/2006/ole">
            <mc:AlternateContent xmlns:mc="http://schemas.openxmlformats.org/markup-compatibility/2006">
              <mc:Choice xmlns:v="urn:schemas-microsoft-com:vml" Requires="v">
                <p:oleObj spid="_x0000_s91272" name="公式" r:id="rId3" imgW="2730500" imgH="914400" progId="Equation.3">
                  <p:embed/>
                </p:oleObj>
              </mc:Choice>
              <mc:Fallback>
                <p:oleObj name="公式" r:id="rId3" imgW="2730500" imgH="914400" progId="Equation.3">
                  <p:embed/>
                  <p:pic>
                    <p:nvPicPr>
                      <p:cNvPr id="0" name="Picture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921" y="1956911"/>
                        <a:ext cx="3888581" cy="1284685"/>
                      </a:xfrm>
                      <a:prstGeom prst="rect">
                        <a:avLst/>
                      </a:prstGeom>
                      <a:noFill/>
                    </p:spPr>
                  </p:pic>
                </p:oleObj>
              </mc:Fallback>
            </mc:AlternateContent>
          </a:graphicData>
        </a:graphic>
      </p:graphicFrame>
      <p:sp>
        <p:nvSpPr>
          <p:cNvPr id="91218" name="Rectangle 7"/>
          <p:cNvSpPr>
            <a:spLocks noChangeArrowheads="1"/>
          </p:cNvSpPr>
          <p:nvPr/>
        </p:nvSpPr>
        <p:spPr bwMode="auto">
          <a:xfrm>
            <a:off x="1143000" y="2322434"/>
            <a:ext cx="309880" cy="320040"/>
          </a:xfrm>
          <a:prstGeom prst="rect">
            <a:avLst/>
          </a:prstGeom>
          <a:noFill/>
          <a:ln w="9525">
            <a:noFill/>
            <a:miter lim="800000"/>
          </a:ln>
        </p:spPr>
        <p:txBody>
          <a:bodyPr wrap="none" anchor="ctr">
            <a:spAutoFit/>
          </a:bodyPr>
          <a:lstStyle/>
          <a:p>
            <a:endParaRPr lang="zh-CN" altLang="en-US" sz="1500"/>
          </a:p>
        </p:txBody>
      </p:sp>
      <p:sp>
        <p:nvSpPr>
          <p:cNvPr id="91219" name="Text Box 8"/>
          <p:cNvSpPr txBox="1">
            <a:spLocks noChangeArrowheads="1"/>
          </p:cNvSpPr>
          <p:nvPr/>
        </p:nvSpPr>
        <p:spPr bwMode="auto">
          <a:xfrm>
            <a:off x="654685" y="3435985"/>
            <a:ext cx="8005445" cy="365760"/>
          </a:xfrm>
          <a:prstGeom prst="rect">
            <a:avLst/>
          </a:prstGeom>
          <a:solidFill>
            <a:srgbClr val="FFCC00"/>
          </a:solidFill>
          <a:ln w="9525">
            <a:noFill/>
            <a:miter lim="800000"/>
          </a:ln>
        </p:spPr>
        <p:txBody>
          <a:bodyPr wrap="square">
            <a:spAutoFit/>
          </a:bodyPr>
          <a:lstStyle/>
          <a:p>
            <a:r>
              <a:rPr lang="zh-CN" altLang="en-US" sz="1800" b="1">
                <a:solidFill>
                  <a:srgbClr val="000000"/>
                </a:solidFill>
                <a:latin typeface="Times New Roman" pitchFamily="18" charset="0"/>
                <a:ea typeface="楷体" charset="0"/>
              </a:rPr>
              <a:t>如果作业</a:t>
            </a:r>
            <a:r>
              <a:rPr lang="en-US" altLang="zh-CN" sz="1800" b="1">
                <a:solidFill>
                  <a:srgbClr val="000000"/>
                </a:solidFill>
                <a:latin typeface="Times New Roman" pitchFamily="18" charset="0"/>
                <a:ea typeface="楷体" charset="0"/>
              </a:rPr>
              <a:t>i</a:t>
            </a:r>
            <a:r>
              <a:rPr lang="zh-CN" altLang="en-US" sz="1800" b="1">
                <a:solidFill>
                  <a:srgbClr val="000000"/>
                </a:solidFill>
                <a:latin typeface="Times New Roman" pitchFamily="18" charset="0"/>
                <a:ea typeface="楷体" charset="0"/>
              </a:rPr>
              <a:t>和</a:t>
            </a:r>
            <a:r>
              <a:rPr lang="en-US" altLang="zh-CN" sz="1800" b="1">
                <a:solidFill>
                  <a:srgbClr val="000000"/>
                </a:solidFill>
                <a:latin typeface="Times New Roman" pitchFamily="18" charset="0"/>
                <a:ea typeface="楷体" charset="0"/>
              </a:rPr>
              <a:t>j</a:t>
            </a:r>
            <a:r>
              <a:rPr lang="zh-CN" altLang="en-US" sz="1800" b="1">
                <a:solidFill>
                  <a:srgbClr val="000000"/>
                </a:solidFill>
                <a:latin typeface="Times New Roman" pitchFamily="18" charset="0"/>
                <a:ea typeface="楷体" charset="0"/>
              </a:rPr>
              <a:t>满足</a:t>
            </a:r>
            <a:r>
              <a:rPr lang="en-US" altLang="zh-CN" sz="1800" b="1">
                <a:solidFill>
                  <a:srgbClr val="000000"/>
                </a:solidFill>
                <a:latin typeface="Times New Roman" pitchFamily="18" charset="0"/>
                <a:ea typeface="楷体" charset="0"/>
              </a:rPr>
              <a:t>min{b</a:t>
            </a:r>
            <a:r>
              <a:rPr lang="en-US" altLang="zh-CN" sz="1800" b="1" baseline="-25000">
                <a:solidFill>
                  <a:srgbClr val="000000"/>
                </a:solidFill>
                <a:latin typeface="Times New Roman" pitchFamily="18" charset="0"/>
                <a:ea typeface="楷体" charset="0"/>
              </a:rPr>
              <a:t>i</a:t>
            </a:r>
            <a:r>
              <a:rPr lang="en-US" altLang="zh-CN" sz="1800" b="1">
                <a:solidFill>
                  <a:srgbClr val="000000"/>
                </a:solidFill>
                <a:latin typeface="Times New Roman" pitchFamily="18" charset="0"/>
                <a:ea typeface="楷体" charset="0"/>
              </a:rPr>
              <a:t>,a</a:t>
            </a:r>
            <a:r>
              <a:rPr lang="en-US" altLang="zh-CN" sz="1800" b="1" baseline="-25000">
                <a:solidFill>
                  <a:srgbClr val="000000"/>
                </a:solidFill>
                <a:latin typeface="Times New Roman" pitchFamily="18" charset="0"/>
                <a:ea typeface="楷体" charset="0"/>
              </a:rPr>
              <a:t>j</a:t>
            </a:r>
            <a:r>
              <a:rPr lang="en-US" altLang="zh-CN" sz="1800" b="1">
                <a:solidFill>
                  <a:srgbClr val="000000"/>
                </a:solidFill>
                <a:latin typeface="Times New Roman" pitchFamily="18" charset="0"/>
                <a:ea typeface="楷体" charset="0"/>
              </a:rPr>
              <a:t>}</a:t>
            </a:r>
            <a:r>
              <a:rPr lang="en-US" altLang="en-US" sz="1800" b="1">
                <a:solidFill>
                  <a:srgbClr val="000000"/>
                </a:solidFill>
                <a:latin typeface="Times New Roman" pitchFamily="18" charset="0"/>
                <a:ea typeface="楷体" charset="0"/>
              </a:rPr>
              <a:t>≥</a:t>
            </a:r>
            <a:r>
              <a:rPr lang="en-US" altLang="zh-CN" sz="1800" b="1">
                <a:solidFill>
                  <a:srgbClr val="000000"/>
                </a:solidFill>
                <a:latin typeface="Times New Roman" pitchFamily="18" charset="0"/>
                <a:ea typeface="楷体" charset="0"/>
              </a:rPr>
              <a:t>min{b</a:t>
            </a:r>
            <a:r>
              <a:rPr lang="en-US" altLang="zh-CN" sz="1800" b="1" baseline="-25000">
                <a:solidFill>
                  <a:srgbClr val="000000"/>
                </a:solidFill>
                <a:latin typeface="Times New Roman" pitchFamily="18" charset="0"/>
                <a:ea typeface="楷体" charset="0"/>
              </a:rPr>
              <a:t>j</a:t>
            </a:r>
            <a:r>
              <a:rPr lang="en-US" altLang="zh-CN" sz="1800" b="1">
                <a:solidFill>
                  <a:srgbClr val="000000"/>
                </a:solidFill>
                <a:latin typeface="Times New Roman" pitchFamily="18" charset="0"/>
                <a:ea typeface="楷体" charset="0"/>
              </a:rPr>
              <a:t>,a</a:t>
            </a:r>
            <a:r>
              <a:rPr lang="en-US" altLang="zh-CN" sz="1800" b="1" baseline="-25000">
                <a:solidFill>
                  <a:srgbClr val="000000"/>
                </a:solidFill>
                <a:latin typeface="Times New Roman" pitchFamily="18" charset="0"/>
                <a:ea typeface="楷体" charset="0"/>
              </a:rPr>
              <a:t>i</a:t>
            </a:r>
            <a:r>
              <a:rPr lang="en-US" altLang="zh-CN" sz="1800" b="1">
                <a:solidFill>
                  <a:srgbClr val="000000"/>
                </a:solidFill>
                <a:latin typeface="Times New Roman" pitchFamily="18" charset="0"/>
                <a:ea typeface="楷体" charset="0"/>
              </a:rPr>
              <a:t>}</a:t>
            </a:r>
            <a:r>
              <a:rPr lang="zh-CN" altLang="en-US" sz="1800" b="1">
                <a:solidFill>
                  <a:srgbClr val="000000"/>
                </a:solidFill>
                <a:latin typeface="Times New Roman" pitchFamily="18" charset="0"/>
                <a:ea typeface="楷体" charset="0"/>
              </a:rPr>
              <a:t>，则称作业</a:t>
            </a:r>
            <a:r>
              <a:rPr lang="en-US" altLang="zh-CN" sz="1800" b="1">
                <a:solidFill>
                  <a:srgbClr val="000000"/>
                </a:solidFill>
                <a:latin typeface="Times New Roman" pitchFamily="18" charset="0"/>
                <a:ea typeface="楷体" charset="0"/>
              </a:rPr>
              <a:t>i</a:t>
            </a:r>
            <a:r>
              <a:rPr lang="zh-CN" altLang="en-US" sz="1800" b="1">
                <a:solidFill>
                  <a:srgbClr val="000000"/>
                </a:solidFill>
                <a:latin typeface="Times New Roman" pitchFamily="18" charset="0"/>
                <a:ea typeface="楷体" charset="0"/>
              </a:rPr>
              <a:t>和</a:t>
            </a:r>
            <a:r>
              <a:rPr lang="en-US" altLang="zh-CN" sz="1800" b="1">
                <a:solidFill>
                  <a:srgbClr val="000000"/>
                </a:solidFill>
                <a:latin typeface="Times New Roman" pitchFamily="18" charset="0"/>
                <a:ea typeface="楷体" charset="0"/>
              </a:rPr>
              <a:t>j</a:t>
            </a:r>
            <a:r>
              <a:rPr lang="zh-CN" altLang="en-US" sz="1800" b="1">
                <a:solidFill>
                  <a:srgbClr val="000000"/>
                </a:solidFill>
                <a:latin typeface="Times New Roman" pitchFamily="18" charset="0"/>
                <a:ea typeface="楷体" charset="0"/>
              </a:rPr>
              <a:t>满足</a:t>
            </a:r>
            <a:r>
              <a:rPr lang="en-US" altLang="zh-CN" sz="1800" b="1">
                <a:solidFill>
                  <a:srgbClr val="000000"/>
                </a:solidFill>
                <a:latin typeface="Times New Roman" pitchFamily="18" charset="0"/>
                <a:ea typeface="楷体" charset="0"/>
              </a:rPr>
              <a:t>Johnson</a:t>
            </a:r>
            <a:r>
              <a:rPr lang="zh-CN" altLang="en-US" sz="1800" b="1">
                <a:solidFill>
                  <a:srgbClr val="000000"/>
                </a:solidFill>
                <a:latin typeface="Times New Roman" pitchFamily="18" charset="0"/>
                <a:ea typeface="楷体" charset="0"/>
              </a:rPr>
              <a:t>不等式。</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zh-CN" altLang="en-US" sz="2850" b="1">
                <a:solidFill>
                  <a:srgbClr val="000000"/>
                </a:solidFill>
                <a:effectLst>
                  <a:outerShdw blurRad="38100" dist="38100" dir="2700000" algn="tl">
                    <a:srgbClr val="C0C0C0"/>
                  </a:outerShdw>
                </a:effectLst>
                <a:latin typeface="Garamond" pitchFamily="18" charset="0"/>
                <a:ea typeface="黑体" pitchFamily="2" charset="-122"/>
              </a:rPr>
              <a:t>流水作业调度的</a:t>
            </a:r>
            <a:r>
              <a:rPr lang="en-US" altLang="zh-CN" sz="2850" b="1">
                <a:solidFill>
                  <a:srgbClr val="000000"/>
                </a:solidFill>
                <a:effectLst>
                  <a:outerShdw blurRad="38100" dist="38100" dir="2700000" algn="tl">
                    <a:srgbClr val="C0C0C0"/>
                  </a:outerShdw>
                </a:effectLst>
                <a:latin typeface="Garamond" pitchFamily="18" charset="0"/>
                <a:ea typeface="黑体" pitchFamily="2" charset="-122"/>
              </a:rPr>
              <a:t>Johnson</a:t>
            </a:r>
            <a:r>
              <a:rPr lang="zh-CN" altLang="en-US" sz="2850" b="1">
                <a:solidFill>
                  <a:srgbClr val="000000"/>
                </a:solidFill>
                <a:effectLst>
                  <a:outerShdw blurRad="38100" dist="38100" dir="2700000" algn="tl">
                    <a:srgbClr val="C0C0C0"/>
                  </a:outerShdw>
                </a:effectLst>
                <a:latin typeface="Garamond" pitchFamily="18" charset="0"/>
                <a:ea typeface="黑体" pitchFamily="2" charset="-122"/>
              </a:rPr>
              <a:t>法则</a:t>
            </a:r>
          </a:p>
        </p:txBody>
      </p:sp>
      <p:sp>
        <p:nvSpPr>
          <p:cNvPr id="92444" name="Text Box 3"/>
          <p:cNvSpPr txBox="1">
            <a:spLocks noChangeArrowheads="1"/>
          </p:cNvSpPr>
          <p:nvPr/>
        </p:nvSpPr>
        <p:spPr bwMode="auto">
          <a:xfrm>
            <a:off x="1331119" y="897731"/>
            <a:ext cx="6496050" cy="4206240"/>
          </a:xfrm>
          <a:prstGeom prst="rect">
            <a:avLst/>
          </a:prstGeom>
          <a:noFill/>
          <a:ln w="9525">
            <a:noFill/>
            <a:miter lim="800000"/>
          </a:ln>
        </p:spPr>
        <p:txBody>
          <a:bodyPr>
            <a:spAutoFit/>
          </a:bodyPr>
          <a:lstStyle/>
          <a:p>
            <a:r>
              <a:rPr lang="zh-CN" altLang="en-US" sz="1800">
                <a:solidFill>
                  <a:srgbClr val="000000"/>
                </a:solidFill>
                <a:ea typeface="楷体_GB2312"/>
                <a:cs typeface="楷体_GB2312"/>
              </a:rPr>
              <a:t>交换作业</a:t>
            </a:r>
            <a:r>
              <a:rPr lang="en-US" altLang="zh-CN" sz="1800">
                <a:solidFill>
                  <a:srgbClr val="000000"/>
                </a:solidFill>
                <a:ea typeface="楷体_GB2312"/>
                <a:cs typeface="楷体_GB2312"/>
              </a:rPr>
              <a:t>i</a:t>
            </a:r>
            <a:r>
              <a:rPr lang="zh-CN" altLang="en-US" sz="1800">
                <a:solidFill>
                  <a:srgbClr val="000000"/>
                </a:solidFill>
                <a:ea typeface="楷体_GB2312"/>
                <a:cs typeface="楷体_GB2312"/>
              </a:rPr>
              <a:t>和作业</a:t>
            </a:r>
            <a:r>
              <a:rPr lang="en-US" altLang="zh-CN" sz="1800">
                <a:solidFill>
                  <a:srgbClr val="000000"/>
                </a:solidFill>
                <a:ea typeface="楷体_GB2312"/>
                <a:cs typeface="楷体_GB2312"/>
              </a:rPr>
              <a:t>j</a:t>
            </a:r>
            <a:r>
              <a:rPr lang="zh-CN" altLang="en-US" sz="1800">
                <a:solidFill>
                  <a:srgbClr val="000000"/>
                </a:solidFill>
                <a:ea typeface="楷体_GB2312"/>
                <a:cs typeface="楷体_GB2312"/>
              </a:rPr>
              <a:t>的加工顺序，得到作业集</a:t>
            </a:r>
            <a:r>
              <a:rPr lang="en-US" altLang="zh-CN" sz="1800">
                <a:solidFill>
                  <a:srgbClr val="000000"/>
                </a:solidFill>
                <a:ea typeface="楷体_GB2312"/>
                <a:cs typeface="楷体_GB2312"/>
              </a:rPr>
              <a:t>S</a:t>
            </a:r>
            <a:r>
              <a:rPr lang="zh-CN" altLang="en-US" sz="1800">
                <a:solidFill>
                  <a:srgbClr val="000000"/>
                </a:solidFill>
                <a:ea typeface="楷体_GB2312"/>
                <a:cs typeface="楷体_GB2312"/>
              </a:rPr>
              <a:t>的另一调度，它所需的加工时间为</a:t>
            </a:r>
            <a:r>
              <a:rPr lang="en-US" altLang="zh-CN" sz="1800">
                <a:solidFill>
                  <a:srgbClr val="000000"/>
                </a:solidFill>
                <a:ea typeface="楷体_GB2312"/>
                <a:cs typeface="楷体_GB2312"/>
              </a:rPr>
              <a:t>T’(S,t)=a</a:t>
            </a:r>
            <a:r>
              <a:rPr lang="en-US" altLang="zh-CN" sz="1800" baseline="-25000">
                <a:solidFill>
                  <a:srgbClr val="000000"/>
                </a:solidFill>
                <a:ea typeface="楷体_GB2312"/>
                <a:cs typeface="楷体_GB2312"/>
              </a:rPr>
              <a:t>i</a:t>
            </a:r>
            <a:r>
              <a:rPr lang="en-US" altLang="zh-CN" sz="1800">
                <a:solidFill>
                  <a:srgbClr val="000000"/>
                </a:solidFill>
                <a:ea typeface="楷体_GB2312"/>
                <a:cs typeface="楷体_GB2312"/>
              </a:rPr>
              <a:t>+a</a:t>
            </a:r>
            <a:r>
              <a:rPr lang="en-US" altLang="zh-CN" sz="1800" baseline="-25000">
                <a:solidFill>
                  <a:srgbClr val="000000"/>
                </a:solidFill>
                <a:ea typeface="楷体_GB2312"/>
                <a:cs typeface="楷体_GB2312"/>
              </a:rPr>
              <a:t>j</a:t>
            </a:r>
            <a:r>
              <a:rPr lang="en-US" altLang="zh-CN" sz="1800">
                <a:solidFill>
                  <a:srgbClr val="000000"/>
                </a:solidFill>
                <a:ea typeface="楷体_GB2312"/>
                <a:cs typeface="楷体_GB2312"/>
              </a:rPr>
              <a:t>+T(S-{i,j},t</a:t>
            </a:r>
            <a:r>
              <a:rPr lang="en-US" altLang="zh-CN" sz="1800" baseline="-25000">
                <a:solidFill>
                  <a:srgbClr val="000000"/>
                </a:solidFill>
                <a:ea typeface="楷体_GB2312"/>
                <a:cs typeface="楷体_GB2312"/>
              </a:rPr>
              <a:t>ji</a:t>
            </a:r>
            <a:r>
              <a:rPr lang="en-US" altLang="zh-CN" sz="1800">
                <a:solidFill>
                  <a:srgbClr val="000000"/>
                </a:solidFill>
                <a:ea typeface="楷体_GB2312"/>
                <a:cs typeface="楷体_GB2312"/>
              </a:rPr>
              <a:t>)</a:t>
            </a:r>
          </a:p>
          <a:p>
            <a:r>
              <a:rPr lang="zh-CN" altLang="en-US" sz="1800">
                <a:solidFill>
                  <a:srgbClr val="000000"/>
                </a:solidFill>
                <a:ea typeface="楷体_GB2312"/>
                <a:cs typeface="楷体_GB2312"/>
              </a:rPr>
              <a:t>其中，</a:t>
            </a:r>
          </a:p>
          <a:p>
            <a:r>
              <a:rPr lang="zh-CN" altLang="en-US" sz="1800">
                <a:solidFill>
                  <a:srgbClr val="000000"/>
                </a:solidFill>
                <a:ea typeface="楷体_GB2312"/>
                <a:cs typeface="楷体_GB2312"/>
              </a:rPr>
              <a:t>当作业</a:t>
            </a:r>
            <a:r>
              <a:rPr lang="en-US" altLang="zh-CN" sz="1800">
                <a:solidFill>
                  <a:srgbClr val="000000"/>
                </a:solidFill>
                <a:ea typeface="楷体_GB2312"/>
                <a:cs typeface="楷体_GB2312"/>
              </a:rPr>
              <a:t>i</a:t>
            </a:r>
            <a:r>
              <a:rPr lang="zh-CN" altLang="en-US" sz="1800">
                <a:solidFill>
                  <a:srgbClr val="000000"/>
                </a:solidFill>
                <a:ea typeface="楷体_GB2312"/>
                <a:cs typeface="楷体_GB2312"/>
              </a:rPr>
              <a:t>和</a:t>
            </a:r>
            <a:r>
              <a:rPr lang="en-US" altLang="zh-CN" sz="1800">
                <a:solidFill>
                  <a:srgbClr val="000000"/>
                </a:solidFill>
                <a:ea typeface="楷体_GB2312"/>
                <a:cs typeface="楷体_GB2312"/>
              </a:rPr>
              <a:t>j</a:t>
            </a:r>
            <a:r>
              <a:rPr lang="zh-CN" altLang="en-US" sz="1800">
                <a:solidFill>
                  <a:srgbClr val="000000"/>
                </a:solidFill>
                <a:ea typeface="楷体_GB2312"/>
                <a:cs typeface="楷体_GB2312"/>
              </a:rPr>
              <a:t>满足</a:t>
            </a:r>
            <a:r>
              <a:rPr lang="en-US" altLang="zh-CN" sz="1800">
                <a:solidFill>
                  <a:srgbClr val="000000"/>
                </a:solidFill>
                <a:ea typeface="楷体_GB2312"/>
                <a:cs typeface="楷体_GB2312"/>
              </a:rPr>
              <a:t>Johnson</a:t>
            </a:r>
            <a:r>
              <a:rPr lang="zh-CN" altLang="en-US" sz="1800">
                <a:solidFill>
                  <a:srgbClr val="000000"/>
                </a:solidFill>
                <a:ea typeface="楷体_GB2312"/>
                <a:cs typeface="楷体_GB2312"/>
              </a:rPr>
              <a:t>不等式时，有</a:t>
            </a:r>
          </a:p>
          <a:p>
            <a:endParaRPr lang="zh-CN" altLang="en-US" sz="1800">
              <a:solidFill>
                <a:srgbClr val="000000"/>
              </a:solidFill>
              <a:ea typeface="楷体_GB2312"/>
              <a:cs typeface="楷体_GB2312"/>
            </a:endParaRPr>
          </a:p>
          <a:p>
            <a:endParaRPr lang="zh-CN" altLang="en-US" sz="1800">
              <a:solidFill>
                <a:srgbClr val="000000"/>
              </a:solidFill>
              <a:ea typeface="楷体_GB2312"/>
              <a:cs typeface="楷体_GB2312"/>
            </a:endParaRPr>
          </a:p>
          <a:p>
            <a:endParaRPr lang="zh-CN" altLang="en-US" sz="1800">
              <a:solidFill>
                <a:srgbClr val="000000"/>
              </a:solidFill>
              <a:ea typeface="楷体_GB2312"/>
              <a:cs typeface="楷体_GB2312"/>
            </a:endParaRPr>
          </a:p>
          <a:p>
            <a:endParaRPr lang="zh-CN" altLang="en-US" sz="1800">
              <a:solidFill>
                <a:srgbClr val="000000"/>
              </a:solidFill>
              <a:ea typeface="楷体_GB2312"/>
              <a:cs typeface="楷体_GB2312"/>
            </a:endParaRPr>
          </a:p>
          <a:p>
            <a:r>
              <a:rPr lang="zh-CN" altLang="en-US" sz="1800">
                <a:solidFill>
                  <a:srgbClr val="000000"/>
                </a:solidFill>
                <a:ea typeface="楷体_GB2312"/>
                <a:cs typeface="楷体_GB2312"/>
              </a:rPr>
              <a:t>由此可见当作业</a:t>
            </a:r>
            <a:r>
              <a:rPr lang="en-US" altLang="zh-CN" sz="1800">
                <a:solidFill>
                  <a:srgbClr val="000000"/>
                </a:solidFill>
                <a:ea typeface="楷体_GB2312"/>
                <a:cs typeface="楷体_GB2312"/>
              </a:rPr>
              <a:t>i</a:t>
            </a:r>
            <a:r>
              <a:rPr lang="zh-CN" altLang="en-US" sz="1800">
                <a:solidFill>
                  <a:srgbClr val="000000"/>
                </a:solidFill>
                <a:ea typeface="楷体_GB2312"/>
                <a:cs typeface="楷体_GB2312"/>
              </a:rPr>
              <a:t>和作业</a:t>
            </a:r>
            <a:r>
              <a:rPr lang="en-US" altLang="zh-CN" sz="1800">
                <a:solidFill>
                  <a:srgbClr val="000000"/>
                </a:solidFill>
                <a:ea typeface="楷体_GB2312"/>
                <a:cs typeface="楷体_GB2312"/>
              </a:rPr>
              <a:t>j</a:t>
            </a:r>
            <a:r>
              <a:rPr lang="zh-CN" altLang="en-US" sz="1800">
                <a:solidFill>
                  <a:srgbClr val="000000"/>
                </a:solidFill>
                <a:ea typeface="楷体_GB2312"/>
                <a:cs typeface="楷体_GB2312"/>
              </a:rPr>
              <a:t>不满足</a:t>
            </a:r>
            <a:r>
              <a:rPr lang="en-US" altLang="zh-CN" sz="1800">
                <a:solidFill>
                  <a:srgbClr val="000000"/>
                </a:solidFill>
                <a:ea typeface="楷体_GB2312"/>
                <a:cs typeface="楷体_GB2312"/>
              </a:rPr>
              <a:t>Johnson</a:t>
            </a:r>
            <a:r>
              <a:rPr lang="zh-CN" altLang="en-US" sz="1800">
                <a:solidFill>
                  <a:srgbClr val="000000"/>
                </a:solidFill>
                <a:ea typeface="楷体_GB2312"/>
                <a:cs typeface="楷体_GB2312"/>
              </a:rPr>
              <a:t>不等式时，交换它们的加工顺序后，不增加加工时间。对于流水作业调度问题，必存在最优调度</a:t>
            </a:r>
            <a:r>
              <a:rPr lang="zh-CN" altLang="en-US" sz="1800">
                <a:solidFill>
                  <a:srgbClr val="000000"/>
                </a:solidFill>
                <a:ea typeface="楷体_GB2312"/>
                <a:cs typeface="楷体_GB2312"/>
                <a:sym typeface="Symbol" pitchFamily="18" charset="2"/>
              </a:rPr>
              <a:t></a:t>
            </a:r>
            <a:r>
              <a:rPr lang="zh-CN" altLang="en-US" sz="1800">
                <a:solidFill>
                  <a:srgbClr val="000000"/>
                </a:solidFill>
                <a:ea typeface="楷体_GB2312"/>
                <a:cs typeface="楷体_GB2312"/>
              </a:rPr>
              <a:t> ，使得作业</a:t>
            </a:r>
            <a:r>
              <a:rPr lang="zh-CN" altLang="en-US" sz="1800">
                <a:solidFill>
                  <a:srgbClr val="000000"/>
                </a:solidFill>
                <a:ea typeface="楷体_GB2312"/>
                <a:cs typeface="楷体_GB2312"/>
                <a:sym typeface="Symbol" pitchFamily="18" charset="2"/>
              </a:rPr>
              <a:t></a:t>
            </a:r>
            <a:r>
              <a:rPr lang="en-US" altLang="zh-CN" sz="1800">
                <a:solidFill>
                  <a:srgbClr val="000000"/>
                </a:solidFill>
                <a:ea typeface="楷体_GB2312"/>
                <a:cs typeface="楷体_GB2312"/>
              </a:rPr>
              <a:t>(i)</a:t>
            </a:r>
            <a:r>
              <a:rPr lang="zh-CN" altLang="en-US" sz="1800">
                <a:solidFill>
                  <a:srgbClr val="000000"/>
                </a:solidFill>
                <a:ea typeface="楷体_GB2312"/>
                <a:cs typeface="楷体_GB2312"/>
              </a:rPr>
              <a:t>和</a:t>
            </a:r>
            <a:r>
              <a:rPr lang="zh-CN" altLang="en-US" sz="1800">
                <a:solidFill>
                  <a:srgbClr val="000000"/>
                </a:solidFill>
                <a:ea typeface="楷体_GB2312"/>
                <a:cs typeface="楷体_GB2312"/>
                <a:sym typeface="Symbol" pitchFamily="18" charset="2"/>
              </a:rPr>
              <a:t></a:t>
            </a:r>
            <a:r>
              <a:rPr lang="en-US" altLang="zh-CN" sz="1800">
                <a:solidFill>
                  <a:srgbClr val="000000"/>
                </a:solidFill>
                <a:ea typeface="楷体_GB2312"/>
                <a:cs typeface="楷体_GB2312"/>
              </a:rPr>
              <a:t>(i+1)</a:t>
            </a:r>
            <a:r>
              <a:rPr lang="zh-CN" altLang="en-US" sz="1800">
                <a:solidFill>
                  <a:srgbClr val="000000"/>
                </a:solidFill>
                <a:ea typeface="楷体_GB2312"/>
                <a:cs typeface="楷体_GB2312"/>
              </a:rPr>
              <a:t>满足</a:t>
            </a:r>
            <a:r>
              <a:rPr lang="en-US" altLang="zh-CN" sz="1800">
                <a:solidFill>
                  <a:srgbClr val="000000"/>
                </a:solidFill>
                <a:ea typeface="楷体_GB2312"/>
                <a:cs typeface="楷体_GB2312"/>
              </a:rPr>
              <a:t>Johnson</a:t>
            </a:r>
            <a:r>
              <a:rPr lang="zh-CN" altLang="en-US" sz="1800">
                <a:solidFill>
                  <a:srgbClr val="000000"/>
                </a:solidFill>
                <a:ea typeface="楷体_GB2312"/>
                <a:cs typeface="楷体_GB2312"/>
              </a:rPr>
              <a:t>不等式。进一步还可以证明，调度满足</a:t>
            </a:r>
            <a:r>
              <a:rPr lang="en-US" altLang="zh-CN" sz="1800">
                <a:solidFill>
                  <a:srgbClr val="000000"/>
                </a:solidFill>
                <a:ea typeface="楷体_GB2312"/>
                <a:cs typeface="楷体_GB2312"/>
              </a:rPr>
              <a:t>Johnson</a:t>
            </a:r>
            <a:r>
              <a:rPr lang="zh-CN" altLang="en-US" sz="1800">
                <a:solidFill>
                  <a:srgbClr val="000000"/>
                </a:solidFill>
                <a:ea typeface="楷体_GB2312"/>
                <a:cs typeface="楷体_GB2312"/>
              </a:rPr>
              <a:t>法则当且仅当对任意</a:t>
            </a:r>
            <a:r>
              <a:rPr lang="en-US" altLang="zh-CN" sz="1800">
                <a:solidFill>
                  <a:srgbClr val="000000"/>
                </a:solidFill>
                <a:ea typeface="楷体_GB2312"/>
                <a:cs typeface="楷体_GB2312"/>
              </a:rPr>
              <a:t>i&lt;j</a:t>
            </a:r>
            <a:r>
              <a:rPr lang="zh-CN" altLang="en-US" sz="1800">
                <a:solidFill>
                  <a:srgbClr val="000000"/>
                </a:solidFill>
                <a:ea typeface="楷体_GB2312"/>
                <a:cs typeface="楷体_GB2312"/>
              </a:rPr>
              <a:t>有</a:t>
            </a:r>
          </a:p>
          <a:p>
            <a:endParaRPr lang="zh-CN" altLang="en-US" sz="1800">
              <a:solidFill>
                <a:srgbClr val="000000"/>
              </a:solidFill>
              <a:ea typeface="楷体_GB2312"/>
              <a:cs typeface="楷体_GB2312"/>
            </a:endParaRPr>
          </a:p>
          <a:p>
            <a:endParaRPr lang="zh-CN" altLang="en-US" sz="1800">
              <a:solidFill>
                <a:srgbClr val="000000"/>
              </a:solidFill>
              <a:ea typeface="楷体_GB2312"/>
              <a:cs typeface="楷体_GB2312"/>
            </a:endParaRPr>
          </a:p>
          <a:p>
            <a:r>
              <a:rPr lang="zh-CN" altLang="en-US" sz="1800">
                <a:solidFill>
                  <a:srgbClr val="000000"/>
                </a:solidFill>
                <a:ea typeface="楷体_GB2312"/>
                <a:cs typeface="楷体_GB2312"/>
              </a:rPr>
              <a:t>由此可知，</a:t>
            </a:r>
            <a:r>
              <a:rPr lang="zh-CN" altLang="en-US" sz="1800" b="1">
                <a:solidFill>
                  <a:srgbClr val="000000"/>
                </a:solidFill>
                <a:latin typeface="黑体" pitchFamily="2" charset="-122"/>
                <a:ea typeface="黑体" pitchFamily="2" charset="-122"/>
              </a:rPr>
              <a:t>所有满足</a:t>
            </a:r>
            <a:r>
              <a:rPr lang="en-US" altLang="zh-CN" sz="1800" b="1">
                <a:solidFill>
                  <a:srgbClr val="000000"/>
                </a:solidFill>
                <a:latin typeface="黑体" pitchFamily="2" charset="-122"/>
                <a:ea typeface="黑体" pitchFamily="2" charset="-122"/>
              </a:rPr>
              <a:t>Johnson</a:t>
            </a:r>
            <a:r>
              <a:rPr lang="zh-CN" altLang="en-US" sz="1800" b="1">
                <a:solidFill>
                  <a:srgbClr val="000000"/>
                </a:solidFill>
                <a:latin typeface="黑体" pitchFamily="2" charset="-122"/>
                <a:ea typeface="黑体" pitchFamily="2" charset="-122"/>
              </a:rPr>
              <a:t>法则的调度均为最优调度。</a:t>
            </a:r>
            <a:r>
              <a:rPr lang="zh-CN" altLang="en-US" sz="1800">
                <a:solidFill>
                  <a:srgbClr val="000000"/>
                </a:solidFill>
                <a:ea typeface="楷体_GB2312"/>
                <a:cs typeface="楷体_GB2312"/>
              </a:rPr>
              <a:t> </a:t>
            </a:r>
          </a:p>
        </p:txBody>
      </p:sp>
      <p:graphicFrame>
        <p:nvGraphicFramePr>
          <p:cNvPr id="92438" name="Object 278"/>
          <p:cNvGraphicFramePr>
            <a:graphicFrameLocks noChangeAspect="1"/>
          </p:cNvGraphicFramePr>
          <p:nvPr/>
        </p:nvGraphicFramePr>
        <p:xfrm>
          <a:off x="1871663" y="1491854"/>
          <a:ext cx="3888581" cy="323850"/>
        </p:xfrm>
        <a:graphic>
          <a:graphicData uri="http://schemas.openxmlformats.org/presentationml/2006/ole">
            <mc:AlternateContent xmlns:mc="http://schemas.openxmlformats.org/markup-compatibility/2006">
              <mc:Choice xmlns:v="urn:schemas-microsoft-com:vml" Requires="v">
                <p:oleObj spid="_x0000_s92666" name="公式" r:id="rId3" imgW="2857500" imgH="241300" progId="Equation.3">
                  <p:embed/>
                </p:oleObj>
              </mc:Choice>
              <mc:Fallback>
                <p:oleObj name="公式" r:id="rId3" imgW="2857500" imgH="241300" progId="Equation.3">
                  <p:embed/>
                  <p:pic>
                    <p:nvPicPr>
                      <p:cNvPr id="0" name="Picture 2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1663" y="1491854"/>
                        <a:ext cx="3888581" cy="323850"/>
                      </a:xfrm>
                      <a:prstGeom prst="rect">
                        <a:avLst/>
                      </a:prstGeom>
                      <a:noFill/>
                    </p:spPr>
                  </p:pic>
                </p:oleObj>
              </mc:Fallback>
            </mc:AlternateContent>
          </a:graphicData>
        </a:graphic>
      </p:graphicFrame>
      <p:sp>
        <p:nvSpPr>
          <p:cNvPr id="92445" name="Rectangle 5"/>
          <p:cNvSpPr>
            <a:spLocks noChangeArrowheads="1"/>
          </p:cNvSpPr>
          <p:nvPr/>
        </p:nvSpPr>
        <p:spPr bwMode="auto">
          <a:xfrm>
            <a:off x="1143000" y="2322434"/>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graphicFrame>
        <p:nvGraphicFramePr>
          <p:cNvPr id="92439" name="Object 279"/>
          <p:cNvGraphicFramePr>
            <a:graphicFrameLocks noChangeAspect="1"/>
          </p:cNvGraphicFramePr>
          <p:nvPr/>
        </p:nvGraphicFramePr>
        <p:xfrm>
          <a:off x="1385888" y="627460"/>
          <a:ext cx="3726656" cy="335756"/>
        </p:xfrm>
        <a:graphic>
          <a:graphicData uri="http://schemas.openxmlformats.org/presentationml/2006/ole">
            <mc:AlternateContent xmlns:mc="http://schemas.openxmlformats.org/markup-compatibility/2006">
              <mc:Choice xmlns:v="urn:schemas-microsoft-com:vml" Requires="v">
                <p:oleObj spid="_x0000_s92667" name="公式" r:id="rId5" imgW="2641600" imgH="241300" progId="Equation.3">
                  <p:embed/>
                </p:oleObj>
              </mc:Choice>
              <mc:Fallback>
                <p:oleObj name="公式" r:id="rId5" imgW="2641600" imgH="241300" progId="Equation.3">
                  <p:embed/>
                  <p:pic>
                    <p:nvPicPr>
                      <p:cNvPr id="0" name="Picture 2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5888" y="627460"/>
                        <a:ext cx="3726656" cy="335756"/>
                      </a:xfrm>
                      <a:prstGeom prst="rect">
                        <a:avLst/>
                      </a:prstGeom>
                      <a:noFill/>
                    </p:spPr>
                  </p:pic>
                </p:oleObj>
              </mc:Fallback>
            </mc:AlternateContent>
          </a:graphicData>
        </a:graphic>
      </p:graphicFrame>
      <p:sp>
        <p:nvSpPr>
          <p:cNvPr id="92446" name="Rectangle 7"/>
          <p:cNvSpPr>
            <a:spLocks noChangeArrowheads="1"/>
          </p:cNvSpPr>
          <p:nvPr/>
        </p:nvSpPr>
        <p:spPr bwMode="auto">
          <a:xfrm>
            <a:off x="1143000" y="2322434"/>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graphicFrame>
        <p:nvGraphicFramePr>
          <p:cNvPr id="92440" name="Object 280"/>
          <p:cNvGraphicFramePr>
            <a:graphicFrameLocks noChangeAspect="1"/>
          </p:cNvGraphicFramePr>
          <p:nvPr/>
        </p:nvGraphicFramePr>
        <p:xfrm>
          <a:off x="2195513" y="1977629"/>
          <a:ext cx="3701654" cy="1221581"/>
        </p:xfrm>
        <a:graphic>
          <a:graphicData uri="http://schemas.openxmlformats.org/presentationml/2006/ole">
            <mc:AlternateContent xmlns:mc="http://schemas.openxmlformats.org/markup-compatibility/2006">
              <mc:Choice xmlns:v="urn:schemas-microsoft-com:vml" Requires="v">
                <p:oleObj spid="_x0000_s92668" name="公式" r:id="rId7" imgW="2959100" imgH="990600" progId="Equation.3">
                  <p:embed/>
                </p:oleObj>
              </mc:Choice>
              <mc:Fallback>
                <p:oleObj name="公式" r:id="rId7" imgW="2959100" imgH="990600" progId="Equation.3">
                  <p:embed/>
                  <p:pic>
                    <p:nvPicPr>
                      <p:cNvPr id="0" name="Picture 2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3" y="1977629"/>
                        <a:ext cx="3701654" cy="1221581"/>
                      </a:xfrm>
                      <a:prstGeom prst="rect">
                        <a:avLst/>
                      </a:prstGeom>
                      <a:noFill/>
                    </p:spPr>
                  </p:pic>
                </p:oleObj>
              </mc:Fallback>
            </mc:AlternateContent>
          </a:graphicData>
        </a:graphic>
      </p:graphicFrame>
      <p:sp>
        <p:nvSpPr>
          <p:cNvPr id="92447" name="Rectangle 9"/>
          <p:cNvSpPr>
            <a:spLocks noChangeArrowheads="1"/>
          </p:cNvSpPr>
          <p:nvPr/>
        </p:nvSpPr>
        <p:spPr bwMode="auto">
          <a:xfrm>
            <a:off x="1143000" y="2322434"/>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sp>
        <p:nvSpPr>
          <p:cNvPr id="92448" name="Rectangle 10"/>
          <p:cNvSpPr>
            <a:spLocks noChangeArrowheads="1"/>
          </p:cNvSpPr>
          <p:nvPr/>
        </p:nvSpPr>
        <p:spPr bwMode="auto">
          <a:xfrm>
            <a:off x="1143000" y="2322434"/>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sp>
        <p:nvSpPr>
          <p:cNvPr id="92449" name="Rectangle 11"/>
          <p:cNvSpPr>
            <a:spLocks noChangeArrowheads="1"/>
          </p:cNvSpPr>
          <p:nvPr/>
        </p:nvSpPr>
        <p:spPr bwMode="auto">
          <a:xfrm>
            <a:off x="1143000" y="2322434"/>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graphicFrame>
        <p:nvGraphicFramePr>
          <p:cNvPr id="92441" name="Object 281"/>
          <p:cNvGraphicFramePr>
            <a:graphicFrameLocks noChangeAspect="1"/>
          </p:cNvGraphicFramePr>
          <p:nvPr/>
        </p:nvGraphicFramePr>
        <p:xfrm>
          <a:off x="2303860" y="4245769"/>
          <a:ext cx="4104084" cy="465535"/>
        </p:xfrm>
        <a:graphic>
          <a:graphicData uri="http://schemas.openxmlformats.org/presentationml/2006/ole">
            <mc:AlternateContent xmlns:mc="http://schemas.openxmlformats.org/markup-compatibility/2006">
              <mc:Choice xmlns:v="urn:schemas-microsoft-com:vml" Requires="v">
                <p:oleObj spid="_x0000_s92669" name="公式" r:id="rId9" imgW="2108200" imgH="241300" progId="Equation.3">
                  <p:embed/>
                </p:oleObj>
              </mc:Choice>
              <mc:Fallback>
                <p:oleObj name="公式" r:id="rId9" imgW="2108200" imgH="241300" progId="Equation.3">
                  <p:embed/>
                  <p:pic>
                    <p:nvPicPr>
                      <p:cNvPr id="0" name="Picture 2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3860" y="4245769"/>
                        <a:ext cx="4104084" cy="465535"/>
                      </a:xfrm>
                      <a:prstGeom prst="rect">
                        <a:avLst/>
                      </a:prstGeom>
                      <a:noFill/>
                    </p:spPr>
                  </p:pic>
                </p:oleObj>
              </mc:Fallback>
            </mc:AlternateContent>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Times New Roman" pitchFamily="18" charset="0"/>
                <a:ea typeface="楷体" charset="0"/>
              </a:rPr>
              <a:t>算法描述</a:t>
            </a:r>
            <a:endParaRPr lang="ja-JP" altLang="en-US" sz="2850" b="1">
              <a:solidFill>
                <a:srgbClr val="000066"/>
              </a:solidFill>
              <a:effectLst>
                <a:outerShdw blurRad="38100" dist="38100" dir="2700000" algn="tl">
                  <a:srgbClr val="C0C0C0"/>
                </a:outerShdw>
              </a:effectLst>
              <a:latin typeface="Times New Roman" pitchFamily="18" charset="0"/>
              <a:ea typeface="楷体" charset="0"/>
            </a:endParaRPr>
          </a:p>
        </p:txBody>
      </p:sp>
      <p:sp>
        <p:nvSpPr>
          <p:cNvPr id="93261" name="Text Box 3"/>
          <p:cNvSpPr txBox="1">
            <a:spLocks noChangeArrowheads="1"/>
          </p:cNvSpPr>
          <p:nvPr/>
        </p:nvSpPr>
        <p:spPr bwMode="auto">
          <a:xfrm>
            <a:off x="1439466" y="844154"/>
            <a:ext cx="6265069" cy="2286000"/>
          </a:xfrm>
          <a:prstGeom prst="rect">
            <a:avLst/>
          </a:prstGeom>
          <a:solidFill>
            <a:srgbClr val="FFCC00"/>
          </a:solidFill>
          <a:ln w="9525">
            <a:noFill/>
            <a:miter lim="800000"/>
          </a:ln>
        </p:spPr>
        <p:txBody>
          <a:bodyPr>
            <a:spAutoFit/>
          </a:bodyPr>
          <a:lstStyle/>
          <a:p>
            <a:r>
              <a:rPr lang="zh-CN" altLang="en-US" sz="2400">
                <a:solidFill>
                  <a:srgbClr val="000000"/>
                </a:solidFill>
                <a:latin typeface="Times New Roman" pitchFamily="18" charset="0"/>
                <a:ea typeface="楷体" charset="0"/>
              </a:rPr>
              <a:t>流水作业调度问题的</a:t>
            </a:r>
            <a:r>
              <a:rPr lang="en-US" altLang="zh-CN" sz="2400">
                <a:solidFill>
                  <a:srgbClr val="000000"/>
                </a:solidFill>
                <a:latin typeface="Times New Roman" pitchFamily="18" charset="0"/>
                <a:ea typeface="楷体" charset="0"/>
              </a:rPr>
              <a:t>Johnson</a:t>
            </a:r>
            <a:r>
              <a:rPr lang="zh-CN" altLang="en-US" sz="2400">
                <a:solidFill>
                  <a:srgbClr val="000000"/>
                </a:solidFill>
                <a:latin typeface="Times New Roman" pitchFamily="18" charset="0"/>
                <a:ea typeface="楷体" charset="0"/>
              </a:rPr>
              <a:t>算法</a:t>
            </a:r>
          </a:p>
          <a:p>
            <a:r>
              <a:rPr lang="en-US" altLang="zh-CN" sz="2400">
                <a:solidFill>
                  <a:srgbClr val="000000"/>
                </a:solidFill>
                <a:latin typeface="Times New Roman" pitchFamily="18" charset="0"/>
                <a:ea typeface="楷体" charset="0"/>
                <a:cs typeface="楷体_GB2312"/>
              </a:rPr>
              <a:t>(1)</a:t>
            </a:r>
            <a:r>
              <a:rPr lang="zh-CN" altLang="en-US" sz="2400">
                <a:solidFill>
                  <a:srgbClr val="000000"/>
                </a:solidFill>
                <a:latin typeface="Times New Roman" pitchFamily="18" charset="0"/>
                <a:ea typeface="楷体" charset="0"/>
                <a:cs typeface="楷体_GB2312"/>
              </a:rPr>
              <a:t>令</a:t>
            </a:r>
          </a:p>
          <a:p>
            <a:r>
              <a:rPr lang="en-US" altLang="zh-CN" sz="2400">
                <a:solidFill>
                  <a:srgbClr val="000000"/>
                </a:solidFill>
                <a:latin typeface="Times New Roman" pitchFamily="18" charset="0"/>
                <a:ea typeface="楷体" charset="0"/>
                <a:cs typeface="楷体_GB2312"/>
              </a:rPr>
              <a:t>(2)</a:t>
            </a:r>
            <a:r>
              <a:rPr lang="zh-CN" altLang="en-US" sz="2400">
                <a:solidFill>
                  <a:srgbClr val="000000"/>
                </a:solidFill>
                <a:latin typeface="Times New Roman" pitchFamily="18" charset="0"/>
                <a:ea typeface="楷体" charset="0"/>
                <a:cs typeface="楷体_GB2312"/>
              </a:rPr>
              <a:t>将</a:t>
            </a:r>
            <a:r>
              <a:rPr lang="en-US" altLang="zh-CN" sz="2400">
                <a:solidFill>
                  <a:srgbClr val="000000"/>
                </a:solidFill>
                <a:latin typeface="Times New Roman" pitchFamily="18" charset="0"/>
                <a:ea typeface="楷体" charset="0"/>
                <a:cs typeface="楷体_GB2312"/>
              </a:rPr>
              <a:t>N</a:t>
            </a:r>
            <a:r>
              <a:rPr lang="en-US" altLang="zh-CN" sz="2400" baseline="-25000">
                <a:solidFill>
                  <a:srgbClr val="000000"/>
                </a:solidFill>
                <a:latin typeface="Times New Roman" pitchFamily="18" charset="0"/>
                <a:ea typeface="楷体" charset="0"/>
                <a:cs typeface="楷体_GB2312"/>
              </a:rPr>
              <a:t>1</a:t>
            </a:r>
            <a:r>
              <a:rPr lang="zh-CN" altLang="en-US" sz="2400">
                <a:solidFill>
                  <a:srgbClr val="000000"/>
                </a:solidFill>
                <a:latin typeface="Times New Roman" pitchFamily="18" charset="0"/>
                <a:ea typeface="楷体" charset="0"/>
                <a:cs typeface="楷体_GB2312"/>
              </a:rPr>
              <a:t>中作业依</a:t>
            </a:r>
            <a:r>
              <a:rPr lang="en-US" altLang="zh-CN" sz="2400">
                <a:solidFill>
                  <a:srgbClr val="000000"/>
                </a:solidFill>
                <a:latin typeface="Times New Roman" pitchFamily="18" charset="0"/>
                <a:ea typeface="楷体" charset="0"/>
                <a:cs typeface="楷体_GB2312"/>
              </a:rPr>
              <a:t>a</a:t>
            </a:r>
            <a:r>
              <a:rPr lang="en-US" altLang="zh-CN" sz="2400" baseline="-25000">
                <a:solidFill>
                  <a:srgbClr val="000000"/>
                </a:solidFill>
                <a:latin typeface="Times New Roman" pitchFamily="18" charset="0"/>
                <a:ea typeface="楷体" charset="0"/>
                <a:cs typeface="楷体_GB2312"/>
              </a:rPr>
              <a:t>i</a:t>
            </a:r>
            <a:r>
              <a:rPr lang="zh-CN" altLang="en-US" sz="2400">
                <a:solidFill>
                  <a:srgbClr val="000000"/>
                </a:solidFill>
                <a:latin typeface="Times New Roman" pitchFamily="18" charset="0"/>
                <a:ea typeface="楷体" charset="0"/>
                <a:cs typeface="楷体_GB2312"/>
              </a:rPr>
              <a:t>的非减序排序；将</a:t>
            </a:r>
            <a:r>
              <a:rPr lang="en-US" altLang="zh-CN" sz="2400">
                <a:solidFill>
                  <a:srgbClr val="000000"/>
                </a:solidFill>
                <a:latin typeface="Times New Roman" pitchFamily="18" charset="0"/>
                <a:ea typeface="楷体" charset="0"/>
                <a:cs typeface="楷体_GB2312"/>
              </a:rPr>
              <a:t>N</a:t>
            </a:r>
            <a:r>
              <a:rPr lang="en-US" altLang="zh-CN" sz="2400" baseline="-25000">
                <a:solidFill>
                  <a:srgbClr val="000000"/>
                </a:solidFill>
                <a:latin typeface="Times New Roman" pitchFamily="18" charset="0"/>
                <a:ea typeface="楷体" charset="0"/>
                <a:cs typeface="楷体_GB2312"/>
              </a:rPr>
              <a:t>2</a:t>
            </a:r>
            <a:r>
              <a:rPr lang="zh-CN" altLang="en-US" sz="2400">
                <a:solidFill>
                  <a:srgbClr val="000000"/>
                </a:solidFill>
                <a:latin typeface="Times New Roman" pitchFamily="18" charset="0"/>
                <a:ea typeface="楷体" charset="0"/>
                <a:cs typeface="楷体_GB2312"/>
              </a:rPr>
              <a:t>中作业依</a:t>
            </a:r>
            <a:r>
              <a:rPr lang="en-US" altLang="zh-CN" sz="2400">
                <a:solidFill>
                  <a:srgbClr val="000000"/>
                </a:solidFill>
                <a:latin typeface="Times New Roman" pitchFamily="18" charset="0"/>
                <a:ea typeface="楷体" charset="0"/>
                <a:cs typeface="楷体_GB2312"/>
              </a:rPr>
              <a:t>b</a:t>
            </a:r>
            <a:r>
              <a:rPr lang="en-US" altLang="zh-CN" sz="2400" baseline="-25000">
                <a:solidFill>
                  <a:srgbClr val="000000"/>
                </a:solidFill>
                <a:latin typeface="Times New Roman" pitchFamily="18" charset="0"/>
                <a:ea typeface="楷体" charset="0"/>
                <a:cs typeface="楷体_GB2312"/>
              </a:rPr>
              <a:t>i</a:t>
            </a:r>
            <a:r>
              <a:rPr lang="zh-CN" altLang="en-US" sz="2400">
                <a:solidFill>
                  <a:srgbClr val="000000"/>
                </a:solidFill>
                <a:latin typeface="Times New Roman" pitchFamily="18" charset="0"/>
                <a:ea typeface="楷体" charset="0"/>
                <a:cs typeface="楷体_GB2312"/>
              </a:rPr>
              <a:t>的非增序排序；</a:t>
            </a:r>
          </a:p>
          <a:p>
            <a:r>
              <a:rPr lang="en-US" altLang="zh-CN" sz="2400">
                <a:solidFill>
                  <a:srgbClr val="000000"/>
                </a:solidFill>
                <a:latin typeface="Times New Roman" pitchFamily="18" charset="0"/>
                <a:ea typeface="楷体" charset="0"/>
                <a:cs typeface="楷体_GB2312"/>
              </a:rPr>
              <a:t>(3)N</a:t>
            </a:r>
            <a:r>
              <a:rPr lang="en-US" altLang="zh-CN" sz="2400" baseline="-25000">
                <a:solidFill>
                  <a:srgbClr val="000000"/>
                </a:solidFill>
                <a:latin typeface="Times New Roman" pitchFamily="18" charset="0"/>
                <a:ea typeface="楷体" charset="0"/>
                <a:cs typeface="楷体_GB2312"/>
              </a:rPr>
              <a:t>1</a:t>
            </a:r>
            <a:r>
              <a:rPr lang="zh-CN" altLang="en-US" sz="2400">
                <a:solidFill>
                  <a:srgbClr val="000000"/>
                </a:solidFill>
                <a:latin typeface="Times New Roman" pitchFamily="18" charset="0"/>
                <a:ea typeface="楷体" charset="0"/>
                <a:cs typeface="楷体_GB2312"/>
              </a:rPr>
              <a:t>中作业接</a:t>
            </a:r>
            <a:r>
              <a:rPr lang="en-US" altLang="zh-CN" sz="2400">
                <a:solidFill>
                  <a:srgbClr val="000000"/>
                </a:solidFill>
                <a:latin typeface="Times New Roman" pitchFamily="18" charset="0"/>
                <a:ea typeface="楷体" charset="0"/>
                <a:cs typeface="楷体_GB2312"/>
              </a:rPr>
              <a:t>N</a:t>
            </a:r>
            <a:r>
              <a:rPr lang="en-US" altLang="zh-CN" sz="2400" baseline="-25000">
                <a:solidFill>
                  <a:srgbClr val="000000"/>
                </a:solidFill>
                <a:latin typeface="Times New Roman" pitchFamily="18" charset="0"/>
                <a:ea typeface="楷体" charset="0"/>
                <a:cs typeface="楷体_GB2312"/>
              </a:rPr>
              <a:t>2</a:t>
            </a:r>
            <a:r>
              <a:rPr lang="zh-CN" altLang="en-US" sz="2400">
                <a:solidFill>
                  <a:srgbClr val="000000"/>
                </a:solidFill>
                <a:latin typeface="Times New Roman" pitchFamily="18" charset="0"/>
                <a:ea typeface="楷体" charset="0"/>
                <a:cs typeface="楷体_GB2312"/>
              </a:rPr>
              <a:t>中作业构成满足</a:t>
            </a:r>
            <a:r>
              <a:rPr lang="en-US" altLang="zh-CN" sz="2400">
                <a:solidFill>
                  <a:srgbClr val="000000"/>
                </a:solidFill>
                <a:latin typeface="Times New Roman" pitchFamily="18" charset="0"/>
                <a:ea typeface="楷体" charset="0"/>
                <a:cs typeface="楷体_GB2312"/>
              </a:rPr>
              <a:t>Johnson</a:t>
            </a:r>
            <a:r>
              <a:rPr lang="zh-CN" altLang="en-US" sz="2400">
                <a:solidFill>
                  <a:srgbClr val="000000"/>
                </a:solidFill>
                <a:latin typeface="Times New Roman" pitchFamily="18" charset="0"/>
                <a:ea typeface="楷体" charset="0"/>
                <a:cs typeface="楷体_GB2312"/>
              </a:rPr>
              <a:t>法则的最优调度。</a:t>
            </a:r>
          </a:p>
        </p:txBody>
      </p:sp>
      <p:sp>
        <p:nvSpPr>
          <p:cNvPr id="93262" name="Rectangle 4"/>
          <p:cNvSpPr>
            <a:spLocks noChangeArrowheads="1"/>
          </p:cNvSpPr>
          <p:nvPr/>
        </p:nvSpPr>
        <p:spPr bwMode="auto">
          <a:xfrm>
            <a:off x="1143000" y="2326005"/>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93258" name="Object 74"/>
          <p:cNvGraphicFramePr>
            <a:graphicFrameLocks noChangeAspect="1"/>
          </p:cNvGraphicFramePr>
          <p:nvPr/>
        </p:nvGraphicFramePr>
        <p:xfrm>
          <a:off x="2195513" y="1263254"/>
          <a:ext cx="3132535" cy="350044"/>
        </p:xfrm>
        <a:graphic>
          <a:graphicData uri="http://schemas.openxmlformats.org/presentationml/2006/ole">
            <mc:AlternateContent xmlns:mc="http://schemas.openxmlformats.org/markup-compatibility/2006">
              <mc:Choice xmlns:v="urn:schemas-microsoft-com:vml" Requires="v">
                <p:oleObj spid="_x0000_s93318" name="公式" r:id="rId3" imgW="2044700" imgH="228600" progId="Equation.3">
                  <p:embed/>
                </p:oleObj>
              </mc:Choice>
              <mc:Fallback>
                <p:oleObj name="公式" r:id="rId3" imgW="2044700" imgH="228600" progId="Equation.3">
                  <p:embed/>
                  <p:pic>
                    <p:nvPicPr>
                      <p:cNvPr id="0" name="Picture 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1263254"/>
                        <a:ext cx="3132535" cy="350044"/>
                      </a:xfrm>
                      <a:prstGeom prst="rect">
                        <a:avLst/>
                      </a:prstGeom>
                      <a:noFill/>
                    </p:spPr>
                  </p:pic>
                </p:oleObj>
              </mc:Fallback>
            </mc:AlternateContent>
          </a:graphicData>
        </a:graphic>
      </p:graphicFrame>
      <p:sp>
        <p:nvSpPr>
          <p:cNvPr id="93263" name="Text Box 6"/>
          <p:cNvSpPr txBox="1">
            <a:spLocks noChangeArrowheads="1"/>
          </p:cNvSpPr>
          <p:nvPr/>
        </p:nvSpPr>
        <p:spPr bwMode="auto">
          <a:xfrm>
            <a:off x="925195" y="3381375"/>
            <a:ext cx="7574280" cy="914400"/>
          </a:xfrm>
          <a:prstGeom prst="rect">
            <a:avLst/>
          </a:prstGeom>
          <a:gradFill>
            <a:gsLst>
              <a:gs pos="0">
                <a:srgbClr val="012D86"/>
              </a:gs>
              <a:gs pos="100000">
                <a:srgbClr val="0E2557"/>
              </a:gs>
            </a:gsLst>
            <a:lin ang="3960000" scaled="0"/>
          </a:gradFill>
          <a:ln w="50800">
            <a:solidFill>
              <a:srgbClr val="FF6600"/>
            </a:solidFill>
            <a:miter lim="800000"/>
          </a:ln>
        </p:spPr>
        <p:txBody>
          <a:bodyPr wrap="square">
            <a:spAutoFit/>
          </a:bodyPr>
          <a:lstStyle/>
          <a:p>
            <a:r>
              <a:rPr lang="zh-CN" altLang="en-US" sz="1800" b="1">
                <a:solidFill>
                  <a:schemeClr val="bg1"/>
                </a:solidFill>
                <a:latin typeface="Verdana" pitchFamily="34" charset="0"/>
                <a:ea typeface="黑体" pitchFamily="2" charset="-122"/>
              </a:rPr>
              <a:t>算法复杂度分析：</a:t>
            </a:r>
          </a:p>
          <a:p>
            <a:r>
              <a:rPr lang="zh-CN" altLang="en-US" sz="1800" b="1">
                <a:solidFill>
                  <a:schemeClr val="bg1"/>
                </a:solidFill>
                <a:ea typeface="楷体_GB2312"/>
                <a:cs typeface="楷体_GB2312"/>
              </a:rPr>
              <a:t>算法的主要计算时间花在对作业集的排序。因此，在最坏情况下算法所需的计算时间为</a:t>
            </a:r>
            <a:r>
              <a:rPr lang="en-US" altLang="zh-CN" sz="1800" b="1">
                <a:solidFill>
                  <a:schemeClr val="bg1"/>
                </a:solidFill>
                <a:ea typeface="楷体_GB2312"/>
                <a:cs typeface="楷体_GB2312"/>
              </a:rPr>
              <a:t>O(nlogn)</a:t>
            </a:r>
            <a:r>
              <a:rPr lang="zh-CN" altLang="en-US" sz="1800" b="1">
                <a:solidFill>
                  <a:schemeClr val="bg1"/>
                </a:solidFill>
                <a:ea typeface="楷体_GB2312"/>
                <a:cs typeface="楷体_GB2312"/>
              </a:rPr>
              <a:t>。所需的空间为</a:t>
            </a:r>
            <a:r>
              <a:rPr lang="en-US" altLang="zh-CN" sz="1800" b="1">
                <a:solidFill>
                  <a:schemeClr val="bg1"/>
                </a:solidFill>
                <a:ea typeface="楷体_GB2312"/>
                <a:cs typeface="楷体_GB2312"/>
              </a:rPr>
              <a:t>O(n)</a:t>
            </a:r>
            <a:r>
              <a:rPr lang="zh-CN" altLang="en-US" sz="1800" b="1">
                <a:solidFill>
                  <a:schemeClr val="bg1"/>
                </a:solidFill>
                <a:ea typeface="楷体_GB2312"/>
                <a:cs typeface="楷体_GB2312"/>
              </a:rPr>
              <a:t>。</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2" name="Rectangle 4"/>
          <p:cNvSpPr>
            <a:spLocks noGrp="1" noChangeArrowheads="1"/>
          </p:cNvSpPr>
          <p:nvPr>
            <p:ph type="ctrTitle" idx="4294967295"/>
          </p:nvPr>
        </p:nvSpPr>
        <p:spPr>
          <a:xfrm>
            <a:off x="343535" y="1649730"/>
            <a:ext cx="5391785" cy="1153795"/>
          </a:xfrm>
        </p:spPr>
        <p:txBody>
          <a:bodyPr rtlCol="0">
            <a:noAutofit/>
          </a:bodyPr>
          <a:lstStyle/>
          <a:p>
            <a:pPr eaLnBrk="1" fontAlgn="auto" hangingPunct="1">
              <a:spcAft>
                <a:spcPts val="0"/>
              </a:spcAft>
              <a:defRPr/>
            </a:pPr>
            <a:r>
              <a:rPr lang="en-US" altLang="zh-CN" sz="3450" b="1">
                <a:solidFill>
                  <a:srgbClr val="000000"/>
                </a:solidFill>
                <a:effectLst>
                  <a:outerShdw blurRad="38100" dist="38100" dir="2700000" algn="tl">
                    <a:srgbClr val="C0C0C0"/>
                  </a:outerShdw>
                </a:effectLst>
                <a:latin typeface="Times New Roman" pitchFamily="18" charset="0"/>
                <a:ea typeface="楷体" charset="0"/>
              </a:rPr>
              <a:t>0-1</a:t>
            </a:r>
            <a:r>
              <a:rPr lang="zh-CN" altLang="en-US" sz="3450" b="1">
                <a:solidFill>
                  <a:srgbClr val="000000"/>
                </a:solidFill>
                <a:effectLst>
                  <a:outerShdw blurRad="38100" dist="38100" dir="2700000" algn="tl">
                    <a:srgbClr val="C0C0C0"/>
                  </a:outerShdw>
                </a:effectLst>
                <a:latin typeface="Times New Roman" pitchFamily="18" charset="0"/>
                <a:ea typeface="楷体" charset="0"/>
              </a:rPr>
              <a:t>背包问题</a:t>
            </a:r>
          </a:p>
        </p:txBody>
      </p:sp>
      <p:pic>
        <p:nvPicPr>
          <p:cNvPr id="234499" name="图片 1"/>
          <p:cNvPicPr>
            <a:picLocks noChangeAspect="1"/>
          </p:cNvPicPr>
          <p:nvPr/>
        </p:nvPicPr>
        <p:blipFill>
          <a:blip r:embed="rId2"/>
          <a:srcRect/>
          <a:stretch>
            <a:fillRect/>
          </a:stretch>
        </p:blipFill>
        <p:spPr bwMode="auto">
          <a:xfrm>
            <a:off x="5263515" y="1348740"/>
            <a:ext cx="2985135" cy="2124710"/>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en-US" altLang="zh-CN" sz="2850" b="1" dirty="0">
                <a:solidFill>
                  <a:srgbClr val="000000"/>
                </a:solidFill>
                <a:effectLst>
                  <a:outerShdw blurRad="38100" dist="38100" dir="2700000" algn="tl">
                    <a:srgbClr val="C0C0C0"/>
                  </a:outerShdw>
                </a:effectLst>
                <a:latin typeface="Garamond" pitchFamily="18" charset="0"/>
                <a:ea typeface="黑体" pitchFamily="2" charset="-122"/>
              </a:rPr>
              <a:t>0-1 </a:t>
            </a:r>
            <a:r>
              <a:rPr lang="zh-CN" altLang="en-US" sz="2850" b="1" dirty="0">
                <a:solidFill>
                  <a:srgbClr val="000000"/>
                </a:solidFill>
                <a:effectLst>
                  <a:outerShdw blurRad="38100" dist="38100" dir="2700000" algn="tl">
                    <a:srgbClr val="C0C0C0"/>
                  </a:outerShdw>
                </a:effectLst>
                <a:latin typeface="Garamond" pitchFamily="18" charset="0"/>
                <a:ea typeface="黑体" pitchFamily="2" charset="-122"/>
              </a:rPr>
              <a:t>背包问题</a:t>
            </a:r>
          </a:p>
        </p:txBody>
      </p:sp>
      <p:sp>
        <p:nvSpPr>
          <p:cNvPr id="95380" name="Text Box 3"/>
          <p:cNvSpPr txBox="1">
            <a:spLocks noChangeArrowheads="1"/>
          </p:cNvSpPr>
          <p:nvPr/>
        </p:nvSpPr>
        <p:spPr bwMode="auto">
          <a:xfrm>
            <a:off x="473075" y="749935"/>
            <a:ext cx="8062595" cy="1737360"/>
          </a:xfrm>
          <a:prstGeom prst="rect">
            <a:avLst/>
          </a:prstGeom>
          <a:noFill/>
          <a:ln w="9525">
            <a:noFill/>
            <a:miter lim="800000"/>
          </a:ln>
        </p:spPr>
        <p:txBody>
          <a:bodyPr wrap="square">
            <a:spAutoFit/>
          </a:bodyPr>
          <a:lstStyle/>
          <a:p>
            <a:r>
              <a:rPr lang="zh-CN" altLang="en-US" sz="1800">
                <a:solidFill>
                  <a:srgbClr val="000000"/>
                </a:solidFill>
                <a:latin typeface="黑体" pitchFamily="2" charset="-122"/>
                <a:ea typeface="黑体" pitchFamily="2" charset="-122"/>
              </a:rPr>
              <a:t>给定</a:t>
            </a:r>
            <a:r>
              <a:rPr lang="en-US" altLang="zh-CN" sz="1800">
                <a:solidFill>
                  <a:srgbClr val="000000"/>
                </a:solidFill>
                <a:latin typeface="黑体" pitchFamily="2" charset="-122"/>
                <a:ea typeface="黑体" pitchFamily="2" charset="-122"/>
              </a:rPr>
              <a:t>n</a:t>
            </a:r>
            <a:r>
              <a:rPr lang="zh-CN" altLang="en-US" sz="1800">
                <a:solidFill>
                  <a:srgbClr val="000000"/>
                </a:solidFill>
                <a:latin typeface="黑体" pitchFamily="2" charset="-122"/>
                <a:ea typeface="黑体" pitchFamily="2" charset="-122"/>
              </a:rPr>
              <a:t>种物品和一背包。物品</a:t>
            </a:r>
            <a:r>
              <a:rPr lang="en-US" altLang="zh-CN" sz="1800">
                <a:solidFill>
                  <a:srgbClr val="000000"/>
                </a:solidFill>
                <a:latin typeface="黑体" pitchFamily="2" charset="-122"/>
                <a:ea typeface="黑体" pitchFamily="2" charset="-122"/>
              </a:rPr>
              <a:t>i</a:t>
            </a:r>
            <a:r>
              <a:rPr lang="zh-CN" altLang="en-US" sz="1800">
                <a:solidFill>
                  <a:srgbClr val="000000"/>
                </a:solidFill>
                <a:latin typeface="黑体" pitchFamily="2" charset="-122"/>
                <a:ea typeface="黑体" pitchFamily="2" charset="-122"/>
              </a:rPr>
              <a:t>的重量是</a:t>
            </a:r>
            <a:r>
              <a:rPr lang="en-US" altLang="zh-CN" sz="1800">
                <a:solidFill>
                  <a:srgbClr val="000000"/>
                </a:solidFill>
                <a:latin typeface="黑体" pitchFamily="2" charset="-122"/>
                <a:ea typeface="黑体" pitchFamily="2" charset="-122"/>
              </a:rPr>
              <a:t>w</a:t>
            </a:r>
            <a:r>
              <a:rPr lang="en-US" altLang="zh-CN" sz="1800" baseline="-25000">
                <a:solidFill>
                  <a:srgbClr val="000000"/>
                </a:solidFill>
                <a:latin typeface="黑体" pitchFamily="2" charset="-122"/>
                <a:ea typeface="黑体" pitchFamily="2" charset="-122"/>
              </a:rPr>
              <a:t>i</a:t>
            </a:r>
            <a:r>
              <a:rPr lang="zh-CN" altLang="en-US" sz="1800">
                <a:solidFill>
                  <a:srgbClr val="000000"/>
                </a:solidFill>
                <a:latin typeface="黑体" pitchFamily="2" charset="-122"/>
                <a:ea typeface="黑体" pitchFamily="2" charset="-122"/>
              </a:rPr>
              <a:t>，其价值为</a:t>
            </a:r>
            <a:r>
              <a:rPr lang="en-US" altLang="zh-CN" sz="1800">
                <a:solidFill>
                  <a:srgbClr val="000000"/>
                </a:solidFill>
                <a:latin typeface="黑体" pitchFamily="2" charset="-122"/>
                <a:ea typeface="黑体" pitchFamily="2" charset="-122"/>
              </a:rPr>
              <a:t>v</a:t>
            </a:r>
            <a:r>
              <a:rPr lang="en-US" altLang="zh-CN" sz="1800" baseline="-25000">
                <a:solidFill>
                  <a:srgbClr val="000000"/>
                </a:solidFill>
                <a:latin typeface="黑体" pitchFamily="2" charset="-122"/>
                <a:ea typeface="黑体" pitchFamily="2" charset="-122"/>
              </a:rPr>
              <a:t>i</a:t>
            </a:r>
            <a:r>
              <a:rPr lang="zh-CN" altLang="en-US" sz="1800">
                <a:solidFill>
                  <a:srgbClr val="000000"/>
                </a:solidFill>
                <a:latin typeface="黑体" pitchFamily="2" charset="-122"/>
                <a:ea typeface="黑体" pitchFamily="2" charset="-122"/>
              </a:rPr>
              <a:t>，背包的容量为</a:t>
            </a:r>
            <a:r>
              <a:rPr lang="en-US" altLang="zh-CN" sz="1800">
                <a:solidFill>
                  <a:srgbClr val="000000"/>
                </a:solidFill>
                <a:latin typeface="黑体" pitchFamily="2" charset="-122"/>
                <a:ea typeface="黑体" pitchFamily="2" charset="-122"/>
              </a:rPr>
              <a:t>C</a:t>
            </a:r>
            <a:r>
              <a:rPr lang="zh-CN" altLang="en-US" sz="1800">
                <a:solidFill>
                  <a:srgbClr val="000000"/>
                </a:solidFill>
                <a:latin typeface="黑体" pitchFamily="2" charset="-122"/>
                <a:ea typeface="黑体" pitchFamily="2" charset="-122"/>
              </a:rPr>
              <a:t>。问应如何选择装入背包的物品，使得装入背包中物品的总价值最大</a:t>
            </a:r>
            <a:r>
              <a:rPr lang="en-US" altLang="zh-CN" sz="1800">
                <a:solidFill>
                  <a:srgbClr val="000000"/>
                </a:solidFill>
                <a:latin typeface="黑体" pitchFamily="2" charset="-122"/>
                <a:ea typeface="黑体" pitchFamily="2" charset="-122"/>
              </a:rPr>
              <a:t>?</a:t>
            </a:r>
          </a:p>
          <a:p>
            <a:endParaRPr lang="en-US" altLang="zh-CN" sz="1800">
              <a:solidFill>
                <a:srgbClr val="000000"/>
              </a:solidFill>
              <a:latin typeface="黑体" pitchFamily="2" charset="-122"/>
              <a:ea typeface="黑体" pitchFamily="2" charset="-122"/>
            </a:endParaRPr>
          </a:p>
          <a:p>
            <a:endParaRPr lang="en-US" altLang="zh-CN" sz="1800">
              <a:solidFill>
                <a:srgbClr val="000000"/>
              </a:solidFill>
              <a:ea typeface="楷体_GB2312"/>
              <a:cs typeface="楷体_GB2312"/>
            </a:endParaRPr>
          </a:p>
          <a:p>
            <a:endParaRPr lang="en-US" altLang="zh-CN" sz="1800">
              <a:solidFill>
                <a:srgbClr val="000000"/>
              </a:solidFill>
              <a:ea typeface="楷体_GB2312"/>
              <a:cs typeface="楷体_GB2312"/>
            </a:endParaRPr>
          </a:p>
          <a:p>
            <a:r>
              <a:rPr lang="en-US" altLang="zh-CN" sz="1800">
                <a:solidFill>
                  <a:srgbClr val="000000"/>
                </a:solidFill>
                <a:ea typeface="楷体_GB2312"/>
                <a:cs typeface="楷体_GB2312"/>
              </a:rPr>
              <a:t>0-1</a:t>
            </a:r>
            <a:r>
              <a:rPr lang="zh-CN" altLang="en-US" sz="1800">
                <a:solidFill>
                  <a:srgbClr val="000000"/>
                </a:solidFill>
                <a:ea typeface="楷体_GB2312"/>
                <a:cs typeface="楷体_GB2312"/>
              </a:rPr>
              <a:t>背包问题是一个特殊的整数规划问题。</a:t>
            </a:r>
          </a:p>
        </p:txBody>
      </p:sp>
      <p:sp>
        <p:nvSpPr>
          <p:cNvPr id="95381" name="Rectangle 4"/>
          <p:cNvSpPr>
            <a:spLocks noChangeArrowheads="1"/>
          </p:cNvSpPr>
          <p:nvPr/>
        </p:nvSpPr>
        <p:spPr bwMode="auto">
          <a:xfrm>
            <a:off x="1143000" y="2250996"/>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sp>
        <p:nvSpPr>
          <p:cNvPr id="95382" name="Rectangle 5"/>
          <p:cNvSpPr>
            <a:spLocks noChangeArrowheads="1"/>
          </p:cNvSpPr>
          <p:nvPr/>
        </p:nvSpPr>
        <p:spPr bwMode="auto">
          <a:xfrm>
            <a:off x="1143000" y="2250996"/>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sp>
        <p:nvSpPr>
          <p:cNvPr id="95383" name="Rectangle 6"/>
          <p:cNvSpPr>
            <a:spLocks noChangeArrowheads="1"/>
          </p:cNvSpPr>
          <p:nvPr/>
        </p:nvSpPr>
        <p:spPr bwMode="auto">
          <a:xfrm>
            <a:off x="1143000" y="2250996"/>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graphicFrame>
        <p:nvGraphicFramePr>
          <p:cNvPr id="95376" name="Object 144"/>
          <p:cNvGraphicFramePr>
            <a:graphicFrameLocks noChangeAspect="1"/>
          </p:cNvGraphicFramePr>
          <p:nvPr/>
        </p:nvGraphicFramePr>
        <p:xfrm>
          <a:off x="1513285" y="2749154"/>
          <a:ext cx="1325165" cy="727472"/>
        </p:xfrm>
        <a:graphic>
          <a:graphicData uri="http://schemas.openxmlformats.org/presentationml/2006/ole">
            <mc:AlternateContent xmlns:mc="http://schemas.openxmlformats.org/markup-compatibility/2006">
              <mc:Choice xmlns:v="urn:schemas-microsoft-com:vml" Requires="v">
                <p:oleObj spid="_x0000_s95492" name="公式" r:id="rId3" imgW="799465" imgH="444500" progId="Equation.3">
                  <p:embed/>
                </p:oleObj>
              </mc:Choice>
              <mc:Fallback>
                <p:oleObj name="公式" r:id="rId3" imgW="799465" imgH="444500" progId="Equation.3">
                  <p:embed/>
                  <p:pic>
                    <p:nvPicPr>
                      <p:cNvPr id="0" name="Picture 1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3285" y="2749154"/>
                        <a:ext cx="1325165" cy="727472"/>
                      </a:xfrm>
                      <a:prstGeom prst="rect">
                        <a:avLst/>
                      </a:prstGeom>
                      <a:noFill/>
                    </p:spPr>
                  </p:pic>
                </p:oleObj>
              </mc:Fallback>
            </mc:AlternateContent>
          </a:graphicData>
        </a:graphic>
      </p:graphicFrame>
      <p:sp>
        <p:nvSpPr>
          <p:cNvPr id="95384" name="Rectangle 8"/>
          <p:cNvSpPr>
            <a:spLocks noChangeArrowheads="1"/>
          </p:cNvSpPr>
          <p:nvPr/>
        </p:nvSpPr>
        <p:spPr bwMode="auto">
          <a:xfrm>
            <a:off x="1143000" y="2172415"/>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graphicFrame>
        <p:nvGraphicFramePr>
          <p:cNvPr id="95377" name="Object 145"/>
          <p:cNvGraphicFramePr>
            <a:graphicFrameLocks noChangeAspect="1"/>
          </p:cNvGraphicFramePr>
          <p:nvPr/>
        </p:nvGraphicFramePr>
        <p:xfrm>
          <a:off x="1231106" y="3569494"/>
          <a:ext cx="2160985" cy="1131094"/>
        </p:xfrm>
        <a:graphic>
          <a:graphicData uri="http://schemas.openxmlformats.org/presentationml/2006/ole">
            <mc:AlternateContent xmlns:mc="http://schemas.openxmlformats.org/markup-compatibility/2006">
              <mc:Choice xmlns:v="urn:schemas-microsoft-com:vml" Requires="v">
                <p:oleObj spid="_x0000_s95493" name="公式" r:id="rId5" imgW="1218565" imgH="635000" progId="Equation.3">
                  <p:embed/>
                </p:oleObj>
              </mc:Choice>
              <mc:Fallback>
                <p:oleObj name="公式" r:id="rId5" imgW="1218565" imgH="635000" progId="Equation.3">
                  <p:embed/>
                  <p:pic>
                    <p:nvPicPr>
                      <p:cNvPr id="0"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1106" y="3569494"/>
                        <a:ext cx="2160985" cy="1131094"/>
                      </a:xfrm>
                      <a:prstGeom prst="rect">
                        <a:avLst/>
                      </a:prstGeom>
                      <a:noFill/>
                    </p:spPr>
                  </p:pic>
                </p:oleObj>
              </mc:Fallback>
            </mc:AlternateContent>
          </a:graphicData>
        </a:graphic>
      </p:graphicFrame>
      <p:sp>
        <p:nvSpPr>
          <p:cNvPr id="95385" name="Text Box 3"/>
          <p:cNvSpPr txBox="1">
            <a:spLocks noChangeArrowheads="1"/>
          </p:cNvSpPr>
          <p:nvPr/>
        </p:nvSpPr>
        <p:spPr bwMode="auto">
          <a:xfrm>
            <a:off x="2377678" y="1493044"/>
            <a:ext cx="4157980" cy="365760"/>
          </a:xfrm>
          <a:prstGeom prst="rect">
            <a:avLst/>
          </a:prstGeom>
          <a:solidFill>
            <a:srgbClr val="FFCC00"/>
          </a:solidFill>
          <a:ln w="9525">
            <a:noFill/>
            <a:miter lim="800000"/>
          </a:ln>
        </p:spPr>
        <p:txBody>
          <a:bodyPr wrap="none">
            <a:spAutoFit/>
          </a:bodyPr>
          <a:lstStyle/>
          <a:p>
            <a:r>
              <a:rPr lang="en-US" altLang="zh-CN" sz="1800">
                <a:solidFill>
                  <a:srgbClr val="000000"/>
                </a:solidFill>
                <a:ea typeface="楷体_GB2312"/>
                <a:cs typeface="楷体_GB2312"/>
              </a:rPr>
              <a:t>n=3</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c=6</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w={4</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3</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2}</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v={5</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2</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1}</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98" name="标题 2"/>
          <p:cNvSpPr>
            <a:spLocks noGrp="1"/>
          </p:cNvSpPr>
          <p:nvPr>
            <p:ph type="title" idx="4294967295"/>
          </p:nvPr>
        </p:nvSpPr>
        <p:spPr>
          <a:xfrm>
            <a:off x="0" y="205740"/>
            <a:ext cx="6172200" cy="857250"/>
          </a:xfrm>
        </p:spPr>
        <p:txBody>
          <a:bodyPr/>
          <a:lstStyle/>
          <a:p>
            <a:r>
              <a:rPr lang="zh-CN" altLang="en-US" sz="3200" b="1">
                <a:solidFill>
                  <a:srgbClr val="000000"/>
                </a:solidFill>
                <a:latin typeface="Times New Roman" pitchFamily="18" charset="0"/>
                <a:ea typeface="楷体" charset="0"/>
                <a:cs typeface="微软雅黑"/>
              </a:rPr>
              <a:t>找寻最优子结构</a:t>
            </a:r>
          </a:p>
        </p:txBody>
      </p:sp>
      <p:sp>
        <p:nvSpPr>
          <p:cNvPr id="96399" name="内容占位符 4"/>
          <p:cNvSpPr>
            <a:spLocks noGrp="1"/>
          </p:cNvSpPr>
          <p:nvPr>
            <p:ph idx="4294967295"/>
          </p:nvPr>
        </p:nvSpPr>
        <p:spPr>
          <a:xfrm>
            <a:off x="471170" y="1167765"/>
            <a:ext cx="8672830" cy="3514725"/>
          </a:xfrm>
        </p:spPr>
        <p:txBody>
          <a:bodyPr/>
          <a:lstStyle/>
          <a:p>
            <a:r>
              <a:rPr lang="zh-CN" altLang="en-US" sz="2400" b="1">
                <a:solidFill>
                  <a:srgbClr val="000000"/>
                </a:solidFill>
                <a:latin typeface="Times New Roman" pitchFamily="18" charset="0"/>
                <a:ea typeface="楷体" charset="0"/>
              </a:rPr>
              <a:t>设 （</a:t>
            </a:r>
            <a:r>
              <a:rPr lang="en-US" altLang="zh-CN" sz="2400" b="1">
                <a:solidFill>
                  <a:srgbClr val="000000"/>
                </a:solidFill>
                <a:latin typeface="Times New Roman" pitchFamily="18" charset="0"/>
                <a:ea typeface="楷体" charset="0"/>
              </a:rPr>
              <a:t>y</a:t>
            </a:r>
            <a:r>
              <a:rPr lang="en-US" altLang="zh-CN" sz="1000" b="1">
                <a:solidFill>
                  <a:srgbClr val="000000"/>
                </a:solidFill>
                <a:latin typeface="Times New Roman" pitchFamily="18" charset="0"/>
                <a:ea typeface="楷体" charset="0"/>
              </a:rPr>
              <a:t>1</a:t>
            </a:r>
            <a:r>
              <a:rPr lang="en-US" altLang="zh-CN" sz="2400" b="1">
                <a:solidFill>
                  <a:srgbClr val="000000"/>
                </a:solidFill>
                <a:latin typeface="Times New Roman" pitchFamily="18" charset="0"/>
                <a:ea typeface="楷体" charset="0"/>
              </a:rPr>
              <a:t>,y</a:t>
            </a:r>
            <a:r>
              <a:rPr lang="en-US" altLang="zh-CN" sz="1000" b="1">
                <a:solidFill>
                  <a:srgbClr val="000000"/>
                </a:solidFill>
                <a:latin typeface="Times New Roman" pitchFamily="18" charset="0"/>
                <a:ea typeface="楷体" charset="0"/>
              </a:rPr>
              <a:t>2</a:t>
            </a:r>
            <a:r>
              <a:rPr lang="en-US" altLang="zh-CN" sz="2400" b="1">
                <a:solidFill>
                  <a:srgbClr val="000000"/>
                </a:solidFill>
                <a:latin typeface="Times New Roman" pitchFamily="18" charset="0"/>
                <a:ea typeface="楷体" charset="0"/>
              </a:rPr>
              <a:t>,…..y</a:t>
            </a:r>
            <a:r>
              <a:rPr lang="en-US" altLang="zh-CN" sz="1200" b="1">
                <a:solidFill>
                  <a:srgbClr val="000000"/>
                </a:solidFill>
                <a:latin typeface="Times New Roman" pitchFamily="18" charset="0"/>
                <a:ea typeface="楷体" charset="0"/>
              </a:rPr>
              <a:t>n</a:t>
            </a:r>
            <a:r>
              <a:rPr lang="zh-CN" altLang="en-US" sz="2400" b="1">
                <a:solidFill>
                  <a:srgbClr val="000000"/>
                </a:solidFill>
                <a:latin typeface="Times New Roman" pitchFamily="18" charset="0"/>
                <a:ea typeface="楷体" charset="0"/>
              </a:rPr>
              <a:t>）是</a:t>
            </a:r>
            <a:r>
              <a:rPr lang="en-US" altLang="zh-CN" sz="2400" b="1">
                <a:solidFill>
                  <a:srgbClr val="000000"/>
                </a:solidFill>
                <a:latin typeface="Times New Roman" pitchFamily="18" charset="0"/>
                <a:ea typeface="楷体" charset="0"/>
              </a:rPr>
              <a:t>x</a:t>
            </a:r>
            <a:r>
              <a:rPr lang="en-US" altLang="zh-CN" sz="1200" b="1">
                <a:solidFill>
                  <a:srgbClr val="000000"/>
                </a:solidFill>
                <a:latin typeface="Times New Roman" pitchFamily="18" charset="0"/>
                <a:ea typeface="楷体" charset="0"/>
              </a:rPr>
              <a:t>1</a:t>
            </a:r>
            <a:r>
              <a:rPr lang="zh-CN" altLang="en-US" sz="2400" b="1">
                <a:solidFill>
                  <a:srgbClr val="000000"/>
                </a:solidFill>
                <a:latin typeface="Times New Roman" pitchFamily="18" charset="0"/>
                <a:ea typeface="楷体" charset="0"/>
              </a:rPr>
              <a:t>～</a:t>
            </a:r>
            <a:r>
              <a:rPr lang="en-US" altLang="zh-CN" sz="2400" b="1">
                <a:solidFill>
                  <a:srgbClr val="000000"/>
                </a:solidFill>
                <a:latin typeface="Times New Roman" pitchFamily="18" charset="0"/>
                <a:ea typeface="楷体" charset="0"/>
              </a:rPr>
              <a:t>x</a:t>
            </a:r>
            <a:r>
              <a:rPr lang="en-US" altLang="zh-CN" sz="1200" b="1">
                <a:solidFill>
                  <a:srgbClr val="000000"/>
                </a:solidFill>
                <a:latin typeface="Times New Roman" pitchFamily="18" charset="0"/>
                <a:ea typeface="楷体" charset="0"/>
              </a:rPr>
              <a:t>n</a:t>
            </a:r>
            <a:r>
              <a:rPr lang="zh-CN" altLang="en-US" sz="2400" b="1">
                <a:solidFill>
                  <a:srgbClr val="000000"/>
                </a:solidFill>
                <a:latin typeface="Times New Roman" pitchFamily="18" charset="0"/>
                <a:ea typeface="楷体" charset="0"/>
              </a:rPr>
              <a:t>的一个最优解，则可以推断， </a:t>
            </a:r>
            <a:r>
              <a:rPr lang="en-US" altLang="zh-CN" sz="2400" b="1">
                <a:solidFill>
                  <a:srgbClr val="000000"/>
                </a:solidFill>
                <a:latin typeface="Times New Roman" pitchFamily="18" charset="0"/>
                <a:ea typeface="楷体" charset="0"/>
              </a:rPr>
              <a:t>(y</a:t>
            </a:r>
            <a:r>
              <a:rPr lang="en-US" altLang="zh-CN" sz="1200" b="1">
                <a:solidFill>
                  <a:srgbClr val="000000"/>
                </a:solidFill>
                <a:latin typeface="Times New Roman" pitchFamily="18" charset="0"/>
                <a:ea typeface="楷体" charset="0"/>
              </a:rPr>
              <a:t>2</a:t>
            </a:r>
            <a:r>
              <a:rPr lang="en-US" altLang="zh-CN" sz="2400" b="1">
                <a:solidFill>
                  <a:srgbClr val="000000"/>
                </a:solidFill>
                <a:latin typeface="Times New Roman" pitchFamily="18" charset="0"/>
                <a:ea typeface="楷体" charset="0"/>
              </a:rPr>
              <a:t>,y</a:t>
            </a:r>
            <a:r>
              <a:rPr lang="en-US" altLang="zh-CN" sz="1000" b="1">
                <a:solidFill>
                  <a:srgbClr val="000000"/>
                </a:solidFill>
                <a:latin typeface="Times New Roman" pitchFamily="18" charset="0"/>
                <a:ea typeface="楷体" charset="0"/>
              </a:rPr>
              <a:t>3</a:t>
            </a:r>
            <a:r>
              <a:rPr lang="en-US" altLang="zh-CN" sz="2400" b="1">
                <a:solidFill>
                  <a:srgbClr val="000000"/>
                </a:solidFill>
                <a:latin typeface="Times New Roman" pitchFamily="18" charset="0"/>
                <a:ea typeface="楷体" charset="0"/>
              </a:rPr>
              <a:t>,…..y</a:t>
            </a:r>
            <a:r>
              <a:rPr lang="en-US" altLang="zh-CN" sz="1200" b="1">
                <a:solidFill>
                  <a:srgbClr val="000000"/>
                </a:solidFill>
                <a:latin typeface="Times New Roman" pitchFamily="18" charset="0"/>
                <a:ea typeface="楷体" charset="0"/>
              </a:rPr>
              <a:t>n</a:t>
            </a:r>
            <a:r>
              <a:rPr lang="zh-CN" altLang="en-US" sz="2400" b="1">
                <a:solidFill>
                  <a:srgbClr val="000000"/>
                </a:solidFill>
                <a:latin typeface="Times New Roman" pitchFamily="18" charset="0"/>
                <a:ea typeface="楷体" charset="0"/>
              </a:rPr>
              <a:t>）是一个子问题的最优解。</a:t>
            </a:r>
          </a:p>
        </p:txBody>
      </p:sp>
      <p:graphicFrame>
        <p:nvGraphicFramePr>
          <p:cNvPr id="96395" name="Object 139"/>
          <p:cNvGraphicFramePr>
            <a:graphicFrameLocks noChangeAspect="1"/>
          </p:cNvGraphicFramePr>
          <p:nvPr/>
        </p:nvGraphicFramePr>
        <p:xfrm>
          <a:off x="3342085" y="2291954"/>
          <a:ext cx="1325165" cy="727472"/>
        </p:xfrm>
        <a:graphic>
          <a:graphicData uri="http://schemas.openxmlformats.org/presentationml/2006/ole">
            <mc:AlternateContent xmlns:mc="http://schemas.openxmlformats.org/markup-compatibility/2006">
              <mc:Choice xmlns:v="urn:schemas-microsoft-com:vml" Requires="v">
                <p:oleObj spid="_x0000_s96511" name="公式" r:id="rId3" imgW="799465" imgH="444500" progId="Equation.3">
                  <p:embed/>
                </p:oleObj>
              </mc:Choice>
              <mc:Fallback>
                <p:oleObj name="公式" r:id="rId3" imgW="799465" imgH="444500" progId="Equation.3">
                  <p:embed/>
                  <p:pic>
                    <p:nvPicPr>
                      <p:cNvPr id="0" name="Picture 1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085" y="2291954"/>
                        <a:ext cx="1325165" cy="727472"/>
                      </a:xfrm>
                      <a:prstGeom prst="rect">
                        <a:avLst/>
                      </a:prstGeom>
                      <a:noFill/>
                    </p:spPr>
                  </p:pic>
                </p:oleObj>
              </mc:Fallback>
            </mc:AlternateContent>
          </a:graphicData>
        </a:graphic>
      </p:graphicFrame>
      <p:graphicFrame>
        <p:nvGraphicFramePr>
          <p:cNvPr id="96396" name="Object 140"/>
          <p:cNvGraphicFramePr>
            <a:graphicFrameLocks noChangeAspect="1"/>
          </p:cNvGraphicFramePr>
          <p:nvPr/>
        </p:nvGraphicFramePr>
        <p:xfrm>
          <a:off x="2801541" y="3089672"/>
          <a:ext cx="2678906" cy="1176338"/>
        </p:xfrm>
        <a:graphic>
          <a:graphicData uri="http://schemas.openxmlformats.org/presentationml/2006/ole">
            <mc:AlternateContent xmlns:mc="http://schemas.openxmlformats.org/markup-compatibility/2006">
              <mc:Choice xmlns:v="urn:schemas-microsoft-com:vml" Requires="v">
                <p:oleObj spid="_x0000_s96512" name="公式" r:id="rId5" imgW="1511300" imgH="660400" progId="Equation.3">
                  <p:embed/>
                </p:oleObj>
              </mc:Choice>
              <mc:Fallback>
                <p:oleObj name="公式" r:id="rId5" imgW="1511300" imgH="660400" progId="Equation.3">
                  <p:embed/>
                  <p:pic>
                    <p:nvPicPr>
                      <p:cNvPr id="0" name="Picture 1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1541" y="3089672"/>
                        <a:ext cx="2678906" cy="1176338"/>
                      </a:xfrm>
                      <a:prstGeom prst="rect">
                        <a:avLst/>
                      </a:prstGeom>
                      <a:noFill/>
                    </p:spPr>
                  </p:pic>
                </p:oleObj>
              </mc:Fallback>
            </mc:AlternateContent>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en-US" altLang="zh-CN" sz="2850" b="1">
                <a:solidFill>
                  <a:srgbClr val="000000"/>
                </a:solidFill>
                <a:effectLst>
                  <a:outerShdw blurRad="38100" dist="38100" dir="2700000" algn="tl">
                    <a:srgbClr val="C0C0C0"/>
                  </a:outerShdw>
                </a:effectLst>
                <a:latin typeface="Times New Roman" pitchFamily="18" charset="0"/>
                <a:ea typeface="楷体" charset="0"/>
              </a:rPr>
              <a:t>0-1</a:t>
            </a:r>
            <a:r>
              <a:rPr lang="zh-CN" altLang="en-US" sz="2850" b="1">
                <a:solidFill>
                  <a:srgbClr val="000000"/>
                </a:solidFill>
                <a:effectLst>
                  <a:outerShdw blurRad="38100" dist="38100" dir="2700000" algn="tl">
                    <a:srgbClr val="C0C0C0"/>
                  </a:outerShdw>
                </a:effectLst>
                <a:latin typeface="Times New Roman" pitchFamily="18" charset="0"/>
                <a:ea typeface="楷体" charset="0"/>
              </a:rPr>
              <a:t>背包问题</a:t>
            </a:r>
          </a:p>
        </p:txBody>
      </p:sp>
      <p:sp>
        <p:nvSpPr>
          <p:cNvPr id="97428" name="Text Box 3"/>
          <p:cNvSpPr txBox="1">
            <a:spLocks noChangeArrowheads="1"/>
          </p:cNvSpPr>
          <p:nvPr/>
        </p:nvSpPr>
        <p:spPr bwMode="auto">
          <a:xfrm>
            <a:off x="1331119" y="681038"/>
            <a:ext cx="3956050" cy="457200"/>
          </a:xfrm>
          <a:prstGeom prst="rect">
            <a:avLst/>
          </a:prstGeom>
          <a:noFill/>
          <a:ln w="9525">
            <a:noFill/>
            <a:miter lim="800000"/>
          </a:ln>
        </p:spPr>
        <p:txBody>
          <a:bodyPr wrap="none">
            <a:spAutoFit/>
          </a:bodyPr>
          <a:lstStyle/>
          <a:p>
            <a:r>
              <a:rPr lang="zh-CN" altLang="en-US" sz="2400" b="1">
                <a:solidFill>
                  <a:srgbClr val="000000"/>
                </a:solidFill>
                <a:latin typeface="Times New Roman" pitchFamily="18" charset="0"/>
                <a:ea typeface="楷体" charset="0"/>
                <a:cs typeface="楷体_GB2312"/>
              </a:rPr>
              <a:t>设所给</a:t>
            </a:r>
            <a:r>
              <a:rPr lang="en-US" altLang="zh-CN" sz="2400" b="1">
                <a:solidFill>
                  <a:srgbClr val="000000"/>
                </a:solidFill>
                <a:latin typeface="Times New Roman" pitchFamily="18" charset="0"/>
                <a:ea typeface="楷体" charset="0"/>
                <a:cs typeface="楷体_GB2312"/>
              </a:rPr>
              <a:t>0-1</a:t>
            </a:r>
            <a:r>
              <a:rPr lang="zh-CN" altLang="en-US" sz="2400" b="1">
                <a:solidFill>
                  <a:srgbClr val="000000"/>
                </a:solidFill>
                <a:latin typeface="Times New Roman" pitchFamily="18" charset="0"/>
                <a:ea typeface="楷体" charset="0"/>
                <a:cs typeface="楷体_GB2312"/>
              </a:rPr>
              <a:t>背包问题的子问题</a:t>
            </a:r>
          </a:p>
        </p:txBody>
      </p:sp>
      <p:sp>
        <p:nvSpPr>
          <p:cNvPr id="97429" name="Rectangle 4"/>
          <p:cNvSpPr>
            <a:spLocks noChangeArrowheads="1"/>
          </p:cNvSpPr>
          <p:nvPr/>
        </p:nvSpPr>
        <p:spPr bwMode="auto">
          <a:xfrm>
            <a:off x="1143000" y="2250996"/>
            <a:ext cx="309880" cy="320040"/>
          </a:xfrm>
          <a:prstGeom prst="rect">
            <a:avLst/>
          </a:prstGeom>
          <a:noFill/>
          <a:ln w="9525">
            <a:noFill/>
            <a:miter lim="800000"/>
          </a:ln>
        </p:spPr>
        <p:txBody>
          <a:bodyPr wrap="none" anchor="ctr">
            <a:spAutoFit/>
          </a:bodyPr>
          <a:lstStyle/>
          <a:p>
            <a:endParaRPr lang="zh-CN" altLang="en-US" sz="1500" b="1">
              <a:solidFill>
                <a:srgbClr val="000000"/>
              </a:solidFill>
              <a:latin typeface="Times New Roman" pitchFamily="18" charset="0"/>
              <a:ea typeface="楷体" charset="0"/>
            </a:endParaRPr>
          </a:p>
        </p:txBody>
      </p:sp>
      <p:graphicFrame>
        <p:nvGraphicFramePr>
          <p:cNvPr id="97424" name="Object 144"/>
          <p:cNvGraphicFramePr>
            <a:graphicFrameLocks noChangeAspect="1"/>
          </p:cNvGraphicFramePr>
          <p:nvPr/>
        </p:nvGraphicFramePr>
        <p:xfrm>
          <a:off x="3653790" y="1005840"/>
          <a:ext cx="1701165" cy="909320"/>
        </p:xfrm>
        <a:graphic>
          <a:graphicData uri="http://schemas.openxmlformats.org/presentationml/2006/ole">
            <mc:AlternateContent xmlns:mc="http://schemas.openxmlformats.org/markup-compatibility/2006">
              <mc:Choice xmlns:v="urn:schemas-microsoft-com:vml" Requires="v">
                <p:oleObj spid="_x0000_s97540" name="公式" r:id="rId3" imgW="799465" imgH="431800" progId="Equation.3">
                  <p:embed/>
                </p:oleObj>
              </mc:Choice>
              <mc:Fallback>
                <p:oleObj name="公式" r:id="rId3" imgW="799465" imgH="431800" progId="Equation.3">
                  <p:embed/>
                  <p:pic>
                    <p:nvPicPr>
                      <p:cNvPr id="0" name="Picture 1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3790" y="1005840"/>
                        <a:ext cx="1701165" cy="909320"/>
                      </a:xfrm>
                      <a:prstGeom prst="rect">
                        <a:avLst/>
                      </a:prstGeom>
                      <a:noFill/>
                    </p:spPr>
                  </p:pic>
                </p:oleObj>
              </mc:Fallback>
            </mc:AlternateContent>
          </a:graphicData>
        </a:graphic>
      </p:graphicFrame>
      <p:sp>
        <p:nvSpPr>
          <p:cNvPr id="97430" name="Rectangle 6"/>
          <p:cNvSpPr>
            <a:spLocks noChangeArrowheads="1"/>
          </p:cNvSpPr>
          <p:nvPr/>
        </p:nvSpPr>
        <p:spPr bwMode="auto">
          <a:xfrm>
            <a:off x="1143000" y="2172415"/>
            <a:ext cx="309880" cy="320040"/>
          </a:xfrm>
          <a:prstGeom prst="rect">
            <a:avLst/>
          </a:prstGeom>
          <a:noFill/>
          <a:ln w="9525">
            <a:noFill/>
            <a:miter lim="800000"/>
          </a:ln>
        </p:spPr>
        <p:txBody>
          <a:bodyPr wrap="none" anchor="ctr">
            <a:spAutoFit/>
          </a:bodyPr>
          <a:lstStyle/>
          <a:p>
            <a:endParaRPr lang="zh-CN" altLang="en-US" sz="1500" b="1">
              <a:solidFill>
                <a:srgbClr val="000000"/>
              </a:solidFill>
              <a:latin typeface="Times New Roman" pitchFamily="18" charset="0"/>
              <a:ea typeface="楷体" charset="0"/>
            </a:endParaRPr>
          </a:p>
        </p:txBody>
      </p:sp>
      <p:graphicFrame>
        <p:nvGraphicFramePr>
          <p:cNvPr id="97425" name="Object 145"/>
          <p:cNvGraphicFramePr>
            <a:graphicFrameLocks noChangeAspect="1"/>
          </p:cNvGraphicFramePr>
          <p:nvPr/>
        </p:nvGraphicFramePr>
        <p:xfrm>
          <a:off x="3437255" y="1600200"/>
          <a:ext cx="2468245" cy="1224280"/>
        </p:xfrm>
        <a:graphic>
          <a:graphicData uri="http://schemas.openxmlformats.org/presentationml/2006/ole">
            <mc:AlternateContent xmlns:mc="http://schemas.openxmlformats.org/markup-compatibility/2006">
              <mc:Choice xmlns:v="urn:schemas-microsoft-com:vml" Requires="v">
                <p:oleObj spid="_x0000_s97541" name="公式" r:id="rId5" imgW="1282700" imgH="635000" progId="Equation.3">
                  <p:embed/>
                </p:oleObj>
              </mc:Choice>
              <mc:Fallback>
                <p:oleObj name="公式" r:id="rId5" imgW="1282700" imgH="635000" progId="Equation.3">
                  <p:embed/>
                  <p:pic>
                    <p:nvPicPr>
                      <p:cNvPr id="0"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7255" y="1600200"/>
                        <a:ext cx="2468245" cy="1224280"/>
                      </a:xfrm>
                      <a:prstGeom prst="rect">
                        <a:avLst/>
                      </a:prstGeom>
                      <a:noFill/>
                    </p:spPr>
                  </p:pic>
                </p:oleObj>
              </mc:Fallback>
            </mc:AlternateContent>
          </a:graphicData>
        </a:graphic>
      </p:graphicFrame>
      <p:sp>
        <p:nvSpPr>
          <p:cNvPr id="97431" name="Text Box 8"/>
          <p:cNvSpPr txBox="1">
            <a:spLocks noChangeArrowheads="1"/>
          </p:cNvSpPr>
          <p:nvPr/>
        </p:nvSpPr>
        <p:spPr bwMode="auto">
          <a:xfrm>
            <a:off x="596900" y="2802255"/>
            <a:ext cx="7999095" cy="822960"/>
          </a:xfrm>
          <a:prstGeom prst="rect">
            <a:avLst/>
          </a:prstGeom>
          <a:noFill/>
          <a:ln w="9525">
            <a:noFill/>
            <a:miter lim="800000"/>
          </a:ln>
        </p:spPr>
        <p:txBody>
          <a:bodyPr wrap="square">
            <a:spAutoFit/>
          </a:bodyPr>
          <a:lstStyle/>
          <a:p>
            <a:r>
              <a:rPr lang="zh-CN" altLang="en-US" sz="2400" b="1">
                <a:solidFill>
                  <a:srgbClr val="000000"/>
                </a:solidFill>
                <a:latin typeface="Times New Roman" pitchFamily="18" charset="0"/>
                <a:ea typeface="楷体" charset="0"/>
                <a:cs typeface="楷体_GB2312"/>
              </a:rPr>
              <a:t>的最优值为</a:t>
            </a:r>
            <a:r>
              <a:rPr lang="en-US" altLang="zh-CN" sz="2400" b="1">
                <a:solidFill>
                  <a:srgbClr val="000000"/>
                </a:solidFill>
                <a:latin typeface="Times New Roman" pitchFamily="18" charset="0"/>
                <a:ea typeface="楷体" charset="0"/>
                <a:cs typeface="楷体_GB2312"/>
              </a:rPr>
              <a:t>m(i</a:t>
            </a:r>
            <a:r>
              <a:rPr lang="zh-CN" altLang="en-US" sz="2400" b="1">
                <a:solidFill>
                  <a:srgbClr val="000000"/>
                </a:solidFill>
                <a:latin typeface="Times New Roman" pitchFamily="18" charset="0"/>
                <a:ea typeface="楷体" charset="0"/>
                <a:cs typeface="楷体_GB2312"/>
              </a:rPr>
              <a:t>，</a:t>
            </a:r>
            <a:r>
              <a:rPr lang="en-US" altLang="zh-CN" sz="2400" b="1">
                <a:solidFill>
                  <a:srgbClr val="000000"/>
                </a:solidFill>
                <a:latin typeface="Times New Roman" pitchFamily="18" charset="0"/>
                <a:ea typeface="楷体" charset="0"/>
                <a:cs typeface="楷体_GB2312"/>
              </a:rPr>
              <a:t>j)</a:t>
            </a:r>
            <a:r>
              <a:rPr lang="zh-CN" altLang="en-US" sz="2400" b="1">
                <a:solidFill>
                  <a:srgbClr val="000000"/>
                </a:solidFill>
                <a:latin typeface="Times New Roman" pitchFamily="18" charset="0"/>
                <a:ea typeface="楷体" charset="0"/>
                <a:cs typeface="楷体_GB2312"/>
              </a:rPr>
              <a:t>，即</a:t>
            </a:r>
            <a:r>
              <a:rPr lang="en-US" altLang="zh-CN" sz="2400" b="1">
                <a:solidFill>
                  <a:srgbClr val="000000"/>
                </a:solidFill>
                <a:latin typeface="Times New Roman" pitchFamily="18" charset="0"/>
                <a:ea typeface="楷体" charset="0"/>
                <a:cs typeface="楷体_GB2312"/>
              </a:rPr>
              <a:t>m(i</a:t>
            </a:r>
            <a:r>
              <a:rPr lang="zh-CN" altLang="en-US" sz="2400" b="1">
                <a:solidFill>
                  <a:srgbClr val="000000"/>
                </a:solidFill>
                <a:latin typeface="Times New Roman" pitchFamily="18" charset="0"/>
                <a:ea typeface="楷体" charset="0"/>
                <a:cs typeface="楷体_GB2312"/>
              </a:rPr>
              <a:t>，</a:t>
            </a:r>
            <a:r>
              <a:rPr lang="en-US" altLang="zh-CN" sz="2400" b="1">
                <a:solidFill>
                  <a:srgbClr val="000000"/>
                </a:solidFill>
                <a:latin typeface="Times New Roman" pitchFamily="18" charset="0"/>
                <a:ea typeface="楷体" charset="0"/>
                <a:cs typeface="楷体_GB2312"/>
              </a:rPr>
              <a:t>j)</a:t>
            </a:r>
            <a:r>
              <a:rPr lang="zh-CN" altLang="en-US" sz="2400" b="1">
                <a:solidFill>
                  <a:srgbClr val="000000"/>
                </a:solidFill>
                <a:latin typeface="Times New Roman" pitchFamily="18" charset="0"/>
                <a:ea typeface="楷体" charset="0"/>
                <a:cs typeface="楷体_GB2312"/>
              </a:rPr>
              <a:t>是背包容量为</a:t>
            </a:r>
            <a:r>
              <a:rPr lang="en-US" altLang="zh-CN" sz="2400" b="1">
                <a:solidFill>
                  <a:srgbClr val="000000"/>
                </a:solidFill>
                <a:latin typeface="Times New Roman" pitchFamily="18" charset="0"/>
                <a:ea typeface="楷体" charset="0"/>
                <a:cs typeface="楷体_GB2312"/>
              </a:rPr>
              <a:t>j</a:t>
            </a:r>
            <a:r>
              <a:rPr lang="zh-CN" altLang="en-US" sz="2400" b="1">
                <a:solidFill>
                  <a:srgbClr val="000000"/>
                </a:solidFill>
                <a:latin typeface="Times New Roman" pitchFamily="18" charset="0"/>
                <a:ea typeface="楷体" charset="0"/>
                <a:cs typeface="楷体_GB2312"/>
              </a:rPr>
              <a:t>，可选择物品为</a:t>
            </a:r>
            <a:r>
              <a:rPr lang="en-US" altLang="zh-CN" sz="2400" b="1">
                <a:solidFill>
                  <a:srgbClr val="000000"/>
                </a:solidFill>
                <a:latin typeface="Times New Roman" pitchFamily="18" charset="0"/>
                <a:ea typeface="楷体" charset="0"/>
                <a:cs typeface="楷体_GB2312"/>
              </a:rPr>
              <a:t>i</a:t>
            </a:r>
            <a:r>
              <a:rPr lang="zh-CN" altLang="en-US" sz="2400" b="1">
                <a:solidFill>
                  <a:srgbClr val="000000"/>
                </a:solidFill>
                <a:latin typeface="Times New Roman" pitchFamily="18" charset="0"/>
                <a:ea typeface="楷体" charset="0"/>
                <a:cs typeface="楷体_GB2312"/>
              </a:rPr>
              <a:t>，</a:t>
            </a:r>
            <a:r>
              <a:rPr lang="en-US" altLang="zh-CN" sz="2400" b="1">
                <a:solidFill>
                  <a:srgbClr val="000000"/>
                </a:solidFill>
                <a:latin typeface="Times New Roman" pitchFamily="18" charset="0"/>
                <a:ea typeface="楷体" charset="0"/>
                <a:cs typeface="楷体_GB2312"/>
              </a:rPr>
              <a:t>i+1</a:t>
            </a:r>
            <a:r>
              <a:rPr lang="zh-CN" altLang="en-US" sz="2400" b="1">
                <a:solidFill>
                  <a:srgbClr val="000000"/>
                </a:solidFill>
                <a:latin typeface="Times New Roman" pitchFamily="18" charset="0"/>
                <a:ea typeface="楷体" charset="0"/>
                <a:cs typeface="楷体_GB2312"/>
              </a:rPr>
              <a:t>，</a:t>
            </a:r>
            <a:r>
              <a:rPr lang="en-US" altLang="zh-CN" sz="2400" b="1">
                <a:solidFill>
                  <a:srgbClr val="000000"/>
                </a:solidFill>
                <a:latin typeface="Times New Roman" pitchFamily="18" charset="0"/>
                <a:ea typeface="楷体" charset="0"/>
                <a:cs typeface="楷体_GB2312"/>
              </a:rPr>
              <a:t>…</a:t>
            </a:r>
            <a:r>
              <a:rPr lang="zh-CN" altLang="en-US" sz="2400" b="1">
                <a:solidFill>
                  <a:srgbClr val="000000"/>
                </a:solidFill>
                <a:latin typeface="Times New Roman" pitchFamily="18" charset="0"/>
                <a:ea typeface="楷体" charset="0"/>
                <a:cs typeface="楷体_GB2312"/>
              </a:rPr>
              <a:t>，</a:t>
            </a:r>
            <a:r>
              <a:rPr lang="en-US" altLang="zh-CN" sz="2400" b="1">
                <a:solidFill>
                  <a:srgbClr val="000000"/>
                </a:solidFill>
                <a:latin typeface="Times New Roman" pitchFamily="18" charset="0"/>
                <a:ea typeface="楷体" charset="0"/>
                <a:cs typeface="楷体_GB2312"/>
              </a:rPr>
              <a:t>n</a:t>
            </a:r>
            <a:r>
              <a:rPr lang="zh-CN" altLang="en-US" sz="2400" b="1">
                <a:solidFill>
                  <a:srgbClr val="000000"/>
                </a:solidFill>
                <a:latin typeface="Times New Roman" pitchFamily="18" charset="0"/>
                <a:ea typeface="楷体" charset="0"/>
                <a:cs typeface="楷体_GB2312"/>
              </a:rPr>
              <a:t>时</a:t>
            </a:r>
            <a:r>
              <a:rPr lang="en-US" altLang="zh-CN" sz="2400" b="1">
                <a:solidFill>
                  <a:srgbClr val="000000"/>
                </a:solidFill>
                <a:latin typeface="Times New Roman" pitchFamily="18" charset="0"/>
                <a:ea typeface="楷体" charset="0"/>
                <a:cs typeface="楷体_GB2312"/>
              </a:rPr>
              <a:t>0-1</a:t>
            </a:r>
            <a:r>
              <a:rPr lang="zh-CN" altLang="en-US" sz="2400" b="1">
                <a:solidFill>
                  <a:srgbClr val="000000"/>
                </a:solidFill>
                <a:latin typeface="Times New Roman" pitchFamily="18" charset="0"/>
                <a:ea typeface="楷体" charset="0"/>
                <a:cs typeface="楷体_GB2312"/>
              </a:rPr>
              <a:t>背包问题的最优值。</a:t>
            </a:r>
          </a:p>
        </p:txBody>
      </p:sp>
      <p:sp>
        <p:nvSpPr>
          <p:cNvPr id="97432" name="Rectangle 9"/>
          <p:cNvSpPr>
            <a:spLocks noChangeArrowheads="1"/>
          </p:cNvSpPr>
          <p:nvPr/>
        </p:nvSpPr>
        <p:spPr bwMode="auto">
          <a:xfrm>
            <a:off x="1143000" y="2240280"/>
            <a:ext cx="309880" cy="320040"/>
          </a:xfrm>
          <a:prstGeom prst="rect">
            <a:avLst/>
          </a:prstGeom>
          <a:noFill/>
          <a:ln w="9525">
            <a:noFill/>
            <a:miter lim="800000"/>
          </a:ln>
        </p:spPr>
        <p:txBody>
          <a:bodyPr wrap="none" anchor="ctr">
            <a:spAutoFit/>
          </a:bodyPr>
          <a:lstStyle/>
          <a:p>
            <a:endParaRPr lang="zh-CN" altLang="en-US" sz="1500" b="1">
              <a:solidFill>
                <a:srgbClr val="000000"/>
              </a:solidFill>
              <a:latin typeface="Times New Roman" pitchFamily="18" charset="0"/>
              <a:ea typeface="楷体" charset="0"/>
            </a:endParaRPr>
          </a:p>
        </p:txBody>
      </p:sp>
      <p:sp>
        <p:nvSpPr>
          <p:cNvPr id="97433" name="Rectangle 11"/>
          <p:cNvSpPr>
            <a:spLocks noChangeArrowheads="1"/>
          </p:cNvSpPr>
          <p:nvPr/>
        </p:nvSpPr>
        <p:spPr bwMode="auto">
          <a:xfrm>
            <a:off x="1143000" y="2240280"/>
            <a:ext cx="309880" cy="320040"/>
          </a:xfrm>
          <a:prstGeom prst="rect">
            <a:avLst/>
          </a:prstGeom>
          <a:noFill/>
          <a:ln w="9525">
            <a:noFill/>
            <a:miter lim="800000"/>
          </a:ln>
        </p:spPr>
        <p:txBody>
          <a:bodyPr wrap="none" anchor="ctr">
            <a:spAutoFit/>
          </a:bodyPr>
          <a:lstStyle/>
          <a:p>
            <a:endParaRPr lang="zh-CN" altLang="en-US" sz="1500" b="1">
              <a:solidFill>
                <a:srgbClr val="000000"/>
              </a:solidFill>
              <a:latin typeface="Times New Roman" pitchFamily="18" charset="0"/>
              <a:ea typeface="楷体"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en-US" altLang="en-US" sz="2850" b="1">
                <a:solidFill>
                  <a:srgbClr val="000066"/>
                </a:solidFill>
                <a:effectLst>
                  <a:outerShdw blurRad="38100" dist="38100" dir="2700000" algn="tl">
                    <a:srgbClr val="C0C0C0"/>
                  </a:outerShdw>
                </a:effectLst>
                <a:latin typeface="Garamond" pitchFamily="18" charset="0"/>
                <a:ea typeface="黑体" pitchFamily="2" charset="-122"/>
              </a:rPr>
              <a:t>一个例子</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238594" name="Text Box 3"/>
          <p:cNvSpPr txBox="1">
            <a:spLocks noChangeArrowheads="1"/>
          </p:cNvSpPr>
          <p:nvPr/>
        </p:nvSpPr>
        <p:spPr bwMode="auto">
          <a:xfrm>
            <a:off x="1439466" y="1383506"/>
            <a:ext cx="5886450" cy="914400"/>
          </a:xfrm>
          <a:prstGeom prst="rect">
            <a:avLst/>
          </a:prstGeom>
          <a:solidFill>
            <a:srgbClr val="FFCC00"/>
          </a:solidFill>
          <a:ln w="9525">
            <a:noFill/>
            <a:miter lim="800000"/>
          </a:ln>
        </p:spPr>
        <p:txBody>
          <a:bodyPr>
            <a:spAutoFit/>
          </a:bodyPr>
          <a:lstStyle/>
          <a:p>
            <a:r>
              <a:rPr lang="en-US" altLang="zh-CN" sz="2700" b="1">
                <a:ea typeface="楷体_GB2312"/>
                <a:cs typeface="楷体_GB2312"/>
              </a:rPr>
              <a:t>n=3</a:t>
            </a:r>
            <a:r>
              <a:rPr lang="zh-CN" altLang="en-US" sz="2700" b="1">
                <a:ea typeface="楷体_GB2312"/>
                <a:cs typeface="楷体_GB2312"/>
              </a:rPr>
              <a:t>，</a:t>
            </a:r>
            <a:r>
              <a:rPr lang="en-US" altLang="zh-CN" sz="2700" b="1">
                <a:ea typeface="楷体_GB2312"/>
                <a:cs typeface="楷体_GB2312"/>
              </a:rPr>
              <a:t>c=6</a:t>
            </a:r>
            <a:r>
              <a:rPr lang="zh-CN" altLang="en-US" sz="2700" b="1">
                <a:ea typeface="楷体_GB2312"/>
                <a:cs typeface="楷体_GB2312"/>
              </a:rPr>
              <a:t>，</a:t>
            </a:r>
            <a:r>
              <a:rPr lang="en-US" altLang="zh-CN" sz="2700" b="1">
                <a:ea typeface="楷体_GB2312"/>
                <a:cs typeface="楷体_GB2312"/>
              </a:rPr>
              <a:t>w={4</a:t>
            </a:r>
            <a:r>
              <a:rPr lang="zh-CN" altLang="en-US" sz="2700" b="1">
                <a:ea typeface="楷体_GB2312"/>
                <a:cs typeface="楷体_GB2312"/>
              </a:rPr>
              <a:t>，</a:t>
            </a:r>
            <a:r>
              <a:rPr lang="en-US" altLang="zh-CN" sz="2700" b="1">
                <a:ea typeface="楷体_GB2312"/>
                <a:cs typeface="楷体_GB2312"/>
              </a:rPr>
              <a:t>3</a:t>
            </a:r>
            <a:r>
              <a:rPr lang="zh-CN" altLang="en-US" sz="2700" b="1">
                <a:ea typeface="楷体_GB2312"/>
                <a:cs typeface="楷体_GB2312"/>
              </a:rPr>
              <a:t>，</a:t>
            </a:r>
            <a:r>
              <a:rPr lang="en-US" altLang="zh-CN" sz="2700" b="1">
                <a:ea typeface="楷体_GB2312"/>
                <a:cs typeface="楷体_GB2312"/>
              </a:rPr>
              <a:t>2}</a:t>
            </a:r>
            <a:r>
              <a:rPr lang="zh-CN" altLang="en-US" sz="2700" b="1">
                <a:ea typeface="楷体_GB2312"/>
                <a:cs typeface="楷体_GB2312"/>
              </a:rPr>
              <a:t>，</a:t>
            </a:r>
            <a:endParaRPr lang="en-US" altLang="zh-CN" sz="2700" b="1">
              <a:ea typeface="楷体_GB2312"/>
              <a:cs typeface="楷体_GB2312"/>
            </a:endParaRPr>
          </a:p>
          <a:p>
            <a:r>
              <a:rPr lang="en-US" altLang="zh-CN" sz="2700" b="1">
                <a:ea typeface="楷体_GB2312"/>
                <a:cs typeface="楷体_GB2312"/>
              </a:rPr>
              <a:t>                     v={5</a:t>
            </a:r>
            <a:r>
              <a:rPr lang="zh-CN" altLang="en-US" sz="2700" b="1">
                <a:ea typeface="楷体_GB2312"/>
                <a:cs typeface="楷体_GB2312"/>
              </a:rPr>
              <a:t>，</a:t>
            </a:r>
            <a:r>
              <a:rPr lang="en-US" altLang="zh-CN" sz="2700" b="1">
                <a:ea typeface="楷体_GB2312"/>
                <a:cs typeface="楷体_GB2312"/>
              </a:rPr>
              <a:t>2,  1}</a:t>
            </a:r>
            <a:endParaRPr lang="zh-CN" altLang="en-US" sz="2700" b="1">
              <a:ea typeface="楷体_GB2312"/>
              <a:cs typeface="楷体_GB231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ChangeArrowheads="1"/>
          </p:cNvSpPr>
          <p:nvPr/>
        </p:nvSpPr>
        <p:spPr bwMode="auto">
          <a:xfrm>
            <a:off x="358061" y="85090"/>
            <a:ext cx="5509022" cy="596504"/>
          </a:xfrm>
          <a:prstGeom prst="rect">
            <a:avLst/>
          </a:prstGeom>
          <a:noFill/>
          <a:ln>
            <a:noFill/>
          </a:ln>
          <a:effectLst/>
        </p:spPr>
        <p:txBody>
          <a:bodyPr anchor="b"/>
          <a:lstStyle/>
          <a:p>
            <a:pPr>
              <a:defRPr/>
            </a:pPr>
            <a:r>
              <a:rPr lang="en-US" altLang="zh-CN" sz="2850" b="1">
                <a:solidFill>
                  <a:srgbClr val="000000"/>
                </a:solidFill>
                <a:effectLst>
                  <a:outerShdw blurRad="38100" dist="38100" dir="2700000" algn="tl">
                    <a:srgbClr val="C0C0C0"/>
                  </a:outerShdw>
                </a:effectLst>
                <a:latin typeface="Garamond" pitchFamily="18" charset="0"/>
                <a:ea typeface="黑体" pitchFamily="2" charset="-122"/>
              </a:rPr>
              <a:t>0-1</a:t>
            </a:r>
            <a:r>
              <a:rPr lang="zh-CN" altLang="en-US" sz="2850" b="1">
                <a:solidFill>
                  <a:srgbClr val="000000"/>
                </a:solidFill>
                <a:effectLst>
                  <a:outerShdw blurRad="38100" dist="38100" dir="2700000" algn="tl">
                    <a:srgbClr val="C0C0C0"/>
                  </a:outerShdw>
                </a:effectLst>
                <a:latin typeface="Garamond" pitchFamily="18" charset="0"/>
                <a:ea typeface="黑体" pitchFamily="2" charset="-122"/>
              </a:rPr>
              <a:t>背包问题</a:t>
            </a:r>
          </a:p>
        </p:txBody>
      </p:sp>
      <p:sp>
        <p:nvSpPr>
          <p:cNvPr id="99612" name="Text Box 3"/>
          <p:cNvSpPr txBox="1">
            <a:spLocks noChangeArrowheads="1"/>
          </p:cNvSpPr>
          <p:nvPr/>
        </p:nvSpPr>
        <p:spPr bwMode="auto">
          <a:xfrm>
            <a:off x="409734" y="681038"/>
            <a:ext cx="3027680" cy="365760"/>
          </a:xfrm>
          <a:prstGeom prst="rect">
            <a:avLst/>
          </a:prstGeom>
          <a:noFill/>
          <a:ln w="9525">
            <a:noFill/>
            <a:miter lim="800000"/>
          </a:ln>
        </p:spPr>
        <p:txBody>
          <a:bodyPr wrap="none">
            <a:spAutoFit/>
          </a:bodyPr>
          <a:lstStyle/>
          <a:p>
            <a:r>
              <a:rPr lang="zh-CN" altLang="en-US" sz="1800">
                <a:solidFill>
                  <a:srgbClr val="000000"/>
                </a:solidFill>
                <a:ea typeface="楷体_GB2312"/>
                <a:cs typeface="楷体_GB2312"/>
              </a:rPr>
              <a:t>设所给</a:t>
            </a:r>
            <a:r>
              <a:rPr lang="en-US" altLang="zh-CN" sz="1800">
                <a:solidFill>
                  <a:srgbClr val="000000"/>
                </a:solidFill>
                <a:ea typeface="楷体_GB2312"/>
                <a:cs typeface="楷体_GB2312"/>
              </a:rPr>
              <a:t>0-1</a:t>
            </a:r>
            <a:r>
              <a:rPr lang="zh-CN" altLang="en-US" sz="1800">
                <a:solidFill>
                  <a:srgbClr val="000000"/>
                </a:solidFill>
                <a:ea typeface="楷体_GB2312"/>
                <a:cs typeface="楷体_GB2312"/>
              </a:rPr>
              <a:t>背包问题的子问题</a:t>
            </a:r>
          </a:p>
        </p:txBody>
      </p:sp>
      <p:sp>
        <p:nvSpPr>
          <p:cNvPr id="99613" name="Rectangle 4"/>
          <p:cNvSpPr>
            <a:spLocks noChangeArrowheads="1"/>
          </p:cNvSpPr>
          <p:nvPr/>
        </p:nvSpPr>
        <p:spPr bwMode="auto">
          <a:xfrm>
            <a:off x="1143000" y="2250996"/>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graphicFrame>
        <p:nvGraphicFramePr>
          <p:cNvPr id="99606" name="Object 278"/>
          <p:cNvGraphicFramePr>
            <a:graphicFrameLocks noChangeAspect="1"/>
          </p:cNvGraphicFramePr>
          <p:nvPr/>
        </p:nvGraphicFramePr>
        <p:xfrm>
          <a:off x="1475105" y="1207770"/>
          <a:ext cx="1657350" cy="885825"/>
        </p:xfrm>
        <a:graphic>
          <a:graphicData uri="http://schemas.openxmlformats.org/presentationml/2006/ole">
            <mc:AlternateContent xmlns:mc="http://schemas.openxmlformats.org/markup-compatibility/2006">
              <mc:Choice xmlns:v="urn:schemas-microsoft-com:vml" Requires="v">
                <p:oleObj spid="_x0000_s99834" name="公式" r:id="rId3" imgW="799465" imgH="431800" progId="Equation.3">
                  <p:embed/>
                </p:oleObj>
              </mc:Choice>
              <mc:Fallback>
                <p:oleObj name="公式" r:id="rId3" imgW="799465" imgH="431800" progId="Equation.3">
                  <p:embed/>
                  <p:pic>
                    <p:nvPicPr>
                      <p:cNvPr id="0" name="Picture 2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105" y="1207770"/>
                        <a:ext cx="1657350" cy="885825"/>
                      </a:xfrm>
                      <a:prstGeom prst="rect">
                        <a:avLst/>
                      </a:prstGeom>
                      <a:noFill/>
                    </p:spPr>
                  </p:pic>
                </p:oleObj>
              </mc:Fallback>
            </mc:AlternateContent>
          </a:graphicData>
        </a:graphic>
      </p:graphicFrame>
      <p:sp>
        <p:nvSpPr>
          <p:cNvPr id="99614" name="Rectangle 6"/>
          <p:cNvSpPr>
            <a:spLocks noChangeArrowheads="1"/>
          </p:cNvSpPr>
          <p:nvPr/>
        </p:nvSpPr>
        <p:spPr bwMode="auto">
          <a:xfrm>
            <a:off x="1143000" y="2172415"/>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graphicFrame>
        <p:nvGraphicFramePr>
          <p:cNvPr id="99607" name="Object 279"/>
          <p:cNvGraphicFramePr>
            <a:graphicFrameLocks noChangeAspect="1"/>
          </p:cNvGraphicFramePr>
          <p:nvPr/>
        </p:nvGraphicFramePr>
        <p:xfrm>
          <a:off x="3924935" y="1129030"/>
          <a:ext cx="2381885" cy="1181100"/>
        </p:xfrm>
        <a:graphic>
          <a:graphicData uri="http://schemas.openxmlformats.org/presentationml/2006/ole">
            <mc:AlternateContent xmlns:mc="http://schemas.openxmlformats.org/markup-compatibility/2006">
              <mc:Choice xmlns:v="urn:schemas-microsoft-com:vml" Requires="v">
                <p:oleObj spid="_x0000_s99835" name="公式" r:id="rId5" imgW="1282700" imgH="635000" progId="Equation.3">
                  <p:embed/>
                </p:oleObj>
              </mc:Choice>
              <mc:Fallback>
                <p:oleObj name="公式" r:id="rId5" imgW="1282700" imgH="635000" progId="Equation.3">
                  <p:embed/>
                  <p:pic>
                    <p:nvPicPr>
                      <p:cNvPr id="0" name="Picture 2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935" y="1129030"/>
                        <a:ext cx="2381885" cy="1181100"/>
                      </a:xfrm>
                      <a:prstGeom prst="rect">
                        <a:avLst/>
                      </a:prstGeom>
                      <a:noFill/>
                    </p:spPr>
                  </p:pic>
                </p:oleObj>
              </mc:Fallback>
            </mc:AlternateContent>
          </a:graphicData>
        </a:graphic>
      </p:graphicFrame>
      <p:sp>
        <p:nvSpPr>
          <p:cNvPr id="99615" name="Text Box 8"/>
          <p:cNvSpPr txBox="1">
            <a:spLocks noChangeArrowheads="1"/>
          </p:cNvSpPr>
          <p:nvPr/>
        </p:nvSpPr>
        <p:spPr bwMode="auto">
          <a:xfrm>
            <a:off x="358140" y="2477770"/>
            <a:ext cx="8263890" cy="914400"/>
          </a:xfrm>
          <a:prstGeom prst="rect">
            <a:avLst/>
          </a:prstGeom>
          <a:noFill/>
          <a:ln w="9525">
            <a:noFill/>
            <a:miter lim="800000"/>
          </a:ln>
        </p:spPr>
        <p:txBody>
          <a:bodyPr wrap="square">
            <a:spAutoFit/>
          </a:bodyPr>
          <a:lstStyle/>
          <a:p>
            <a:r>
              <a:rPr lang="zh-CN" altLang="en-US" sz="1800">
                <a:solidFill>
                  <a:srgbClr val="000000"/>
                </a:solidFill>
                <a:ea typeface="楷体_GB2312"/>
                <a:cs typeface="楷体_GB2312"/>
              </a:rPr>
              <a:t>的最优值为</a:t>
            </a:r>
            <a:r>
              <a:rPr lang="en-US" altLang="zh-CN" sz="1800">
                <a:solidFill>
                  <a:srgbClr val="000000"/>
                </a:solidFill>
                <a:ea typeface="楷体_GB2312"/>
                <a:cs typeface="楷体_GB2312"/>
              </a:rPr>
              <a:t>m(i</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j)</a:t>
            </a:r>
            <a:r>
              <a:rPr lang="zh-CN" altLang="en-US" sz="1800">
                <a:solidFill>
                  <a:srgbClr val="000000"/>
                </a:solidFill>
                <a:ea typeface="楷体_GB2312"/>
                <a:cs typeface="楷体_GB2312"/>
              </a:rPr>
              <a:t>，即</a:t>
            </a:r>
            <a:r>
              <a:rPr lang="en-US" altLang="zh-CN" sz="1800">
                <a:solidFill>
                  <a:srgbClr val="000000"/>
                </a:solidFill>
                <a:ea typeface="楷体_GB2312"/>
                <a:cs typeface="楷体_GB2312"/>
              </a:rPr>
              <a:t>m(i</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j)</a:t>
            </a:r>
            <a:r>
              <a:rPr lang="zh-CN" altLang="en-US" sz="1800">
                <a:solidFill>
                  <a:srgbClr val="000000"/>
                </a:solidFill>
                <a:ea typeface="楷体_GB2312"/>
                <a:cs typeface="楷体_GB2312"/>
              </a:rPr>
              <a:t>是背包容量为</a:t>
            </a:r>
            <a:r>
              <a:rPr lang="en-US" altLang="zh-CN" sz="1800">
                <a:solidFill>
                  <a:srgbClr val="000000"/>
                </a:solidFill>
                <a:ea typeface="楷体_GB2312"/>
                <a:cs typeface="楷体_GB2312"/>
              </a:rPr>
              <a:t>j</a:t>
            </a:r>
            <a:r>
              <a:rPr lang="zh-CN" altLang="en-US" sz="1800">
                <a:solidFill>
                  <a:srgbClr val="000000"/>
                </a:solidFill>
                <a:ea typeface="楷体_GB2312"/>
                <a:cs typeface="楷体_GB2312"/>
              </a:rPr>
              <a:t>，可选择物品为</a:t>
            </a:r>
            <a:r>
              <a:rPr lang="en-US" altLang="zh-CN" sz="1800">
                <a:solidFill>
                  <a:srgbClr val="000000"/>
                </a:solidFill>
                <a:ea typeface="楷体_GB2312"/>
                <a:cs typeface="楷体_GB2312"/>
              </a:rPr>
              <a:t>i</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i+1</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n</a:t>
            </a:r>
            <a:r>
              <a:rPr lang="zh-CN" altLang="en-US" sz="1800">
                <a:solidFill>
                  <a:srgbClr val="000000"/>
                </a:solidFill>
                <a:ea typeface="楷体_GB2312"/>
                <a:cs typeface="楷体_GB2312"/>
              </a:rPr>
              <a:t>时</a:t>
            </a:r>
            <a:r>
              <a:rPr lang="en-US" altLang="zh-CN" sz="1800">
                <a:solidFill>
                  <a:srgbClr val="000000"/>
                </a:solidFill>
                <a:ea typeface="楷体_GB2312"/>
                <a:cs typeface="楷体_GB2312"/>
              </a:rPr>
              <a:t>0-1</a:t>
            </a:r>
            <a:r>
              <a:rPr lang="zh-CN" altLang="en-US" sz="1800">
                <a:solidFill>
                  <a:srgbClr val="000000"/>
                </a:solidFill>
                <a:ea typeface="楷体_GB2312"/>
                <a:cs typeface="楷体_GB2312"/>
              </a:rPr>
              <a:t>背包问题的最优值。由</a:t>
            </a:r>
            <a:r>
              <a:rPr lang="en-US" altLang="zh-CN" sz="1800">
                <a:solidFill>
                  <a:srgbClr val="000000"/>
                </a:solidFill>
                <a:ea typeface="楷体_GB2312"/>
                <a:cs typeface="楷体_GB2312"/>
              </a:rPr>
              <a:t>0-1</a:t>
            </a:r>
            <a:r>
              <a:rPr lang="zh-CN" altLang="en-US" sz="1800">
                <a:solidFill>
                  <a:srgbClr val="000000"/>
                </a:solidFill>
                <a:ea typeface="楷体_GB2312"/>
                <a:cs typeface="楷体_GB2312"/>
              </a:rPr>
              <a:t>背包问题的最优子结构性质，可以建立计算</a:t>
            </a:r>
            <a:r>
              <a:rPr lang="en-US" altLang="zh-CN" sz="1800">
                <a:solidFill>
                  <a:srgbClr val="000000"/>
                </a:solidFill>
                <a:ea typeface="楷体_GB2312"/>
                <a:cs typeface="楷体_GB2312"/>
              </a:rPr>
              <a:t>m(i</a:t>
            </a:r>
            <a:r>
              <a:rPr lang="zh-CN" altLang="en-US" sz="1800">
                <a:solidFill>
                  <a:srgbClr val="000000"/>
                </a:solidFill>
                <a:ea typeface="楷体_GB2312"/>
                <a:cs typeface="楷体_GB2312"/>
              </a:rPr>
              <a:t>，</a:t>
            </a:r>
            <a:r>
              <a:rPr lang="en-US" altLang="zh-CN" sz="1800">
                <a:solidFill>
                  <a:srgbClr val="000000"/>
                </a:solidFill>
                <a:ea typeface="楷体_GB2312"/>
                <a:cs typeface="楷体_GB2312"/>
              </a:rPr>
              <a:t>j)</a:t>
            </a:r>
            <a:r>
              <a:rPr lang="zh-CN" altLang="en-US" sz="1800">
                <a:solidFill>
                  <a:srgbClr val="000000"/>
                </a:solidFill>
                <a:ea typeface="楷体_GB2312"/>
                <a:cs typeface="楷体_GB2312"/>
              </a:rPr>
              <a:t>的递归式如下。</a:t>
            </a:r>
          </a:p>
        </p:txBody>
      </p:sp>
      <p:sp>
        <p:nvSpPr>
          <p:cNvPr id="99616" name="Rectangle 9"/>
          <p:cNvSpPr>
            <a:spLocks noChangeArrowheads="1"/>
          </p:cNvSpPr>
          <p:nvPr/>
        </p:nvSpPr>
        <p:spPr bwMode="auto">
          <a:xfrm>
            <a:off x="1143000" y="2240280"/>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graphicFrame>
        <p:nvGraphicFramePr>
          <p:cNvPr id="99608" name="Object 280"/>
          <p:cNvGraphicFramePr>
            <a:graphicFrameLocks noChangeAspect="1"/>
          </p:cNvGraphicFramePr>
          <p:nvPr/>
        </p:nvGraphicFramePr>
        <p:xfrm>
          <a:off x="1330960" y="3455670"/>
          <a:ext cx="6282055" cy="803275"/>
        </p:xfrm>
        <a:graphic>
          <a:graphicData uri="http://schemas.openxmlformats.org/presentationml/2006/ole">
            <mc:AlternateContent xmlns:mc="http://schemas.openxmlformats.org/markup-compatibility/2006">
              <mc:Choice xmlns:v="urn:schemas-microsoft-com:vml" Requires="v">
                <p:oleObj spid="_x0000_s99836" name="公式" r:id="rId7" imgW="3581400" imgH="457200" progId="Equation.3">
                  <p:embed/>
                </p:oleObj>
              </mc:Choice>
              <mc:Fallback>
                <p:oleObj name="公式" r:id="rId7" imgW="3581400" imgH="457200" progId="Equation.3">
                  <p:embed/>
                  <p:pic>
                    <p:nvPicPr>
                      <p:cNvPr id="0" name="Picture 2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0960" y="3455670"/>
                        <a:ext cx="6282055" cy="803275"/>
                      </a:xfrm>
                      <a:prstGeom prst="rect">
                        <a:avLst/>
                      </a:prstGeom>
                      <a:noFill/>
                    </p:spPr>
                  </p:pic>
                </p:oleObj>
              </mc:Fallback>
            </mc:AlternateContent>
          </a:graphicData>
        </a:graphic>
      </p:graphicFrame>
      <p:sp>
        <p:nvSpPr>
          <p:cNvPr id="99617" name="Rectangle 11"/>
          <p:cNvSpPr>
            <a:spLocks noChangeArrowheads="1"/>
          </p:cNvSpPr>
          <p:nvPr/>
        </p:nvSpPr>
        <p:spPr bwMode="auto">
          <a:xfrm>
            <a:off x="1143000" y="2240280"/>
            <a:ext cx="309880" cy="320040"/>
          </a:xfrm>
          <a:prstGeom prst="rect">
            <a:avLst/>
          </a:prstGeom>
          <a:noFill/>
          <a:ln w="9525">
            <a:noFill/>
            <a:miter lim="800000"/>
          </a:ln>
        </p:spPr>
        <p:txBody>
          <a:bodyPr wrap="none" anchor="ctr">
            <a:spAutoFit/>
          </a:bodyPr>
          <a:lstStyle/>
          <a:p>
            <a:endParaRPr lang="zh-CN" altLang="en-US" sz="1500">
              <a:solidFill>
                <a:srgbClr val="000000"/>
              </a:solidFill>
            </a:endParaRPr>
          </a:p>
        </p:txBody>
      </p:sp>
      <p:graphicFrame>
        <p:nvGraphicFramePr>
          <p:cNvPr id="99609" name="Object 281"/>
          <p:cNvGraphicFramePr>
            <a:graphicFrameLocks noChangeAspect="1"/>
          </p:cNvGraphicFramePr>
          <p:nvPr/>
        </p:nvGraphicFramePr>
        <p:xfrm>
          <a:off x="2303860" y="4258866"/>
          <a:ext cx="2593181" cy="741759"/>
        </p:xfrm>
        <a:graphic>
          <a:graphicData uri="http://schemas.openxmlformats.org/presentationml/2006/ole">
            <mc:AlternateContent xmlns:mc="http://schemas.openxmlformats.org/markup-compatibility/2006">
              <mc:Choice xmlns:v="urn:schemas-microsoft-com:vml" Requires="v">
                <p:oleObj spid="_x0000_s99837" name="公式" r:id="rId9" imgW="1600200" imgH="457200" progId="Equation.3">
                  <p:embed/>
                </p:oleObj>
              </mc:Choice>
              <mc:Fallback>
                <p:oleObj name="公式" r:id="rId9" imgW="1600200" imgH="457200" progId="Equation.3">
                  <p:embed/>
                  <p:pic>
                    <p:nvPicPr>
                      <p:cNvPr id="0" name="Picture 2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3860" y="4258866"/>
                        <a:ext cx="2593181" cy="741759"/>
                      </a:xfrm>
                      <a:prstGeom prst="rect">
                        <a:avLst/>
                      </a:prstGeom>
                      <a:noFill/>
                    </p:spPr>
                  </p:pic>
                </p:oleObj>
              </mc:Fallback>
            </mc:AlternateContent>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en-US" altLang="zh-CN" sz="2850" b="1">
                <a:solidFill>
                  <a:srgbClr val="000066"/>
                </a:solidFill>
                <a:effectLst>
                  <a:outerShdw blurRad="38100" dist="38100" dir="2700000" algn="tl">
                    <a:srgbClr val="C0C0C0"/>
                  </a:outerShdw>
                </a:effectLst>
                <a:latin typeface="Garamond" pitchFamily="18" charset="0"/>
                <a:ea typeface="黑体" pitchFamily="2" charset="-122"/>
              </a:rPr>
              <a:t>0-1</a:t>
            </a:r>
            <a:r>
              <a:rPr lang="zh-CN" altLang="en-US" sz="2850" b="1">
                <a:solidFill>
                  <a:srgbClr val="000066"/>
                </a:solidFill>
                <a:effectLst>
                  <a:outerShdw blurRad="38100" dist="38100" dir="2700000" algn="tl">
                    <a:srgbClr val="C0C0C0"/>
                  </a:outerShdw>
                </a:effectLst>
                <a:latin typeface="Garamond" pitchFamily="18" charset="0"/>
                <a:ea typeface="黑体" pitchFamily="2" charset="-122"/>
              </a:rPr>
              <a:t>背包问题</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100637" name="Text Box 3"/>
          <p:cNvSpPr txBox="1">
            <a:spLocks noChangeArrowheads="1"/>
          </p:cNvSpPr>
          <p:nvPr/>
        </p:nvSpPr>
        <p:spPr bwMode="auto">
          <a:xfrm>
            <a:off x="1331119" y="681038"/>
            <a:ext cx="3027680" cy="365760"/>
          </a:xfrm>
          <a:prstGeom prst="rect">
            <a:avLst/>
          </a:prstGeom>
          <a:noFill/>
          <a:ln w="9525">
            <a:noFill/>
            <a:miter lim="800000"/>
          </a:ln>
        </p:spPr>
        <p:txBody>
          <a:bodyPr wrap="none">
            <a:spAutoFit/>
          </a:bodyPr>
          <a:lstStyle/>
          <a:p>
            <a:r>
              <a:rPr lang="zh-CN" altLang="en-US" sz="1800">
                <a:ea typeface="楷体_GB2312"/>
                <a:cs typeface="楷体_GB2312"/>
              </a:rPr>
              <a:t>设所给</a:t>
            </a:r>
            <a:r>
              <a:rPr lang="en-US" altLang="zh-CN" sz="1800">
                <a:ea typeface="楷体_GB2312"/>
                <a:cs typeface="楷体_GB2312"/>
              </a:rPr>
              <a:t>0-1</a:t>
            </a:r>
            <a:r>
              <a:rPr lang="zh-CN" altLang="en-US" sz="1800">
                <a:ea typeface="楷体_GB2312"/>
                <a:cs typeface="楷体_GB2312"/>
              </a:rPr>
              <a:t>背包问题的子问题</a:t>
            </a:r>
          </a:p>
        </p:txBody>
      </p:sp>
      <p:sp>
        <p:nvSpPr>
          <p:cNvPr id="100638" name="Rectangle 4"/>
          <p:cNvSpPr>
            <a:spLocks noChangeArrowheads="1"/>
          </p:cNvSpPr>
          <p:nvPr/>
        </p:nvSpPr>
        <p:spPr bwMode="auto">
          <a:xfrm>
            <a:off x="1143000" y="2250996"/>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100631" name="Object 279"/>
          <p:cNvGraphicFramePr>
            <a:graphicFrameLocks noChangeAspect="1"/>
          </p:cNvGraphicFramePr>
          <p:nvPr/>
        </p:nvGraphicFramePr>
        <p:xfrm>
          <a:off x="3654029" y="1006079"/>
          <a:ext cx="1079897" cy="577453"/>
        </p:xfrm>
        <a:graphic>
          <a:graphicData uri="http://schemas.openxmlformats.org/presentationml/2006/ole">
            <mc:AlternateContent xmlns:mc="http://schemas.openxmlformats.org/markup-compatibility/2006">
              <mc:Choice xmlns:v="urn:schemas-microsoft-com:vml" Requires="v">
                <p:oleObj spid="_x0000_s100859" name="公式" r:id="rId3" imgW="799465" imgH="431800" progId="Equation.3">
                  <p:embed/>
                </p:oleObj>
              </mc:Choice>
              <mc:Fallback>
                <p:oleObj name="公式" r:id="rId3" imgW="799465" imgH="431800" progId="Equation.3">
                  <p:embed/>
                  <p:pic>
                    <p:nvPicPr>
                      <p:cNvPr id="0" name="Picture 2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4029" y="1006079"/>
                        <a:ext cx="1079897" cy="577453"/>
                      </a:xfrm>
                      <a:prstGeom prst="rect">
                        <a:avLst/>
                      </a:prstGeom>
                      <a:noFill/>
                    </p:spPr>
                  </p:pic>
                </p:oleObj>
              </mc:Fallback>
            </mc:AlternateContent>
          </a:graphicData>
        </a:graphic>
      </p:graphicFrame>
      <p:sp>
        <p:nvSpPr>
          <p:cNvPr id="100639" name="Rectangle 6"/>
          <p:cNvSpPr>
            <a:spLocks noChangeArrowheads="1"/>
          </p:cNvSpPr>
          <p:nvPr/>
        </p:nvSpPr>
        <p:spPr bwMode="auto">
          <a:xfrm>
            <a:off x="1143000" y="2172415"/>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100632" name="Object 280"/>
          <p:cNvGraphicFramePr>
            <a:graphicFrameLocks noChangeAspect="1"/>
          </p:cNvGraphicFramePr>
          <p:nvPr/>
        </p:nvGraphicFramePr>
        <p:xfrm>
          <a:off x="3437335" y="1600200"/>
          <a:ext cx="1566863" cy="777479"/>
        </p:xfrm>
        <a:graphic>
          <a:graphicData uri="http://schemas.openxmlformats.org/presentationml/2006/ole">
            <mc:AlternateContent xmlns:mc="http://schemas.openxmlformats.org/markup-compatibility/2006">
              <mc:Choice xmlns:v="urn:schemas-microsoft-com:vml" Requires="v">
                <p:oleObj spid="_x0000_s100860" name="公式" r:id="rId5" imgW="1282700" imgH="635000" progId="Equation.3">
                  <p:embed/>
                </p:oleObj>
              </mc:Choice>
              <mc:Fallback>
                <p:oleObj name="公式" r:id="rId5" imgW="1282700" imgH="635000" progId="Equation.3">
                  <p:embed/>
                  <p:pic>
                    <p:nvPicPr>
                      <p:cNvPr id="0" name="Picture 28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7335" y="1600200"/>
                        <a:ext cx="1566863" cy="777479"/>
                      </a:xfrm>
                      <a:prstGeom prst="rect">
                        <a:avLst/>
                      </a:prstGeom>
                      <a:noFill/>
                    </p:spPr>
                  </p:pic>
                </p:oleObj>
              </mc:Fallback>
            </mc:AlternateContent>
          </a:graphicData>
        </a:graphic>
      </p:graphicFrame>
      <p:sp>
        <p:nvSpPr>
          <p:cNvPr id="100640" name="Text Box 8"/>
          <p:cNvSpPr txBox="1">
            <a:spLocks noChangeArrowheads="1"/>
          </p:cNvSpPr>
          <p:nvPr/>
        </p:nvSpPr>
        <p:spPr bwMode="auto">
          <a:xfrm>
            <a:off x="1316831" y="2477691"/>
            <a:ext cx="6496050" cy="914400"/>
          </a:xfrm>
          <a:prstGeom prst="rect">
            <a:avLst/>
          </a:prstGeom>
          <a:noFill/>
          <a:ln w="9525">
            <a:noFill/>
            <a:miter lim="800000"/>
          </a:ln>
        </p:spPr>
        <p:txBody>
          <a:bodyPr>
            <a:spAutoFit/>
          </a:bodyPr>
          <a:lstStyle/>
          <a:p>
            <a:r>
              <a:rPr lang="zh-CN" altLang="en-US" sz="1800">
                <a:ea typeface="楷体_GB2312"/>
                <a:cs typeface="楷体_GB2312"/>
              </a:rPr>
              <a:t>的最优值为</a:t>
            </a:r>
            <a:r>
              <a:rPr lang="en-US" altLang="zh-CN" sz="1800">
                <a:ea typeface="楷体_GB2312"/>
                <a:cs typeface="楷体_GB2312"/>
              </a:rPr>
              <a:t>m(i</a:t>
            </a:r>
            <a:r>
              <a:rPr lang="zh-CN" altLang="en-US" sz="1800">
                <a:ea typeface="楷体_GB2312"/>
                <a:cs typeface="楷体_GB2312"/>
              </a:rPr>
              <a:t>，</a:t>
            </a:r>
            <a:r>
              <a:rPr lang="en-US" altLang="zh-CN" sz="1800">
                <a:ea typeface="楷体_GB2312"/>
                <a:cs typeface="楷体_GB2312"/>
              </a:rPr>
              <a:t>j)</a:t>
            </a:r>
            <a:r>
              <a:rPr lang="zh-CN" altLang="en-US" sz="1800">
                <a:ea typeface="楷体_GB2312"/>
                <a:cs typeface="楷体_GB2312"/>
              </a:rPr>
              <a:t>，即</a:t>
            </a:r>
            <a:r>
              <a:rPr lang="en-US" altLang="zh-CN" sz="1800">
                <a:ea typeface="楷体_GB2312"/>
                <a:cs typeface="楷体_GB2312"/>
              </a:rPr>
              <a:t>m(i</a:t>
            </a:r>
            <a:r>
              <a:rPr lang="zh-CN" altLang="en-US" sz="1800">
                <a:ea typeface="楷体_GB2312"/>
                <a:cs typeface="楷体_GB2312"/>
              </a:rPr>
              <a:t>，</a:t>
            </a:r>
            <a:r>
              <a:rPr lang="en-US" altLang="zh-CN" sz="1800">
                <a:ea typeface="楷体_GB2312"/>
                <a:cs typeface="楷体_GB2312"/>
              </a:rPr>
              <a:t>j)</a:t>
            </a:r>
            <a:r>
              <a:rPr lang="zh-CN" altLang="en-US" sz="1800">
                <a:ea typeface="楷体_GB2312"/>
                <a:cs typeface="楷体_GB2312"/>
              </a:rPr>
              <a:t>是背包容量为</a:t>
            </a:r>
            <a:r>
              <a:rPr lang="en-US" altLang="zh-CN" sz="1800">
                <a:ea typeface="楷体_GB2312"/>
                <a:cs typeface="楷体_GB2312"/>
              </a:rPr>
              <a:t>j</a:t>
            </a:r>
            <a:r>
              <a:rPr lang="zh-CN" altLang="en-US" sz="1800">
                <a:ea typeface="楷体_GB2312"/>
                <a:cs typeface="楷体_GB2312"/>
              </a:rPr>
              <a:t>，可选择物品为</a:t>
            </a:r>
            <a:r>
              <a:rPr lang="en-US" altLang="zh-CN" sz="1800">
                <a:ea typeface="楷体_GB2312"/>
                <a:cs typeface="楷体_GB2312"/>
              </a:rPr>
              <a:t>i</a:t>
            </a:r>
            <a:r>
              <a:rPr lang="zh-CN" altLang="en-US" sz="1800">
                <a:ea typeface="楷体_GB2312"/>
                <a:cs typeface="楷体_GB2312"/>
              </a:rPr>
              <a:t>，</a:t>
            </a:r>
            <a:r>
              <a:rPr lang="en-US" altLang="zh-CN" sz="1800">
                <a:ea typeface="楷体_GB2312"/>
                <a:cs typeface="楷体_GB2312"/>
              </a:rPr>
              <a:t>i+1</a:t>
            </a:r>
            <a:r>
              <a:rPr lang="zh-CN" altLang="en-US" sz="1800">
                <a:ea typeface="楷体_GB2312"/>
                <a:cs typeface="楷体_GB2312"/>
              </a:rPr>
              <a:t>，</a:t>
            </a:r>
            <a:r>
              <a:rPr lang="en-US" altLang="zh-CN" sz="1800">
                <a:ea typeface="楷体_GB2312"/>
                <a:cs typeface="楷体_GB2312"/>
              </a:rPr>
              <a:t>…</a:t>
            </a:r>
            <a:r>
              <a:rPr lang="zh-CN" altLang="en-US" sz="1800">
                <a:ea typeface="楷体_GB2312"/>
                <a:cs typeface="楷体_GB2312"/>
              </a:rPr>
              <a:t>，</a:t>
            </a:r>
            <a:r>
              <a:rPr lang="en-US" altLang="zh-CN" sz="1800">
                <a:ea typeface="楷体_GB2312"/>
                <a:cs typeface="楷体_GB2312"/>
              </a:rPr>
              <a:t>n</a:t>
            </a:r>
            <a:r>
              <a:rPr lang="zh-CN" altLang="en-US" sz="1800">
                <a:ea typeface="楷体_GB2312"/>
                <a:cs typeface="楷体_GB2312"/>
              </a:rPr>
              <a:t>时</a:t>
            </a:r>
            <a:r>
              <a:rPr lang="en-US" altLang="zh-CN" sz="1800">
                <a:ea typeface="楷体_GB2312"/>
                <a:cs typeface="楷体_GB2312"/>
              </a:rPr>
              <a:t>0-1</a:t>
            </a:r>
            <a:r>
              <a:rPr lang="zh-CN" altLang="en-US" sz="1800">
                <a:ea typeface="楷体_GB2312"/>
                <a:cs typeface="楷体_GB2312"/>
              </a:rPr>
              <a:t>背包问题的最优值。由</a:t>
            </a:r>
            <a:r>
              <a:rPr lang="en-US" altLang="zh-CN" sz="1800">
                <a:ea typeface="楷体_GB2312"/>
                <a:cs typeface="楷体_GB2312"/>
              </a:rPr>
              <a:t>0-1</a:t>
            </a:r>
            <a:r>
              <a:rPr lang="zh-CN" altLang="en-US" sz="1800">
                <a:ea typeface="楷体_GB2312"/>
                <a:cs typeface="楷体_GB2312"/>
              </a:rPr>
              <a:t>背包问题的最优子结构性质，可以建立计算</a:t>
            </a:r>
            <a:r>
              <a:rPr lang="en-US" altLang="zh-CN" sz="1800">
                <a:ea typeface="楷体_GB2312"/>
                <a:cs typeface="楷体_GB2312"/>
              </a:rPr>
              <a:t>m(i</a:t>
            </a:r>
            <a:r>
              <a:rPr lang="zh-CN" altLang="en-US" sz="1800">
                <a:ea typeface="楷体_GB2312"/>
                <a:cs typeface="楷体_GB2312"/>
              </a:rPr>
              <a:t>，</a:t>
            </a:r>
            <a:r>
              <a:rPr lang="en-US" altLang="zh-CN" sz="1800">
                <a:ea typeface="楷体_GB2312"/>
                <a:cs typeface="楷体_GB2312"/>
              </a:rPr>
              <a:t>j)</a:t>
            </a:r>
            <a:r>
              <a:rPr lang="zh-CN" altLang="en-US" sz="1800">
                <a:ea typeface="楷体_GB2312"/>
                <a:cs typeface="楷体_GB2312"/>
              </a:rPr>
              <a:t>的递归式如下。</a:t>
            </a:r>
          </a:p>
        </p:txBody>
      </p:sp>
      <p:sp>
        <p:nvSpPr>
          <p:cNvPr id="100641" name="Rectangle 9"/>
          <p:cNvSpPr>
            <a:spLocks noChangeArrowheads="1"/>
          </p:cNvSpPr>
          <p:nvPr/>
        </p:nvSpPr>
        <p:spPr bwMode="auto">
          <a:xfrm>
            <a:off x="1143000" y="2240280"/>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100633" name="Object 281"/>
          <p:cNvGraphicFramePr>
            <a:graphicFrameLocks noChangeAspect="1"/>
          </p:cNvGraphicFramePr>
          <p:nvPr/>
        </p:nvGraphicFramePr>
        <p:xfrm>
          <a:off x="2303860" y="3413522"/>
          <a:ext cx="4266009" cy="545306"/>
        </p:xfrm>
        <a:graphic>
          <a:graphicData uri="http://schemas.openxmlformats.org/presentationml/2006/ole">
            <mc:AlternateContent xmlns:mc="http://schemas.openxmlformats.org/markup-compatibility/2006">
              <mc:Choice xmlns:v="urn:schemas-microsoft-com:vml" Requires="v">
                <p:oleObj spid="_x0000_s100861" name="公式" r:id="rId7" imgW="3581400" imgH="457200" progId="Equation.3">
                  <p:embed/>
                </p:oleObj>
              </mc:Choice>
              <mc:Fallback>
                <p:oleObj name="公式" r:id="rId7" imgW="3581400" imgH="457200" progId="Equation.3">
                  <p:embed/>
                  <p:pic>
                    <p:nvPicPr>
                      <p:cNvPr id="0" name="Picture 28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3860" y="3413522"/>
                        <a:ext cx="4266009" cy="545306"/>
                      </a:xfrm>
                      <a:prstGeom prst="rect">
                        <a:avLst/>
                      </a:prstGeom>
                      <a:noFill/>
                    </p:spPr>
                  </p:pic>
                </p:oleObj>
              </mc:Fallback>
            </mc:AlternateContent>
          </a:graphicData>
        </a:graphic>
      </p:graphicFrame>
      <p:sp>
        <p:nvSpPr>
          <p:cNvPr id="100642" name="Rectangle 11"/>
          <p:cNvSpPr>
            <a:spLocks noChangeArrowheads="1"/>
          </p:cNvSpPr>
          <p:nvPr/>
        </p:nvSpPr>
        <p:spPr bwMode="auto">
          <a:xfrm>
            <a:off x="1143000" y="2240280"/>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100634" name="Object 282"/>
          <p:cNvGraphicFramePr>
            <a:graphicFrameLocks noChangeAspect="1"/>
          </p:cNvGraphicFramePr>
          <p:nvPr/>
        </p:nvGraphicFramePr>
        <p:xfrm>
          <a:off x="2303860" y="4030266"/>
          <a:ext cx="2593181" cy="741759"/>
        </p:xfrm>
        <a:graphic>
          <a:graphicData uri="http://schemas.openxmlformats.org/presentationml/2006/ole">
            <mc:AlternateContent xmlns:mc="http://schemas.openxmlformats.org/markup-compatibility/2006">
              <mc:Choice xmlns:v="urn:schemas-microsoft-com:vml" Requires="v">
                <p:oleObj spid="_x0000_s100862" name="公式" r:id="rId9" imgW="1600200" imgH="457200" progId="Equation.3">
                  <p:embed/>
                </p:oleObj>
              </mc:Choice>
              <mc:Fallback>
                <p:oleObj name="公式" r:id="rId9" imgW="1600200" imgH="457200" progId="Equation.3">
                  <p:embed/>
                  <p:pic>
                    <p:nvPicPr>
                      <p:cNvPr id="0" name="Picture 28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3860" y="4030266"/>
                        <a:ext cx="2593181" cy="741759"/>
                      </a:xfrm>
                      <a:prstGeom prst="rect">
                        <a:avLst/>
                      </a:prstGeom>
                      <a:noFill/>
                    </p:spPr>
                  </p:pic>
                </p:oleObj>
              </mc:Fallback>
            </mc:AlternateContent>
          </a:graphicData>
        </a:graphic>
      </p:graphicFrame>
      <p:sp>
        <p:nvSpPr>
          <p:cNvPr id="321549" name="Text Box 13"/>
          <p:cNvSpPr txBox="1">
            <a:spLocks noChangeArrowheads="1"/>
          </p:cNvSpPr>
          <p:nvPr/>
        </p:nvSpPr>
        <p:spPr bwMode="auto">
          <a:xfrm>
            <a:off x="961390" y="2172335"/>
            <a:ext cx="7545705" cy="1188720"/>
          </a:xfrm>
          <a:prstGeom prst="rect">
            <a:avLst/>
          </a:prstGeom>
          <a:gradFill>
            <a:gsLst>
              <a:gs pos="0">
                <a:srgbClr val="012D86"/>
              </a:gs>
              <a:gs pos="100000">
                <a:srgbClr val="0E2557"/>
              </a:gs>
            </a:gsLst>
            <a:lin ang="3960000" scaled="0"/>
          </a:gradFill>
          <a:ln w="50800">
            <a:solidFill>
              <a:srgbClr val="FF6600"/>
            </a:solidFill>
            <a:miter lim="800000"/>
          </a:ln>
        </p:spPr>
        <p:txBody>
          <a:bodyPr wrap="square">
            <a:spAutoFit/>
          </a:bodyPr>
          <a:lstStyle/>
          <a:p>
            <a:r>
              <a:rPr lang="zh-CN" altLang="en-US" sz="1800" b="1">
                <a:solidFill>
                  <a:schemeClr val="bg1"/>
                </a:solidFill>
                <a:latin typeface="Verdana" pitchFamily="34" charset="0"/>
                <a:ea typeface="黑体" pitchFamily="2" charset="-122"/>
              </a:rPr>
              <a:t>算法复杂度分析：</a:t>
            </a:r>
          </a:p>
          <a:p>
            <a:r>
              <a:rPr lang="zh-CN" altLang="en-US" sz="1800" b="1">
                <a:solidFill>
                  <a:schemeClr val="bg1"/>
                </a:solidFill>
                <a:ea typeface="楷体_GB2312"/>
                <a:cs typeface="楷体_GB2312"/>
              </a:rPr>
              <a:t>从</a:t>
            </a:r>
            <a:r>
              <a:rPr lang="en-US" altLang="zh-CN" sz="1800" b="1">
                <a:solidFill>
                  <a:schemeClr val="bg1"/>
                </a:solidFill>
                <a:ea typeface="楷体_GB2312"/>
                <a:cs typeface="楷体_GB2312"/>
              </a:rPr>
              <a:t>m(i</a:t>
            </a:r>
            <a:r>
              <a:rPr lang="zh-CN" altLang="en-US" sz="1800" b="1">
                <a:solidFill>
                  <a:schemeClr val="bg1"/>
                </a:solidFill>
                <a:ea typeface="楷体_GB2312"/>
                <a:cs typeface="楷体_GB2312"/>
              </a:rPr>
              <a:t>，</a:t>
            </a:r>
            <a:r>
              <a:rPr lang="en-US" altLang="zh-CN" sz="1800" b="1">
                <a:solidFill>
                  <a:schemeClr val="bg1"/>
                </a:solidFill>
                <a:ea typeface="楷体_GB2312"/>
                <a:cs typeface="楷体_GB2312"/>
              </a:rPr>
              <a:t>j)</a:t>
            </a:r>
            <a:r>
              <a:rPr lang="zh-CN" altLang="en-US" sz="1800" b="1">
                <a:solidFill>
                  <a:schemeClr val="bg1"/>
                </a:solidFill>
                <a:ea typeface="楷体_GB2312"/>
                <a:cs typeface="楷体_GB2312"/>
              </a:rPr>
              <a:t>的递归式容易看出，算法需要</a:t>
            </a:r>
            <a:r>
              <a:rPr lang="en-US" altLang="zh-CN" sz="1800" b="1">
                <a:solidFill>
                  <a:schemeClr val="bg1"/>
                </a:solidFill>
                <a:ea typeface="楷体_GB2312"/>
                <a:cs typeface="楷体_GB2312"/>
              </a:rPr>
              <a:t>O(nc)</a:t>
            </a:r>
            <a:r>
              <a:rPr lang="zh-CN" altLang="en-US" sz="1800" b="1">
                <a:solidFill>
                  <a:schemeClr val="bg1"/>
                </a:solidFill>
                <a:ea typeface="楷体_GB2312"/>
                <a:cs typeface="楷体_GB2312"/>
              </a:rPr>
              <a:t>计算时间。当背包容量</a:t>
            </a:r>
            <a:r>
              <a:rPr lang="en-US" altLang="zh-CN" sz="1800" b="1">
                <a:solidFill>
                  <a:schemeClr val="bg1"/>
                </a:solidFill>
                <a:ea typeface="楷体_GB2312"/>
                <a:cs typeface="楷体_GB2312"/>
              </a:rPr>
              <a:t>c</a:t>
            </a:r>
            <a:r>
              <a:rPr lang="zh-CN" altLang="en-US" sz="1800" b="1">
                <a:solidFill>
                  <a:schemeClr val="bg1"/>
                </a:solidFill>
                <a:ea typeface="楷体_GB2312"/>
                <a:cs typeface="楷体_GB2312"/>
              </a:rPr>
              <a:t>很大时，算法需要的计算时间较多。例如，当</a:t>
            </a:r>
            <a:r>
              <a:rPr lang="en-US" altLang="zh-CN" sz="1800" b="1">
                <a:solidFill>
                  <a:schemeClr val="bg1"/>
                </a:solidFill>
                <a:ea typeface="楷体_GB2312"/>
                <a:cs typeface="楷体_GB2312"/>
              </a:rPr>
              <a:t>c&gt;2</a:t>
            </a:r>
            <a:r>
              <a:rPr lang="en-US" altLang="zh-CN" sz="1800" b="1" baseline="30000">
                <a:solidFill>
                  <a:schemeClr val="bg1"/>
                </a:solidFill>
                <a:ea typeface="楷体_GB2312"/>
                <a:cs typeface="楷体_GB2312"/>
              </a:rPr>
              <a:t>n</a:t>
            </a:r>
            <a:r>
              <a:rPr lang="zh-CN" altLang="en-US" sz="1800" b="1">
                <a:solidFill>
                  <a:schemeClr val="bg1"/>
                </a:solidFill>
                <a:ea typeface="楷体_GB2312"/>
                <a:cs typeface="楷体_GB2312"/>
              </a:rPr>
              <a:t>时，算法需要</a:t>
            </a:r>
            <a:r>
              <a:rPr lang="zh-CN" altLang="zh-CN" sz="1800" b="1">
                <a:solidFill>
                  <a:schemeClr val="bg1"/>
                </a:solidFill>
                <a:ea typeface="楷体_GB2312"/>
                <a:cs typeface="楷体_GB2312"/>
              </a:rPr>
              <a:t>Ω</a:t>
            </a:r>
            <a:r>
              <a:rPr lang="zh-CN" altLang="en-US" sz="1800" b="1">
                <a:solidFill>
                  <a:schemeClr val="bg1"/>
                </a:solidFill>
                <a:ea typeface="楷体_GB2312"/>
                <a:cs typeface="楷体_GB2312"/>
              </a:rPr>
              <a:t>(</a:t>
            </a:r>
            <a:r>
              <a:rPr lang="en-US" altLang="zh-CN" sz="1800" b="1">
                <a:solidFill>
                  <a:schemeClr val="bg1"/>
                </a:solidFill>
                <a:ea typeface="楷体_GB2312"/>
                <a:cs typeface="楷体_GB2312"/>
              </a:rPr>
              <a:t>n2</a:t>
            </a:r>
            <a:r>
              <a:rPr lang="en-US" altLang="zh-CN" sz="1800" b="1" baseline="30000">
                <a:solidFill>
                  <a:schemeClr val="bg1"/>
                </a:solidFill>
                <a:ea typeface="楷体_GB2312"/>
                <a:cs typeface="楷体_GB2312"/>
              </a:rPr>
              <a:t>n</a:t>
            </a:r>
            <a:r>
              <a:rPr lang="en-US" altLang="zh-CN" sz="1800" b="1">
                <a:solidFill>
                  <a:schemeClr val="bg1"/>
                </a:solidFill>
                <a:ea typeface="楷体_GB2312"/>
                <a:cs typeface="楷体_GB2312"/>
              </a:rPr>
              <a:t>)</a:t>
            </a:r>
            <a:r>
              <a:rPr lang="zh-CN" altLang="en-US" sz="1800" b="1">
                <a:solidFill>
                  <a:schemeClr val="bg1"/>
                </a:solidFill>
                <a:ea typeface="楷体_GB2312"/>
                <a:cs typeface="楷体_GB2312"/>
              </a:rPr>
              <a:t>计算时间。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1549"/>
                                        </p:tgtEl>
                                        <p:attrNameLst>
                                          <p:attrName>style.visibility</p:attrName>
                                        </p:attrNameLst>
                                      </p:cBhvr>
                                      <p:to>
                                        <p:strVal val="visible"/>
                                      </p:to>
                                    </p:set>
                                    <p:animEffect transition="in" filter="blinds(horizontal)">
                                      <p:cBhvr>
                                        <p:cTn id="7" dur="500"/>
                                        <p:tgtEl>
                                          <p:spTgt spid="321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49"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Picture 302"/>
          <p:cNvPicPr>
            <a:picLocks noChangeAspect="1" noChangeArrowheads="1"/>
          </p:cNvPicPr>
          <p:nvPr/>
        </p:nvPicPr>
        <p:blipFill>
          <a:blip r:embed="rId2"/>
          <a:srcRect/>
          <a:stretch>
            <a:fillRect/>
          </a:stretch>
        </p:blipFill>
        <p:spPr bwMode="auto">
          <a:xfrm>
            <a:off x="950119" y="132160"/>
            <a:ext cx="6641306" cy="4266009"/>
          </a:xfrm>
          <a:prstGeom prst="rect">
            <a:avLst/>
          </a:prstGeom>
          <a:noFill/>
          <a:ln w="9525">
            <a:noFill/>
            <a:miter lim="800000"/>
            <a:headEnd/>
            <a:tailEnd/>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en-US" altLang="en-US" sz="2850" b="1">
                <a:solidFill>
                  <a:srgbClr val="000000"/>
                </a:solidFill>
                <a:effectLst>
                  <a:outerShdw blurRad="38100" dist="38100" dir="2700000" algn="tl">
                    <a:srgbClr val="C0C0C0"/>
                  </a:outerShdw>
                </a:effectLst>
                <a:latin typeface="Garamond" pitchFamily="18" charset="0"/>
                <a:ea typeface="黑体" pitchFamily="2" charset="-122"/>
              </a:rPr>
              <a:t>算法改进</a:t>
            </a:r>
          </a:p>
        </p:txBody>
      </p:sp>
      <p:sp>
        <p:nvSpPr>
          <p:cNvPr id="241667" name="Text Box 3"/>
          <p:cNvSpPr txBox="1">
            <a:spLocks noChangeArrowheads="1"/>
          </p:cNvSpPr>
          <p:nvPr/>
        </p:nvSpPr>
        <p:spPr bwMode="auto">
          <a:xfrm>
            <a:off x="1331119" y="789385"/>
            <a:ext cx="6387704" cy="1188720"/>
          </a:xfrm>
          <a:prstGeom prst="rect">
            <a:avLst/>
          </a:prstGeom>
          <a:noFill/>
          <a:ln w="9525">
            <a:noFill/>
            <a:miter lim="800000"/>
          </a:ln>
        </p:spPr>
        <p:txBody>
          <a:bodyPr>
            <a:spAutoFit/>
          </a:bodyPr>
          <a:lstStyle/>
          <a:p>
            <a:r>
              <a:rPr lang="zh-CN" altLang="en-US" sz="1800" b="1">
                <a:solidFill>
                  <a:srgbClr val="000000"/>
                </a:solidFill>
                <a:ea typeface="楷体_GB2312"/>
                <a:cs typeface="楷体_GB2312"/>
              </a:rPr>
              <a:t>由</a:t>
            </a:r>
            <a:r>
              <a:rPr lang="en-US" altLang="zh-CN" sz="1800" b="1">
                <a:solidFill>
                  <a:srgbClr val="000000"/>
                </a:solidFill>
                <a:ea typeface="楷体_GB2312"/>
                <a:cs typeface="楷体_GB2312"/>
              </a:rPr>
              <a:t>m(i,j)</a:t>
            </a:r>
            <a:r>
              <a:rPr lang="zh-CN" altLang="en-US" sz="1800" b="1">
                <a:solidFill>
                  <a:srgbClr val="000000"/>
                </a:solidFill>
                <a:ea typeface="楷体_GB2312"/>
                <a:cs typeface="楷体_GB2312"/>
              </a:rPr>
              <a:t>的递归式容易证明，在一般情况下，对每一个确定的</a:t>
            </a:r>
            <a:r>
              <a:rPr lang="en-US" altLang="zh-CN" sz="1800" b="1">
                <a:solidFill>
                  <a:srgbClr val="000000"/>
                </a:solidFill>
                <a:ea typeface="楷体_GB2312"/>
                <a:cs typeface="楷体_GB2312"/>
              </a:rPr>
              <a:t>i(1≤i≤n)</a:t>
            </a:r>
            <a:r>
              <a:rPr lang="zh-CN" altLang="en-US" sz="1800" b="1">
                <a:solidFill>
                  <a:srgbClr val="000000"/>
                </a:solidFill>
                <a:ea typeface="楷体_GB2312"/>
                <a:cs typeface="楷体_GB2312"/>
              </a:rPr>
              <a:t>，函数</a:t>
            </a:r>
            <a:r>
              <a:rPr lang="en-US" altLang="zh-CN" sz="1800" b="1">
                <a:solidFill>
                  <a:srgbClr val="000000"/>
                </a:solidFill>
                <a:ea typeface="楷体_GB2312"/>
                <a:cs typeface="楷体_GB2312"/>
              </a:rPr>
              <a:t>m(i,j)</a:t>
            </a:r>
            <a:r>
              <a:rPr lang="zh-CN" altLang="en-US" sz="1800" b="1">
                <a:solidFill>
                  <a:srgbClr val="000000"/>
                </a:solidFill>
                <a:ea typeface="楷体_GB2312"/>
                <a:cs typeface="楷体_GB2312"/>
              </a:rPr>
              <a:t>是关于变量</a:t>
            </a:r>
            <a:r>
              <a:rPr lang="en-US" altLang="zh-CN" sz="1800" b="1">
                <a:solidFill>
                  <a:srgbClr val="000000"/>
                </a:solidFill>
                <a:ea typeface="楷体_GB2312"/>
                <a:cs typeface="楷体_GB2312"/>
              </a:rPr>
              <a:t>j</a:t>
            </a:r>
            <a:r>
              <a:rPr lang="zh-CN" altLang="en-US" sz="1800" b="1">
                <a:solidFill>
                  <a:srgbClr val="000000"/>
                </a:solidFill>
                <a:ea typeface="楷体_GB2312"/>
                <a:cs typeface="楷体_GB2312"/>
              </a:rPr>
              <a:t>的阶梯状单调不减函数。跳跃点是这一类函数的描述特征。在一般情况下，函数</a:t>
            </a:r>
            <a:r>
              <a:rPr lang="en-US" altLang="zh-CN" sz="1800" b="1">
                <a:solidFill>
                  <a:srgbClr val="000000"/>
                </a:solidFill>
                <a:ea typeface="楷体_GB2312"/>
                <a:cs typeface="楷体_GB2312"/>
              </a:rPr>
              <a:t>m(i,j)</a:t>
            </a:r>
            <a:r>
              <a:rPr lang="zh-CN" altLang="en-US" sz="1800" b="1">
                <a:solidFill>
                  <a:srgbClr val="000000"/>
                </a:solidFill>
                <a:ea typeface="楷体_GB2312"/>
                <a:cs typeface="楷体_GB2312"/>
              </a:rPr>
              <a:t>由其全部跳跃点唯一确定。如图所示。</a:t>
            </a:r>
          </a:p>
        </p:txBody>
      </p:sp>
      <p:pic>
        <p:nvPicPr>
          <p:cNvPr id="241668" name="Picture 4" descr="t36"/>
          <p:cNvPicPr>
            <a:picLocks noChangeAspect="1" noChangeArrowheads="1"/>
          </p:cNvPicPr>
          <p:nvPr/>
        </p:nvPicPr>
        <p:blipFill>
          <a:blip r:embed="rId2"/>
          <a:srcRect/>
          <a:stretch>
            <a:fillRect/>
          </a:stretch>
        </p:blipFill>
        <p:spPr bwMode="auto">
          <a:xfrm>
            <a:off x="2681288" y="1924050"/>
            <a:ext cx="2969419" cy="1781175"/>
          </a:xfrm>
          <a:prstGeom prst="rect">
            <a:avLst/>
          </a:prstGeom>
          <a:noFill/>
          <a:ln w="9525">
            <a:noFill/>
            <a:miter lim="800000"/>
            <a:headEnd/>
            <a:tailEnd/>
          </a:ln>
        </p:spPr>
      </p:pic>
      <p:sp>
        <p:nvSpPr>
          <p:cNvPr id="241669" name="Text Box 5"/>
          <p:cNvSpPr txBox="1">
            <a:spLocks noChangeArrowheads="1"/>
          </p:cNvSpPr>
          <p:nvPr/>
        </p:nvSpPr>
        <p:spPr bwMode="auto">
          <a:xfrm>
            <a:off x="1370410" y="3557588"/>
            <a:ext cx="6442472" cy="914400"/>
          </a:xfrm>
          <a:prstGeom prst="rect">
            <a:avLst/>
          </a:prstGeom>
          <a:noFill/>
          <a:ln w="9525">
            <a:noFill/>
            <a:miter lim="800000"/>
          </a:ln>
        </p:spPr>
        <p:txBody>
          <a:bodyPr>
            <a:spAutoFit/>
          </a:bodyPr>
          <a:lstStyle/>
          <a:p>
            <a:r>
              <a:rPr lang="zh-CN" altLang="en-US" sz="1800" b="1">
                <a:solidFill>
                  <a:srgbClr val="000000"/>
                </a:solidFill>
                <a:ea typeface="楷体_GB2312"/>
                <a:cs typeface="楷体_GB2312"/>
              </a:rPr>
              <a:t>对每一个确定的</a:t>
            </a:r>
            <a:r>
              <a:rPr lang="en-US" altLang="zh-CN" sz="1800" b="1">
                <a:solidFill>
                  <a:srgbClr val="000000"/>
                </a:solidFill>
                <a:ea typeface="楷体_GB2312"/>
                <a:cs typeface="楷体_GB2312"/>
              </a:rPr>
              <a:t>i(1≤i≤n)</a:t>
            </a:r>
            <a:r>
              <a:rPr lang="zh-CN" altLang="en-US" sz="1800" b="1">
                <a:solidFill>
                  <a:srgbClr val="000000"/>
                </a:solidFill>
                <a:ea typeface="楷体_GB2312"/>
                <a:cs typeface="楷体_GB2312"/>
              </a:rPr>
              <a:t>，用一个表</a:t>
            </a:r>
            <a:r>
              <a:rPr lang="en-US" altLang="zh-CN" sz="1800" b="1">
                <a:solidFill>
                  <a:srgbClr val="000000"/>
                </a:solidFill>
                <a:ea typeface="楷体_GB2312"/>
                <a:cs typeface="楷体_GB2312"/>
              </a:rPr>
              <a:t>p[i]</a:t>
            </a:r>
            <a:r>
              <a:rPr lang="zh-CN" altLang="en-US" sz="1800" b="1">
                <a:solidFill>
                  <a:srgbClr val="000000"/>
                </a:solidFill>
                <a:ea typeface="楷体_GB2312"/>
                <a:cs typeface="楷体_GB2312"/>
              </a:rPr>
              <a:t>存储函数</a:t>
            </a:r>
            <a:r>
              <a:rPr lang="en-US" altLang="zh-CN" sz="1800" b="1">
                <a:solidFill>
                  <a:srgbClr val="000000"/>
                </a:solidFill>
                <a:ea typeface="楷体_GB2312"/>
                <a:cs typeface="楷体_GB2312"/>
              </a:rPr>
              <a:t>m(i</a:t>
            </a:r>
            <a:r>
              <a:rPr lang="zh-CN" altLang="en-US" sz="1800" b="1">
                <a:solidFill>
                  <a:srgbClr val="000000"/>
                </a:solidFill>
                <a:ea typeface="楷体_GB2312"/>
                <a:cs typeface="楷体_GB2312"/>
              </a:rPr>
              <a:t>，</a:t>
            </a:r>
            <a:r>
              <a:rPr lang="en-US" altLang="zh-CN" sz="1800" b="1">
                <a:solidFill>
                  <a:srgbClr val="000000"/>
                </a:solidFill>
                <a:ea typeface="楷体_GB2312"/>
                <a:cs typeface="楷体_GB2312"/>
              </a:rPr>
              <a:t>j)</a:t>
            </a:r>
            <a:r>
              <a:rPr lang="zh-CN" altLang="en-US" sz="1800" b="1">
                <a:solidFill>
                  <a:srgbClr val="000000"/>
                </a:solidFill>
                <a:ea typeface="楷体_GB2312"/>
                <a:cs typeface="楷体_GB2312"/>
              </a:rPr>
              <a:t>的全部跳跃点。表</a:t>
            </a:r>
            <a:r>
              <a:rPr lang="en-US" altLang="zh-CN" sz="1800" b="1">
                <a:solidFill>
                  <a:srgbClr val="000000"/>
                </a:solidFill>
                <a:ea typeface="楷体_GB2312"/>
                <a:cs typeface="楷体_GB2312"/>
              </a:rPr>
              <a:t>p[i]</a:t>
            </a:r>
            <a:r>
              <a:rPr lang="zh-CN" altLang="en-US" sz="1800" b="1">
                <a:solidFill>
                  <a:srgbClr val="000000"/>
                </a:solidFill>
                <a:ea typeface="楷体_GB2312"/>
                <a:cs typeface="楷体_GB2312"/>
              </a:rPr>
              <a:t>可依计算</a:t>
            </a:r>
            <a:r>
              <a:rPr lang="en-US" altLang="zh-CN" sz="1800" b="1">
                <a:solidFill>
                  <a:srgbClr val="000000"/>
                </a:solidFill>
                <a:ea typeface="楷体_GB2312"/>
                <a:cs typeface="楷体_GB2312"/>
              </a:rPr>
              <a:t>m(i</a:t>
            </a:r>
            <a:r>
              <a:rPr lang="zh-CN" altLang="en-US" sz="1800" b="1">
                <a:solidFill>
                  <a:srgbClr val="000000"/>
                </a:solidFill>
                <a:ea typeface="楷体_GB2312"/>
                <a:cs typeface="楷体_GB2312"/>
              </a:rPr>
              <a:t>，</a:t>
            </a:r>
            <a:r>
              <a:rPr lang="en-US" altLang="zh-CN" sz="1800" b="1">
                <a:solidFill>
                  <a:srgbClr val="000000"/>
                </a:solidFill>
                <a:ea typeface="楷体_GB2312"/>
                <a:cs typeface="楷体_GB2312"/>
              </a:rPr>
              <a:t>j)</a:t>
            </a:r>
            <a:r>
              <a:rPr lang="zh-CN" altLang="en-US" sz="1800" b="1">
                <a:solidFill>
                  <a:srgbClr val="000000"/>
                </a:solidFill>
                <a:ea typeface="楷体_GB2312"/>
                <a:cs typeface="楷体_GB2312"/>
              </a:rPr>
              <a:t>的递归式递归地由表</a:t>
            </a:r>
            <a:r>
              <a:rPr lang="en-US" altLang="zh-CN" sz="1800" b="1">
                <a:solidFill>
                  <a:srgbClr val="000000"/>
                </a:solidFill>
                <a:ea typeface="楷体_GB2312"/>
                <a:cs typeface="楷体_GB2312"/>
              </a:rPr>
              <a:t>p[i+1]</a:t>
            </a:r>
            <a:r>
              <a:rPr lang="zh-CN" altLang="en-US" sz="1800" b="1">
                <a:solidFill>
                  <a:srgbClr val="000000"/>
                </a:solidFill>
                <a:ea typeface="楷体_GB2312"/>
                <a:cs typeface="楷体_GB2312"/>
              </a:rPr>
              <a:t>计算，初始时</a:t>
            </a:r>
            <a:r>
              <a:rPr lang="en-US" altLang="zh-CN" sz="1800" b="1">
                <a:solidFill>
                  <a:srgbClr val="000000"/>
                </a:solidFill>
                <a:ea typeface="楷体_GB2312"/>
                <a:cs typeface="楷体_GB2312"/>
              </a:rPr>
              <a:t>p[n+1]={(0</a:t>
            </a:r>
            <a:r>
              <a:rPr lang="zh-CN" altLang="en-US" sz="1800" b="1">
                <a:solidFill>
                  <a:srgbClr val="000000"/>
                </a:solidFill>
                <a:ea typeface="楷体_GB2312"/>
                <a:cs typeface="楷体_GB2312"/>
              </a:rPr>
              <a:t>，</a:t>
            </a:r>
            <a:r>
              <a:rPr lang="en-US" altLang="zh-CN" sz="1800" b="1">
                <a:solidFill>
                  <a:srgbClr val="000000"/>
                </a:solidFill>
                <a:ea typeface="楷体_GB2312"/>
                <a:cs typeface="楷体_GB2312"/>
              </a:rPr>
              <a:t>0)}</a:t>
            </a:r>
            <a:r>
              <a:rPr lang="zh-CN" altLang="en-US" sz="1800" b="1">
                <a:solidFill>
                  <a:srgbClr val="000000"/>
                </a:solidFill>
                <a:ea typeface="楷体_GB2312"/>
                <a:cs typeface="楷体_GB2312"/>
              </a:rPr>
              <a:t>。 </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灯片编号占位符 3"/>
          <p:cNvSpPr>
            <a:spLocks noGrp="1"/>
          </p:cNvSpPr>
          <p:nvPr>
            <p:ph type="sldNum" sz="quarter" idx="12"/>
          </p:nvPr>
        </p:nvSpPr>
        <p:spPr/>
        <p:txBody>
          <a:bodyPr/>
          <a:lstStyle/>
          <a:p>
            <a:pPr>
              <a:defRPr/>
            </a:pPr>
            <a:fld id="{1150EA7E-6653-4BBC-8D17-ED8C8C530A59}" type="slidenum">
              <a:rPr lang="en-US" altLang="zh-CN" sz="620"/>
              <a:t>141</a:t>
            </a:fld>
            <a:endParaRPr lang="en-US" altLang="zh-CN" sz="620"/>
          </a:p>
        </p:txBody>
      </p:sp>
      <p:sp>
        <p:nvSpPr>
          <p:cNvPr id="323586"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en-US" altLang="en-US" sz="2850" b="1">
                <a:solidFill>
                  <a:srgbClr val="000066"/>
                </a:solidFill>
                <a:effectLst>
                  <a:outerShdw blurRad="38100" dist="38100" dir="2700000" algn="tl">
                    <a:srgbClr val="C0C0C0"/>
                  </a:outerShdw>
                </a:effectLst>
                <a:latin typeface="Garamond" pitchFamily="18" charset="0"/>
                <a:ea typeface="黑体" pitchFamily="2" charset="-122"/>
              </a:rPr>
              <a:t>一个例子</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102628" name="Text Box 3"/>
          <p:cNvSpPr txBox="1">
            <a:spLocks noChangeArrowheads="1"/>
          </p:cNvSpPr>
          <p:nvPr/>
        </p:nvSpPr>
        <p:spPr bwMode="auto">
          <a:xfrm>
            <a:off x="1439466" y="573881"/>
            <a:ext cx="4373880" cy="365760"/>
          </a:xfrm>
          <a:prstGeom prst="rect">
            <a:avLst/>
          </a:prstGeom>
          <a:solidFill>
            <a:srgbClr val="FFCC00"/>
          </a:solidFill>
          <a:ln w="9525">
            <a:noFill/>
            <a:miter lim="800000"/>
          </a:ln>
        </p:spPr>
        <p:txBody>
          <a:bodyPr wrap="none">
            <a:spAutoFit/>
          </a:bodyPr>
          <a:lstStyle/>
          <a:p>
            <a:r>
              <a:rPr lang="en-US" altLang="zh-CN" sz="1800">
                <a:ea typeface="楷体_GB2312"/>
                <a:cs typeface="楷体_GB2312"/>
              </a:rPr>
              <a:t>n=3</a:t>
            </a:r>
            <a:r>
              <a:rPr lang="zh-CN" altLang="en-US" sz="1800">
                <a:ea typeface="楷体_GB2312"/>
                <a:cs typeface="楷体_GB2312"/>
              </a:rPr>
              <a:t>，</a:t>
            </a:r>
            <a:r>
              <a:rPr lang="en-US" altLang="zh-CN" sz="1800">
                <a:ea typeface="楷体_GB2312"/>
                <a:cs typeface="楷体_GB2312"/>
              </a:rPr>
              <a:t>c=6</a:t>
            </a:r>
            <a:r>
              <a:rPr lang="zh-CN" altLang="en-US" sz="1800">
                <a:ea typeface="楷体_GB2312"/>
                <a:cs typeface="楷体_GB2312"/>
              </a:rPr>
              <a:t>，</a:t>
            </a:r>
            <a:r>
              <a:rPr lang="en-US" altLang="zh-CN" sz="1800">
                <a:ea typeface="楷体_GB2312"/>
                <a:cs typeface="楷体_GB2312"/>
              </a:rPr>
              <a:t>w={4</a:t>
            </a:r>
            <a:r>
              <a:rPr lang="zh-CN" altLang="en-US" sz="1800">
                <a:ea typeface="楷体_GB2312"/>
                <a:cs typeface="楷体_GB2312"/>
              </a:rPr>
              <a:t>，</a:t>
            </a:r>
            <a:r>
              <a:rPr lang="en-US" altLang="zh-CN" sz="1800">
                <a:ea typeface="楷体_GB2312"/>
                <a:cs typeface="楷体_GB2312"/>
              </a:rPr>
              <a:t>3</a:t>
            </a:r>
            <a:r>
              <a:rPr lang="zh-CN" altLang="en-US" sz="1800">
                <a:ea typeface="楷体_GB2312"/>
                <a:cs typeface="楷体_GB2312"/>
              </a:rPr>
              <a:t>，</a:t>
            </a:r>
            <a:r>
              <a:rPr lang="en-US" altLang="zh-CN" sz="1800">
                <a:ea typeface="楷体_GB2312"/>
                <a:cs typeface="楷体_GB2312"/>
              </a:rPr>
              <a:t>2}</a:t>
            </a:r>
            <a:r>
              <a:rPr lang="zh-CN" altLang="en-US" sz="1800">
                <a:ea typeface="楷体_GB2312"/>
                <a:cs typeface="楷体_GB2312"/>
              </a:rPr>
              <a:t>，</a:t>
            </a:r>
            <a:r>
              <a:rPr lang="en-US" altLang="zh-CN" sz="1800">
                <a:ea typeface="楷体_GB2312"/>
                <a:cs typeface="楷体_GB2312"/>
              </a:rPr>
              <a:t>v={5</a:t>
            </a:r>
            <a:r>
              <a:rPr lang="zh-CN" altLang="en-US" sz="1800">
                <a:ea typeface="楷体_GB2312"/>
                <a:cs typeface="楷体_GB2312"/>
              </a:rPr>
              <a:t>，</a:t>
            </a:r>
            <a:r>
              <a:rPr lang="en-US" altLang="zh-CN" sz="1800">
                <a:ea typeface="楷体_GB2312"/>
                <a:cs typeface="楷体_GB2312"/>
              </a:rPr>
              <a:t>2</a:t>
            </a:r>
            <a:r>
              <a:rPr lang="zh-CN" altLang="en-US" sz="1800">
                <a:ea typeface="楷体_GB2312"/>
                <a:cs typeface="楷体_GB2312"/>
              </a:rPr>
              <a:t>，</a:t>
            </a:r>
            <a:r>
              <a:rPr lang="en-US" altLang="zh-CN" sz="1800">
                <a:ea typeface="楷体_GB2312"/>
                <a:cs typeface="楷体_GB2312"/>
              </a:rPr>
              <a:t>1}</a:t>
            </a:r>
            <a:r>
              <a:rPr lang="zh-CN" altLang="en-US" sz="1800">
                <a:ea typeface="楷体_GB2312"/>
                <a:cs typeface="楷体_GB2312"/>
              </a:rPr>
              <a:t>。</a:t>
            </a:r>
          </a:p>
        </p:txBody>
      </p:sp>
      <p:grpSp>
        <p:nvGrpSpPr>
          <p:cNvPr id="102629" name="Group 4"/>
          <p:cNvGrpSpPr/>
          <p:nvPr/>
        </p:nvGrpSpPr>
        <p:grpSpPr bwMode="auto">
          <a:xfrm>
            <a:off x="1331119" y="1059656"/>
            <a:ext cx="1646635" cy="884635"/>
            <a:chOff x="0" y="1056"/>
            <a:chExt cx="2154" cy="1157"/>
          </a:xfrm>
        </p:grpSpPr>
        <p:sp>
          <p:nvSpPr>
            <p:cNvPr id="102774" name="Line 5"/>
            <p:cNvSpPr>
              <a:spLocks noChangeShapeType="1"/>
            </p:cNvSpPr>
            <p:nvPr/>
          </p:nvSpPr>
          <p:spPr bwMode="auto">
            <a:xfrm>
              <a:off x="359" y="1734"/>
              <a:ext cx="1795" cy="0"/>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775" name="Line 6"/>
            <p:cNvSpPr>
              <a:spLocks noChangeShapeType="1"/>
            </p:cNvSpPr>
            <p:nvPr/>
          </p:nvSpPr>
          <p:spPr bwMode="auto">
            <a:xfrm flipV="1">
              <a:off x="598" y="1176"/>
              <a:ext cx="0" cy="1037"/>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776" name="Line 7"/>
            <p:cNvSpPr>
              <a:spLocks noChangeShapeType="1"/>
            </p:cNvSpPr>
            <p:nvPr/>
          </p:nvSpPr>
          <p:spPr bwMode="auto">
            <a:xfrm>
              <a:off x="0" y="2093"/>
              <a:ext cx="598" cy="0"/>
            </a:xfrm>
            <a:prstGeom prst="line">
              <a:avLst/>
            </a:prstGeom>
            <a:noFill/>
            <a:ln w="28575">
              <a:solidFill>
                <a:schemeClr val="tx2"/>
              </a:solidFill>
              <a:prstDash val="sysDot"/>
              <a:round/>
            </a:ln>
          </p:spPr>
          <p:txBody>
            <a:bodyPr wrap="none" anchor="ctr"/>
            <a:lstStyle/>
            <a:p>
              <a:endParaRPr lang="zh-CN" altLang="en-US" sz="1500"/>
            </a:p>
          </p:txBody>
        </p:sp>
        <p:sp>
          <p:nvSpPr>
            <p:cNvPr id="102777" name="Text Box 8"/>
            <p:cNvSpPr txBox="1">
              <a:spLocks noChangeArrowheads="1"/>
            </p:cNvSpPr>
            <p:nvPr/>
          </p:nvSpPr>
          <p:spPr bwMode="auto">
            <a:xfrm>
              <a:off x="1913" y="1656"/>
              <a:ext cx="241" cy="538"/>
            </a:xfrm>
            <a:prstGeom prst="rect">
              <a:avLst/>
            </a:prstGeom>
            <a:noFill/>
            <a:ln w="9525">
              <a:noFill/>
              <a:miter lim="800000"/>
            </a:ln>
          </p:spPr>
          <p:txBody>
            <a:bodyPr>
              <a:spAutoFit/>
            </a:bodyPr>
            <a:lstStyle/>
            <a:p>
              <a:pPr>
                <a:spcBef>
                  <a:spcPct val="50000"/>
                </a:spcBef>
              </a:pPr>
              <a:r>
                <a:rPr kumimoji="1" lang="en-US" altLang="zh-CN" sz="2100" b="1">
                  <a:latin typeface="Times New Roman" pitchFamily="18" charset="0"/>
                </a:rPr>
                <a:t>j</a:t>
              </a:r>
            </a:p>
          </p:txBody>
        </p:sp>
        <p:sp>
          <p:nvSpPr>
            <p:cNvPr id="102778" name="Line 9"/>
            <p:cNvSpPr>
              <a:spLocks noChangeShapeType="1"/>
            </p:cNvSpPr>
            <p:nvPr/>
          </p:nvSpPr>
          <p:spPr bwMode="auto">
            <a:xfrm flipV="1">
              <a:off x="598" y="1734"/>
              <a:ext cx="0" cy="359"/>
            </a:xfrm>
            <a:prstGeom prst="line">
              <a:avLst/>
            </a:prstGeom>
            <a:noFill/>
            <a:ln w="28575">
              <a:solidFill>
                <a:schemeClr val="tx2"/>
              </a:solidFill>
              <a:round/>
            </a:ln>
          </p:spPr>
          <p:txBody>
            <a:bodyPr wrap="none" anchor="ctr"/>
            <a:lstStyle/>
            <a:p>
              <a:endParaRPr lang="zh-CN" altLang="en-US" sz="1500"/>
            </a:p>
          </p:txBody>
        </p:sp>
        <p:sp>
          <p:nvSpPr>
            <p:cNvPr id="102779" name="Line 10"/>
            <p:cNvSpPr>
              <a:spLocks noChangeShapeType="1"/>
            </p:cNvSpPr>
            <p:nvPr/>
          </p:nvSpPr>
          <p:spPr bwMode="auto">
            <a:xfrm>
              <a:off x="598" y="1734"/>
              <a:ext cx="1117" cy="0"/>
            </a:xfrm>
            <a:prstGeom prst="line">
              <a:avLst/>
            </a:prstGeom>
            <a:noFill/>
            <a:ln w="28575">
              <a:solidFill>
                <a:schemeClr val="tx2"/>
              </a:solidFill>
              <a:round/>
            </a:ln>
          </p:spPr>
          <p:txBody>
            <a:bodyPr wrap="none" anchor="ctr"/>
            <a:lstStyle/>
            <a:p>
              <a:endParaRPr lang="zh-CN" altLang="en-US" sz="1500"/>
            </a:p>
          </p:txBody>
        </p:sp>
        <p:sp>
          <p:nvSpPr>
            <p:cNvPr id="102780" name="Text Box 11"/>
            <p:cNvSpPr txBox="1">
              <a:spLocks noChangeArrowheads="1"/>
            </p:cNvSpPr>
            <p:nvPr/>
          </p:nvSpPr>
          <p:spPr bwMode="auto">
            <a:xfrm>
              <a:off x="76" y="1453"/>
              <a:ext cx="1122" cy="419"/>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(0,0)</a:t>
              </a:r>
              <a:endParaRPr kumimoji="1" lang="en-US" altLang="zh-CN" sz="1500" b="1">
                <a:latin typeface="Times New Roman" pitchFamily="18" charset="0"/>
              </a:endParaRPr>
            </a:p>
          </p:txBody>
        </p:sp>
        <p:sp>
          <p:nvSpPr>
            <p:cNvPr id="102781" name="Text Box 12"/>
            <p:cNvSpPr txBox="1">
              <a:spLocks noChangeArrowheads="1"/>
            </p:cNvSpPr>
            <p:nvPr/>
          </p:nvSpPr>
          <p:spPr bwMode="auto">
            <a:xfrm>
              <a:off x="639" y="1056"/>
              <a:ext cx="1334" cy="419"/>
            </a:xfrm>
            <a:prstGeom prst="rect">
              <a:avLst/>
            </a:prstGeom>
            <a:noFill/>
            <a:ln w="9525">
              <a:noFill/>
              <a:miter lim="800000"/>
            </a:ln>
          </p:spPr>
          <p:txBody>
            <a:bodyPr>
              <a:spAutoFit/>
            </a:bodyPr>
            <a:lstStyle/>
            <a:p>
              <a:pPr>
                <a:spcBef>
                  <a:spcPct val="50000"/>
                </a:spcBef>
              </a:pPr>
              <a:r>
                <a:rPr kumimoji="1" lang="en-US" altLang="zh-CN" sz="1500" b="1">
                  <a:latin typeface="Times New Roman" pitchFamily="18" charset="0"/>
                </a:rPr>
                <a:t>m(4,j)</a:t>
              </a:r>
            </a:p>
          </p:txBody>
        </p:sp>
      </p:grpSp>
      <p:grpSp>
        <p:nvGrpSpPr>
          <p:cNvPr id="102630" name="Group 13"/>
          <p:cNvGrpSpPr/>
          <p:nvPr/>
        </p:nvGrpSpPr>
        <p:grpSpPr bwMode="auto">
          <a:xfrm>
            <a:off x="3113485" y="951310"/>
            <a:ext cx="2483644" cy="1081088"/>
            <a:chOff x="1973" y="935"/>
            <a:chExt cx="2631" cy="1145"/>
          </a:xfrm>
        </p:grpSpPr>
        <p:grpSp>
          <p:nvGrpSpPr>
            <p:cNvPr id="102764" name="Group 14"/>
            <p:cNvGrpSpPr/>
            <p:nvPr/>
          </p:nvGrpSpPr>
          <p:grpSpPr bwMode="auto">
            <a:xfrm>
              <a:off x="1973" y="1110"/>
              <a:ext cx="1678" cy="970"/>
              <a:chOff x="1973" y="1110"/>
              <a:chExt cx="2132" cy="1233"/>
            </a:xfrm>
          </p:grpSpPr>
          <p:sp>
            <p:nvSpPr>
              <p:cNvPr id="102766" name="Line 15"/>
              <p:cNvSpPr>
                <a:spLocks noChangeShapeType="1"/>
              </p:cNvSpPr>
              <p:nvPr/>
            </p:nvSpPr>
            <p:spPr bwMode="auto">
              <a:xfrm>
                <a:off x="1973" y="1774"/>
                <a:ext cx="2132" cy="0"/>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767" name="Line 16"/>
              <p:cNvSpPr>
                <a:spLocks noChangeShapeType="1"/>
              </p:cNvSpPr>
              <p:nvPr/>
            </p:nvSpPr>
            <p:spPr bwMode="auto">
              <a:xfrm flipV="1">
                <a:off x="2257" y="1110"/>
                <a:ext cx="0" cy="1233"/>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768" name="Text Box 17"/>
              <p:cNvSpPr txBox="1">
                <a:spLocks noChangeArrowheads="1"/>
              </p:cNvSpPr>
              <p:nvPr/>
            </p:nvSpPr>
            <p:spPr bwMode="auto">
              <a:xfrm>
                <a:off x="3821" y="1679"/>
                <a:ext cx="284" cy="554"/>
              </a:xfrm>
              <a:prstGeom prst="rect">
                <a:avLst/>
              </a:prstGeom>
              <a:noFill/>
              <a:ln w="9525">
                <a:noFill/>
                <a:miter lim="800000"/>
              </a:ln>
            </p:spPr>
            <p:txBody>
              <a:bodyPr>
                <a:spAutoFit/>
              </a:bodyPr>
              <a:lstStyle/>
              <a:p>
                <a:pPr>
                  <a:spcBef>
                    <a:spcPct val="50000"/>
                  </a:spcBef>
                </a:pPr>
                <a:r>
                  <a:rPr kumimoji="1" lang="en-US" altLang="zh-CN" sz="2100" b="1">
                    <a:latin typeface="Times New Roman" pitchFamily="18" charset="0"/>
                  </a:rPr>
                  <a:t>j</a:t>
                </a:r>
              </a:p>
            </p:txBody>
          </p:sp>
          <p:sp>
            <p:nvSpPr>
              <p:cNvPr id="102769" name="Line 18"/>
              <p:cNvSpPr>
                <a:spLocks noChangeShapeType="1"/>
              </p:cNvSpPr>
              <p:nvPr/>
            </p:nvSpPr>
            <p:spPr bwMode="auto">
              <a:xfrm>
                <a:off x="1973" y="2011"/>
                <a:ext cx="900" cy="0"/>
              </a:xfrm>
              <a:prstGeom prst="line">
                <a:avLst/>
              </a:prstGeom>
              <a:noFill/>
              <a:ln w="28575">
                <a:solidFill>
                  <a:schemeClr val="tx2"/>
                </a:solidFill>
                <a:prstDash val="sysDot"/>
                <a:round/>
              </a:ln>
            </p:spPr>
            <p:txBody>
              <a:bodyPr wrap="none" anchor="ctr"/>
              <a:lstStyle/>
              <a:p>
                <a:endParaRPr lang="zh-CN" altLang="en-US" sz="1500"/>
              </a:p>
            </p:txBody>
          </p:sp>
          <p:sp>
            <p:nvSpPr>
              <p:cNvPr id="102770" name="Line 19"/>
              <p:cNvSpPr>
                <a:spLocks noChangeShapeType="1"/>
              </p:cNvSpPr>
              <p:nvPr/>
            </p:nvSpPr>
            <p:spPr bwMode="auto">
              <a:xfrm flipV="1">
                <a:off x="2873" y="1632"/>
                <a:ext cx="0" cy="379"/>
              </a:xfrm>
              <a:prstGeom prst="line">
                <a:avLst/>
              </a:prstGeom>
              <a:noFill/>
              <a:ln w="28575">
                <a:solidFill>
                  <a:schemeClr val="tx2"/>
                </a:solidFill>
                <a:round/>
              </a:ln>
            </p:spPr>
            <p:txBody>
              <a:bodyPr wrap="none" anchor="ctr"/>
              <a:lstStyle/>
              <a:p>
                <a:endParaRPr lang="zh-CN" altLang="en-US" sz="1500"/>
              </a:p>
            </p:txBody>
          </p:sp>
          <p:sp>
            <p:nvSpPr>
              <p:cNvPr id="102771" name="Line 20"/>
              <p:cNvSpPr>
                <a:spLocks noChangeShapeType="1"/>
              </p:cNvSpPr>
              <p:nvPr/>
            </p:nvSpPr>
            <p:spPr bwMode="auto">
              <a:xfrm>
                <a:off x="2862" y="1639"/>
                <a:ext cx="1043" cy="0"/>
              </a:xfrm>
              <a:prstGeom prst="line">
                <a:avLst/>
              </a:prstGeom>
              <a:noFill/>
              <a:ln w="28575">
                <a:solidFill>
                  <a:schemeClr val="tx2"/>
                </a:solidFill>
                <a:round/>
              </a:ln>
            </p:spPr>
            <p:txBody>
              <a:bodyPr wrap="none" anchor="ctr"/>
              <a:lstStyle/>
              <a:p>
                <a:endParaRPr lang="zh-CN" altLang="en-US" sz="1500"/>
              </a:p>
            </p:txBody>
          </p:sp>
          <p:sp>
            <p:nvSpPr>
              <p:cNvPr id="102772" name="Line 21"/>
              <p:cNvSpPr>
                <a:spLocks noChangeShapeType="1"/>
              </p:cNvSpPr>
              <p:nvPr/>
            </p:nvSpPr>
            <p:spPr bwMode="auto">
              <a:xfrm flipH="1">
                <a:off x="2257" y="1639"/>
                <a:ext cx="616" cy="0"/>
              </a:xfrm>
              <a:prstGeom prst="line">
                <a:avLst/>
              </a:prstGeom>
              <a:noFill/>
              <a:ln w="28575" cap="rnd">
                <a:solidFill>
                  <a:schemeClr val="tx2"/>
                </a:solidFill>
                <a:prstDash val="sysDot"/>
                <a:round/>
              </a:ln>
            </p:spPr>
            <p:txBody>
              <a:bodyPr wrap="none" anchor="ctr"/>
              <a:lstStyle/>
              <a:p>
                <a:endParaRPr lang="zh-CN" altLang="en-US" sz="1500"/>
              </a:p>
            </p:txBody>
          </p:sp>
          <p:sp>
            <p:nvSpPr>
              <p:cNvPr id="102773" name="Text Box 22"/>
              <p:cNvSpPr txBox="1">
                <a:spLocks noChangeArrowheads="1"/>
              </p:cNvSpPr>
              <p:nvPr/>
            </p:nvSpPr>
            <p:spPr bwMode="auto">
              <a:xfrm>
                <a:off x="2502" y="1318"/>
                <a:ext cx="1332" cy="431"/>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(2,1)</a:t>
                </a:r>
                <a:endParaRPr kumimoji="1" lang="en-US" altLang="zh-CN" sz="1500" b="1">
                  <a:latin typeface="Times New Roman" pitchFamily="18" charset="0"/>
                </a:endParaRPr>
              </a:p>
            </p:txBody>
          </p:sp>
        </p:grpSp>
        <p:sp>
          <p:nvSpPr>
            <p:cNvPr id="102765" name="Text Box 23"/>
            <p:cNvSpPr txBox="1">
              <a:spLocks noChangeArrowheads="1"/>
            </p:cNvSpPr>
            <p:nvPr/>
          </p:nvSpPr>
          <p:spPr bwMode="auto">
            <a:xfrm>
              <a:off x="2254" y="935"/>
              <a:ext cx="2350" cy="339"/>
            </a:xfrm>
            <a:prstGeom prst="rect">
              <a:avLst/>
            </a:prstGeom>
            <a:noFill/>
            <a:ln w="9525">
              <a:noFill/>
              <a:miter lim="800000"/>
            </a:ln>
          </p:spPr>
          <p:txBody>
            <a:bodyPr>
              <a:spAutoFit/>
            </a:bodyPr>
            <a:lstStyle/>
            <a:p>
              <a:pPr>
                <a:spcBef>
                  <a:spcPct val="50000"/>
                </a:spcBef>
              </a:pPr>
              <a:r>
                <a:rPr kumimoji="1" lang="en-US" altLang="zh-CN" sz="1500" b="1">
                  <a:latin typeface="Times New Roman" pitchFamily="18" charset="0"/>
                </a:rPr>
                <a:t>m(4,j-2)+1</a:t>
              </a:r>
            </a:p>
          </p:txBody>
        </p:sp>
      </p:grpSp>
      <p:grpSp>
        <p:nvGrpSpPr>
          <p:cNvPr id="102631" name="Group 24"/>
          <p:cNvGrpSpPr/>
          <p:nvPr/>
        </p:nvGrpSpPr>
        <p:grpSpPr bwMode="auto">
          <a:xfrm>
            <a:off x="1143000" y="2247900"/>
            <a:ext cx="2672954" cy="1062038"/>
            <a:chOff x="0" y="1842"/>
            <a:chExt cx="2127" cy="845"/>
          </a:xfrm>
        </p:grpSpPr>
        <p:grpSp>
          <p:nvGrpSpPr>
            <p:cNvPr id="102751" name="Group 25"/>
            <p:cNvGrpSpPr/>
            <p:nvPr/>
          </p:nvGrpSpPr>
          <p:grpSpPr bwMode="auto">
            <a:xfrm>
              <a:off x="0" y="1933"/>
              <a:ext cx="1565" cy="754"/>
              <a:chOff x="0" y="2724"/>
              <a:chExt cx="2109" cy="1016"/>
            </a:xfrm>
          </p:grpSpPr>
          <p:sp>
            <p:nvSpPr>
              <p:cNvPr id="102753" name="Line 26"/>
              <p:cNvSpPr>
                <a:spLocks noChangeShapeType="1"/>
              </p:cNvSpPr>
              <p:nvPr/>
            </p:nvSpPr>
            <p:spPr bwMode="auto">
              <a:xfrm>
                <a:off x="0" y="3623"/>
                <a:ext cx="586" cy="0"/>
              </a:xfrm>
              <a:prstGeom prst="line">
                <a:avLst/>
              </a:prstGeom>
              <a:noFill/>
              <a:ln w="28575">
                <a:solidFill>
                  <a:schemeClr val="tx2"/>
                </a:solidFill>
                <a:prstDash val="sysDot"/>
                <a:round/>
              </a:ln>
            </p:spPr>
            <p:txBody>
              <a:bodyPr wrap="none" anchor="ctr"/>
              <a:lstStyle/>
              <a:p>
                <a:endParaRPr lang="zh-CN" altLang="en-US" sz="1500"/>
              </a:p>
            </p:txBody>
          </p:sp>
          <p:grpSp>
            <p:nvGrpSpPr>
              <p:cNvPr id="102754" name="Group 27"/>
              <p:cNvGrpSpPr/>
              <p:nvPr/>
            </p:nvGrpSpPr>
            <p:grpSpPr bwMode="auto">
              <a:xfrm>
                <a:off x="68" y="2724"/>
                <a:ext cx="2041" cy="1016"/>
                <a:chOff x="68" y="2724"/>
                <a:chExt cx="2041" cy="1016"/>
              </a:xfrm>
            </p:grpSpPr>
            <p:sp>
              <p:nvSpPr>
                <p:cNvPr id="102755" name="Line 28"/>
                <p:cNvSpPr>
                  <a:spLocks noChangeShapeType="1"/>
                </p:cNvSpPr>
                <p:nvPr/>
              </p:nvSpPr>
              <p:spPr bwMode="auto">
                <a:xfrm>
                  <a:off x="352" y="3271"/>
                  <a:ext cx="1757" cy="0"/>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756" name="Line 29"/>
                <p:cNvSpPr>
                  <a:spLocks noChangeShapeType="1"/>
                </p:cNvSpPr>
                <p:nvPr/>
              </p:nvSpPr>
              <p:spPr bwMode="auto">
                <a:xfrm flipV="1">
                  <a:off x="586" y="2724"/>
                  <a:ext cx="0" cy="1016"/>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757" name="Line 30"/>
                <p:cNvSpPr>
                  <a:spLocks noChangeShapeType="1"/>
                </p:cNvSpPr>
                <p:nvPr/>
              </p:nvSpPr>
              <p:spPr bwMode="auto">
                <a:xfrm flipV="1">
                  <a:off x="586" y="3271"/>
                  <a:ext cx="0" cy="352"/>
                </a:xfrm>
                <a:prstGeom prst="line">
                  <a:avLst/>
                </a:prstGeom>
                <a:noFill/>
                <a:ln w="28575">
                  <a:solidFill>
                    <a:schemeClr val="tx2"/>
                  </a:solidFill>
                  <a:round/>
                </a:ln>
              </p:spPr>
              <p:txBody>
                <a:bodyPr wrap="none" anchor="ctr"/>
                <a:lstStyle/>
                <a:p>
                  <a:endParaRPr lang="zh-CN" altLang="en-US" sz="1500"/>
                </a:p>
              </p:txBody>
            </p:sp>
            <p:sp>
              <p:nvSpPr>
                <p:cNvPr id="102758" name="Line 31"/>
                <p:cNvSpPr>
                  <a:spLocks noChangeShapeType="1"/>
                </p:cNvSpPr>
                <p:nvPr/>
              </p:nvSpPr>
              <p:spPr bwMode="auto">
                <a:xfrm flipV="1">
                  <a:off x="586" y="3271"/>
                  <a:ext cx="503" cy="0"/>
                </a:xfrm>
                <a:prstGeom prst="line">
                  <a:avLst/>
                </a:prstGeom>
                <a:noFill/>
                <a:ln w="28575">
                  <a:solidFill>
                    <a:schemeClr val="tx2"/>
                  </a:solidFill>
                  <a:round/>
                </a:ln>
              </p:spPr>
              <p:txBody>
                <a:bodyPr wrap="none" anchor="ctr"/>
                <a:lstStyle/>
                <a:p>
                  <a:endParaRPr lang="zh-CN" altLang="en-US" sz="1500"/>
                </a:p>
              </p:txBody>
            </p:sp>
            <p:sp>
              <p:nvSpPr>
                <p:cNvPr id="102759" name="Text Box 32"/>
                <p:cNvSpPr txBox="1">
                  <a:spLocks noChangeArrowheads="1"/>
                </p:cNvSpPr>
                <p:nvPr/>
              </p:nvSpPr>
              <p:spPr bwMode="auto">
                <a:xfrm>
                  <a:off x="1875" y="3194"/>
                  <a:ext cx="234" cy="441"/>
                </a:xfrm>
                <a:prstGeom prst="rect">
                  <a:avLst/>
                </a:prstGeom>
                <a:noFill/>
                <a:ln w="9525">
                  <a:noFill/>
                  <a:miter lim="800000"/>
                </a:ln>
              </p:spPr>
              <p:txBody>
                <a:bodyPr>
                  <a:spAutoFit/>
                </a:bodyPr>
                <a:lstStyle/>
                <a:p>
                  <a:pPr>
                    <a:spcBef>
                      <a:spcPct val="50000"/>
                    </a:spcBef>
                  </a:pPr>
                  <a:r>
                    <a:rPr kumimoji="1" lang="en-US" altLang="zh-CN" sz="2100" b="1">
                      <a:latin typeface="Times New Roman" pitchFamily="18" charset="0"/>
                    </a:rPr>
                    <a:t>j</a:t>
                  </a:r>
                </a:p>
              </p:txBody>
            </p:sp>
            <p:sp>
              <p:nvSpPr>
                <p:cNvPr id="102760" name="Text Box 33"/>
                <p:cNvSpPr txBox="1">
                  <a:spLocks noChangeArrowheads="1"/>
                </p:cNvSpPr>
                <p:nvPr/>
              </p:nvSpPr>
              <p:spPr bwMode="auto">
                <a:xfrm>
                  <a:off x="68" y="2998"/>
                  <a:ext cx="585" cy="343"/>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(0,0)</a:t>
                  </a:r>
                  <a:endParaRPr kumimoji="1" lang="en-US" altLang="zh-CN" sz="1500" b="1">
                    <a:latin typeface="Times New Roman" pitchFamily="18" charset="0"/>
                  </a:endParaRPr>
                </a:p>
              </p:txBody>
            </p:sp>
            <p:sp>
              <p:nvSpPr>
                <p:cNvPr id="102761" name="Line 34"/>
                <p:cNvSpPr>
                  <a:spLocks noChangeShapeType="1"/>
                </p:cNvSpPr>
                <p:nvPr/>
              </p:nvSpPr>
              <p:spPr bwMode="auto">
                <a:xfrm flipV="1">
                  <a:off x="1093" y="3154"/>
                  <a:ext cx="0" cy="117"/>
                </a:xfrm>
                <a:prstGeom prst="line">
                  <a:avLst/>
                </a:prstGeom>
                <a:noFill/>
                <a:ln w="28575">
                  <a:solidFill>
                    <a:schemeClr val="tx2"/>
                  </a:solidFill>
                  <a:round/>
                </a:ln>
              </p:spPr>
              <p:txBody>
                <a:bodyPr wrap="none" anchor="ctr"/>
                <a:lstStyle/>
                <a:p>
                  <a:endParaRPr lang="zh-CN" altLang="en-US" sz="1500"/>
                </a:p>
              </p:txBody>
            </p:sp>
            <p:sp>
              <p:nvSpPr>
                <p:cNvPr id="102762" name="Line 35"/>
                <p:cNvSpPr>
                  <a:spLocks noChangeShapeType="1"/>
                </p:cNvSpPr>
                <p:nvPr/>
              </p:nvSpPr>
              <p:spPr bwMode="auto">
                <a:xfrm>
                  <a:off x="1093" y="3154"/>
                  <a:ext cx="703" cy="0"/>
                </a:xfrm>
                <a:prstGeom prst="line">
                  <a:avLst/>
                </a:prstGeom>
                <a:noFill/>
                <a:ln w="28575">
                  <a:solidFill>
                    <a:schemeClr val="tx2"/>
                  </a:solidFill>
                  <a:round/>
                </a:ln>
              </p:spPr>
              <p:txBody>
                <a:bodyPr wrap="none" anchor="ctr"/>
                <a:lstStyle/>
                <a:p>
                  <a:endParaRPr lang="zh-CN" altLang="en-US" sz="1500"/>
                </a:p>
              </p:txBody>
            </p:sp>
            <p:sp>
              <p:nvSpPr>
                <p:cNvPr id="102763" name="Text Box 36"/>
                <p:cNvSpPr txBox="1">
                  <a:spLocks noChangeArrowheads="1"/>
                </p:cNvSpPr>
                <p:nvPr/>
              </p:nvSpPr>
              <p:spPr bwMode="auto">
                <a:xfrm>
                  <a:off x="852" y="2907"/>
                  <a:ext cx="546" cy="343"/>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(2,1)</a:t>
                  </a:r>
                  <a:endParaRPr kumimoji="1" lang="en-US" altLang="zh-CN" sz="1500" b="1">
                    <a:latin typeface="Times New Roman" pitchFamily="18" charset="0"/>
                  </a:endParaRPr>
                </a:p>
              </p:txBody>
            </p:sp>
          </p:grpSp>
        </p:grpSp>
        <p:sp>
          <p:nvSpPr>
            <p:cNvPr id="102752" name="Text Box 37"/>
            <p:cNvSpPr txBox="1">
              <a:spLocks noChangeArrowheads="1"/>
            </p:cNvSpPr>
            <p:nvPr/>
          </p:nvSpPr>
          <p:spPr bwMode="auto">
            <a:xfrm>
              <a:off x="476" y="1842"/>
              <a:ext cx="1651" cy="255"/>
            </a:xfrm>
            <a:prstGeom prst="rect">
              <a:avLst/>
            </a:prstGeom>
            <a:noFill/>
            <a:ln w="9525">
              <a:noFill/>
              <a:miter lim="800000"/>
            </a:ln>
          </p:spPr>
          <p:txBody>
            <a:bodyPr>
              <a:spAutoFit/>
            </a:bodyPr>
            <a:lstStyle/>
            <a:p>
              <a:pPr>
                <a:spcBef>
                  <a:spcPct val="50000"/>
                </a:spcBef>
              </a:pPr>
              <a:r>
                <a:rPr kumimoji="1" lang="en-US" altLang="zh-CN" sz="1500" b="1">
                  <a:latin typeface="Times New Roman" pitchFamily="18" charset="0"/>
                </a:rPr>
                <a:t>m(3,j)</a:t>
              </a:r>
            </a:p>
          </p:txBody>
        </p:sp>
      </p:grpSp>
      <p:grpSp>
        <p:nvGrpSpPr>
          <p:cNvPr id="102632" name="Group 38"/>
          <p:cNvGrpSpPr/>
          <p:nvPr/>
        </p:nvGrpSpPr>
        <p:grpSpPr bwMode="auto">
          <a:xfrm>
            <a:off x="3221831" y="2247900"/>
            <a:ext cx="2375297" cy="1090613"/>
            <a:chOff x="3198" y="2523"/>
            <a:chExt cx="1995" cy="916"/>
          </a:xfrm>
        </p:grpSpPr>
        <p:sp>
          <p:nvSpPr>
            <p:cNvPr id="102739" name="Text Box 39"/>
            <p:cNvSpPr txBox="1">
              <a:spLocks noChangeArrowheads="1"/>
            </p:cNvSpPr>
            <p:nvPr/>
          </p:nvSpPr>
          <p:spPr bwMode="auto">
            <a:xfrm>
              <a:off x="3623" y="2788"/>
              <a:ext cx="981" cy="269"/>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(3,2)</a:t>
              </a:r>
              <a:endParaRPr kumimoji="1" lang="en-US" altLang="zh-CN" sz="1500" b="1">
                <a:latin typeface="Times New Roman" pitchFamily="18" charset="0"/>
              </a:endParaRPr>
            </a:p>
          </p:txBody>
        </p:sp>
        <p:grpSp>
          <p:nvGrpSpPr>
            <p:cNvPr id="102740" name="Group 40"/>
            <p:cNvGrpSpPr/>
            <p:nvPr/>
          </p:nvGrpSpPr>
          <p:grpSpPr bwMode="auto">
            <a:xfrm>
              <a:off x="3198" y="2523"/>
              <a:ext cx="1995" cy="916"/>
              <a:chOff x="3198" y="2523"/>
              <a:chExt cx="1995" cy="916"/>
            </a:xfrm>
          </p:grpSpPr>
          <p:sp>
            <p:nvSpPr>
              <p:cNvPr id="102741" name="Line 41"/>
              <p:cNvSpPr>
                <a:spLocks noChangeShapeType="1"/>
              </p:cNvSpPr>
              <p:nvPr/>
            </p:nvSpPr>
            <p:spPr bwMode="auto">
              <a:xfrm flipV="1">
                <a:off x="3381" y="2645"/>
                <a:ext cx="0" cy="794"/>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742" name="Text Box 42"/>
              <p:cNvSpPr txBox="1">
                <a:spLocks noChangeArrowheads="1"/>
              </p:cNvSpPr>
              <p:nvPr/>
            </p:nvSpPr>
            <p:spPr bwMode="auto">
              <a:xfrm>
                <a:off x="4512" y="3049"/>
                <a:ext cx="182" cy="346"/>
              </a:xfrm>
              <a:prstGeom prst="rect">
                <a:avLst/>
              </a:prstGeom>
              <a:noFill/>
              <a:ln w="9525">
                <a:noFill/>
                <a:miter lim="800000"/>
              </a:ln>
            </p:spPr>
            <p:txBody>
              <a:bodyPr>
                <a:spAutoFit/>
              </a:bodyPr>
              <a:lstStyle/>
              <a:p>
                <a:pPr>
                  <a:spcBef>
                    <a:spcPct val="50000"/>
                  </a:spcBef>
                </a:pPr>
                <a:r>
                  <a:rPr kumimoji="1" lang="en-US" altLang="zh-CN" sz="2100" b="1">
                    <a:latin typeface="Times New Roman" pitchFamily="18" charset="0"/>
                  </a:rPr>
                  <a:t>j</a:t>
                </a:r>
              </a:p>
            </p:txBody>
          </p:sp>
          <p:sp>
            <p:nvSpPr>
              <p:cNvPr id="102743" name="Line 43"/>
              <p:cNvSpPr>
                <a:spLocks noChangeShapeType="1"/>
              </p:cNvSpPr>
              <p:nvPr/>
            </p:nvSpPr>
            <p:spPr bwMode="auto">
              <a:xfrm>
                <a:off x="3198" y="3073"/>
                <a:ext cx="1374" cy="0"/>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744" name="Line 44"/>
              <p:cNvSpPr>
                <a:spLocks noChangeShapeType="1"/>
              </p:cNvSpPr>
              <p:nvPr/>
            </p:nvSpPr>
            <p:spPr bwMode="auto">
              <a:xfrm flipV="1">
                <a:off x="3198" y="3173"/>
                <a:ext cx="755" cy="0"/>
              </a:xfrm>
              <a:prstGeom prst="line">
                <a:avLst/>
              </a:prstGeom>
              <a:noFill/>
              <a:ln w="28575">
                <a:solidFill>
                  <a:schemeClr val="tx2"/>
                </a:solidFill>
                <a:prstDash val="sysDot"/>
                <a:round/>
              </a:ln>
            </p:spPr>
            <p:txBody>
              <a:bodyPr wrap="none" anchor="ctr"/>
              <a:lstStyle/>
              <a:p>
                <a:endParaRPr lang="zh-CN" altLang="en-US" sz="1500"/>
              </a:p>
            </p:txBody>
          </p:sp>
          <p:sp>
            <p:nvSpPr>
              <p:cNvPr id="102745" name="Line 45"/>
              <p:cNvSpPr>
                <a:spLocks noChangeShapeType="1"/>
              </p:cNvSpPr>
              <p:nvPr/>
            </p:nvSpPr>
            <p:spPr bwMode="auto">
              <a:xfrm flipV="1">
                <a:off x="3953" y="2897"/>
                <a:ext cx="0" cy="276"/>
              </a:xfrm>
              <a:prstGeom prst="line">
                <a:avLst/>
              </a:prstGeom>
              <a:noFill/>
              <a:ln w="28575">
                <a:solidFill>
                  <a:schemeClr val="tx2"/>
                </a:solidFill>
                <a:round/>
              </a:ln>
            </p:spPr>
            <p:txBody>
              <a:bodyPr wrap="none" anchor="ctr"/>
              <a:lstStyle/>
              <a:p>
                <a:endParaRPr lang="zh-CN" altLang="en-US" sz="1500"/>
              </a:p>
            </p:txBody>
          </p:sp>
          <p:sp>
            <p:nvSpPr>
              <p:cNvPr id="102746" name="Line 46"/>
              <p:cNvSpPr>
                <a:spLocks noChangeShapeType="1"/>
              </p:cNvSpPr>
              <p:nvPr/>
            </p:nvSpPr>
            <p:spPr bwMode="auto">
              <a:xfrm flipV="1">
                <a:off x="3953" y="2897"/>
                <a:ext cx="357" cy="0"/>
              </a:xfrm>
              <a:prstGeom prst="line">
                <a:avLst/>
              </a:prstGeom>
              <a:noFill/>
              <a:ln w="28575">
                <a:solidFill>
                  <a:schemeClr val="tx2"/>
                </a:solidFill>
                <a:round/>
              </a:ln>
            </p:spPr>
            <p:txBody>
              <a:bodyPr wrap="none" anchor="ctr"/>
              <a:lstStyle/>
              <a:p>
                <a:endParaRPr lang="zh-CN" altLang="en-US" sz="1500"/>
              </a:p>
            </p:txBody>
          </p:sp>
          <p:sp>
            <p:nvSpPr>
              <p:cNvPr id="102747" name="Line 47"/>
              <p:cNvSpPr>
                <a:spLocks noChangeShapeType="1"/>
              </p:cNvSpPr>
              <p:nvPr/>
            </p:nvSpPr>
            <p:spPr bwMode="auto">
              <a:xfrm flipV="1">
                <a:off x="4312" y="2806"/>
                <a:ext cx="0" cy="91"/>
              </a:xfrm>
              <a:prstGeom prst="line">
                <a:avLst/>
              </a:prstGeom>
              <a:noFill/>
              <a:ln w="28575">
                <a:solidFill>
                  <a:schemeClr val="tx2"/>
                </a:solidFill>
                <a:round/>
              </a:ln>
            </p:spPr>
            <p:txBody>
              <a:bodyPr wrap="none" anchor="ctr"/>
              <a:lstStyle/>
              <a:p>
                <a:endParaRPr lang="zh-CN" altLang="en-US" sz="1500"/>
              </a:p>
            </p:txBody>
          </p:sp>
          <p:sp>
            <p:nvSpPr>
              <p:cNvPr id="102748" name="Line 48"/>
              <p:cNvSpPr>
                <a:spLocks noChangeShapeType="1"/>
              </p:cNvSpPr>
              <p:nvPr/>
            </p:nvSpPr>
            <p:spPr bwMode="auto">
              <a:xfrm>
                <a:off x="4312" y="2799"/>
                <a:ext cx="321" cy="9"/>
              </a:xfrm>
              <a:prstGeom prst="line">
                <a:avLst/>
              </a:prstGeom>
              <a:noFill/>
              <a:ln w="28575">
                <a:solidFill>
                  <a:schemeClr val="tx2"/>
                </a:solidFill>
                <a:round/>
              </a:ln>
            </p:spPr>
            <p:txBody>
              <a:bodyPr wrap="none" anchor="ctr"/>
              <a:lstStyle/>
              <a:p>
                <a:endParaRPr lang="zh-CN" altLang="en-US" sz="1500"/>
              </a:p>
            </p:txBody>
          </p:sp>
          <p:sp>
            <p:nvSpPr>
              <p:cNvPr id="102749" name="Text Box 49"/>
              <p:cNvSpPr txBox="1">
                <a:spLocks noChangeArrowheads="1"/>
              </p:cNvSpPr>
              <p:nvPr/>
            </p:nvSpPr>
            <p:spPr bwMode="auto">
              <a:xfrm>
                <a:off x="3387" y="2523"/>
                <a:ext cx="1806" cy="269"/>
              </a:xfrm>
              <a:prstGeom prst="rect">
                <a:avLst/>
              </a:prstGeom>
              <a:noFill/>
              <a:ln w="9525">
                <a:noFill/>
                <a:miter lim="800000"/>
              </a:ln>
            </p:spPr>
            <p:txBody>
              <a:bodyPr>
                <a:spAutoFit/>
              </a:bodyPr>
              <a:lstStyle/>
              <a:p>
                <a:pPr>
                  <a:spcBef>
                    <a:spcPct val="50000"/>
                  </a:spcBef>
                </a:pPr>
                <a:r>
                  <a:rPr kumimoji="1" lang="en-US" altLang="zh-CN" sz="1500" b="1">
                    <a:latin typeface="Times New Roman" pitchFamily="18" charset="0"/>
                  </a:rPr>
                  <a:t>m(3,j-3)+2</a:t>
                </a:r>
              </a:p>
            </p:txBody>
          </p:sp>
          <p:sp>
            <p:nvSpPr>
              <p:cNvPr id="102750" name="Text Box 50"/>
              <p:cNvSpPr txBox="1">
                <a:spLocks noChangeArrowheads="1"/>
              </p:cNvSpPr>
              <p:nvPr/>
            </p:nvSpPr>
            <p:spPr bwMode="auto">
              <a:xfrm>
                <a:off x="4136" y="2607"/>
                <a:ext cx="921" cy="269"/>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(5,3)</a:t>
                </a:r>
                <a:endParaRPr kumimoji="1" lang="en-US" altLang="zh-CN" sz="1500" b="1">
                  <a:latin typeface="Times New Roman" pitchFamily="18" charset="0"/>
                </a:endParaRPr>
              </a:p>
            </p:txBody>
          </p:sp>
        </p:grpSp>
      </p:grpSp>
      <p:grpSp>
        <p:nvGrpSpPr>
          <p:cNvPr id="102633" name="Group 51"/>
          <p:cNvGrpSpPr/>
          <p:nvPr/>
        </p:nvGrpSpPr>
        <p:grpSpPr bwMode="auto">
          <a:xfrm>
            <a:off x="5057775" y="1924050"/>
            <a:ext cx="2294335" cy="1524000"/>
            <a:chOff x="2812" y="1842"/>
            <a:chExt cx="2948" cy="1958"/>
          </a:xfrm>
        </p:grpSpPr>
        <p:sp>
          <p:nvSpPr>
            <p:cNvPr id="102719" name="Text Box 52"/>
            <p:cNvSpPr txBox="1">
              <a:spLocks noChangeArrowheads="1"/>
            </p:cNvSpPr>
            <p:nvPr/>
          </p:nvSpPr>
          <p:spPr bwMode="auto">
            <a:xfrm>
              <a:off x="5459" y="3154"/>
              <a:ext cx="301" cy="529"/>
            </a:xfrm>
            <a:prstGeom prst="rect">
              <a:avLst/>
            </a:prstGeom>
            <a:noFill/>
            <a:ln w="9525">
              <a:noFill/>
              <a:miter lim="800000"/>
            </a:ln>
          </p:spPr>
          <p:txBody>
            <a:bodyPr>
              <a:spAutoFit/>
            </a:bodyPr>
            <a:lstStyle/>
            <a:p>
              <a:pPr>
                <a:spcBef>
                  <a:spcPct val="50000"/>
                </a:spcBef>
              </a:pPr>
              <a:r>
                <a:rPr kumimoji="1" lang="en-US" altLang="zh-CN" sz="2100" b="1">
                  <a:latin typeface="Times New Roman" pitchFamily="18" charset="0"/>
                </a:rPr>
                <a:t>j</a:t>
              </a:r>
            </a:p>
          </p:txBody>
        </p:sp>
        <p:grpSp>
          <p:nvGrpSpPr>
            <p:cNvPr id="102720" name="Group 53"/>
            <p:cNvGrpSpPr/>
            <p:nvPr/>
          </p:nvGrpSpPr>
          <p:grpSpPr bwMode="auto">
            <a:xfrm>
              <a:off x="2812" y="1842"/>
              <a:ext cx="2948" cy="1958"/>
              <a:chOff x="2812" y="1842"/>
              <a:chExt cx="2948" cy="1958"/>
            </a:xfrm>
          </p:grpSpPr>
          <p:sp>
            <p:nvSpPr>
              <p:cNvPr id="102721" name="Line 54"/>
              <p:cNvSpPr>
                <a:spLocks noChangeShapeType="1"/>
              </p:cNvSpPr>
              <p:nvPr/>
            </p:nvSpPr>
            <p:spPr bwMode="auto">
              <a:xfrm>
                <a:off x="2876" y="3211"/>
                <a:ext cx="2811" cy="0"/>
              </a:xfrm>
              <a:prstGeom prst="line">
                <a:avLst/>
              </a:prstGeom>
              <a:noFill/>
              <a:ln w="28575">
                <a:solidFill>
                  <a:schemeClr val="tx1"/>
                </a:solidFill>
                <a:round/>
                <a:tailEnd type="triangle" w="med" len="med"/>
              </a:ln>
            </p:spPr>
            <p:txBody>
              <a:bodyPr wrap="none" anchor="ctr"/>
              <a:lstStyle/>
              <a:p>
                <a:endParaRPr lang="zh-CN" altLang="en-US" sz="1500"/>
              </a:p>
            </p:txBody>
          </p:sp>
          <p:grpSp>
            <p:nvGrpSpPr>
              <p:cNvPr id="102722" name="Group 55"/>
              <p:cNvGrpSpPr/>
              <p:nvPr/>
            </p:nvGrpSpPr>
            <p:grpSpPr bwMode="auto">
              <a:xfrm>
                <a:off x="2812" y="1842"/>
                <a:ext cx="2948" cy="1958"/>
                <a:chOff x="2812" y="1842"/>
                <a:chExt cx="2948" cy="1958"/>
              </a:xfrm>
            </p:grpSpPr>
            <p:grpSp>
              <p:nvGrpSpPr>
                <p:cNvPr id="102723" name="Group 56"/>
                <p:cNvGrpSpPr/>
                <p:nvPr/>
              </p:nvGrpSpPr>
              <p:grpSpPr bwMode="auto">
                <a:xfrm>
                  <a:off x="2812" y="1842"/>
                  <a:ext cx="2813" cy="1958"/>
                  <a:chOff x="2812" y="1842"/>
                  <a:chExt cx="2813" cy="1958"/>
                </a:xfrm>
              </p:grpSpPr>
              <p:sp>
                <p:nvSpPr>
                  <p:cNvPr id="102725" name="Line 57"/>
                  <p:cNvSpPr>
                    <a:spLocks noChangeShapeType="1"/>
                  </p:cNvSpPr>
                  <p:nvPr/>
                </p:nvSpPr>
                <p:spPr bwMode="auto">
                  <a:xfrm flipV="1">
                    <a:off x="3481" y="1842"/>
                    <a:ext cx="0" cy="1958"/>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726" name="Line 58"/>
                  <p:cNvSpPr>
                    <a:spLocks noChangeShapeType="1"/>
                  </p:cNvSpPr>
                  <p:nvPr/>
                </p:nvSpPr>
                <p:spPr bwMode="auto">
                  <a:xfrm>
                    <a:off x="2876" y="3663"/>
                    <a:ext cx="602" cy="0"/>
                  </a:xfrm>
                  <a:prstGeom prst="line">
                    <a:avLst/>
                  </a:prstGeom>
                  <a:noFill/>
                  <a:ln w="28575">
                    <a:solidFill>
                      <a:schemeClr val="tx2"/>
                    </a:solidFill>
                    <a:prstDash val="sysDot"/>
                    <a:round/>
                  </a:ln>
                </p:spPr>
                <p:txBody>
                  <a:bodyPr wrap="none" anchor="ctr"/>
                  <a:lstStyle/>
                  <a:p>
                    <a:endParaRPr lang="zh-CN" altLang="en-US" sz="1500"/>
                  </a:p>
                </p:txBody>
              </p:sp>
              <p:sp>
                <p:nvSpPr>
                  <p:cNvPr id="102727" name="Line 59"/>
                  <p:cNvSpPr>
                    <a:spLocks noChangeShapeType="1"/>
                  </p:cNvSpPr>
                  <p:nvPr/>
                </p:nvSpPr>
                <p:spPr bwMode="auto">
                  <a:xfrm flipV="1">
                    <a:off x="3478" y="3211"/>
                    <a:ext cx="0" cy="452"/>
                  </a:xfrm>
                  <a:prstGeom prst="line">
                    <a:avLst/>
                  </a:prstGeom>
                  <a:noFill/>
                  <a:ln w="28575">
                    <a:solidFill>
                      <a:schemeClr val="tx2"/>
                    </a:solidFill>
                    <a:round/>
                  </a:ln>
                </p:spPr>
                <p:txBody>
                  <a:bodyPr wrap="none" anchor="ctr"/>
                  <a:lstStyle/>
                  <a:p>
                    <a:endParaRPr lang="zh-CN" altLang="en-US" sz="1500"/>
                  </a:p>
                </p:txBody>
              </p:sp>
              <p:sp>
                <p:nvSpPr>
                  <p:cNvPr id="102728" name="Line 60"/>
                  <p:cNvSpPr>
                    <a:spLocks noChangeShapeType="1"/>
                  </p:cNvSpPr>
                  <p:nvPr/>
                </p:nvSpPr>
                <p:spPr bwMode="auto">
                  <a:xfrm flipV="1">
                    <a:off x="3478" y="3211"/>
                    <a:ext cx="647" cy="0"/>
                  </a:xfrm>
                  <a:prstGeom prst="line">
                    <a:avLst/>
                  </a:prstGeom>
                  <a:noFill/>
                  <a:ln w="28575">
                    <a:solidFill>
                      <a:schemeClr val="tx2"/>
                    </a:solidFill>
                    <a:round/>
                  </a:ln>
                </p:spPr>
                <p:txBody>
                  <a:bodyPr wrap="none" anchor="ctr"/>
                  <a:lstStyle/>
                  <a:p>
                    <a:endParaRPr lang="zh-CN" altLang="en-US" sz="1500"/>
                  </a:p>
                </p:txBody>
              </p:sp>
              <p:sp>
                <p:nvSpPr>
                  <p:cNvPr id="102729" name="Text Box 61"/>
                  <p:cNvSpPr txBox="1">
                    <a:spLocks noChangeArrowheads="1"/>
                  </p:cNvSpPr>
                  <p:nvPr/>
                </p:nvSpPr>
                <p:spPr bwMode="auto">
                  <a:xfrm>
                    <a:off x="2812" y="2861"/>
                    <a:ext cx="1066" cy="411"/>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(0,0)</a:t>
                    </a:r>
                    <a:endParaRPr kumimoji="1" lang="en-US" altLang="zh-CN" sz="1500" b="1">
                      <a:latin typeface="Times New Roman" pitchFamily="18" charset="0"/>
                    </a:endParaRPr>
                  </a:p>
                </p:txBody>
              </p:sp>
              <p:sp>
                <p:nvSpPr>
                  <p:cNvPr id="102730" name="Line 62"/>
                  <p:cNvSpPr>
                    <a:spLocks noChangeShapeType="1"/>
                  </p:cNvSpPr>
                  <p:nvPr/>
                </p:nvSpPr>
                <p:spPr bwMode="auto">
                  <a:xfrm flipV="1">
                    <a:off x="4130" y="3061"/>
                    <a:ext cx="0" cy="150"/>
                  </a:xfrm>
                  <a:prstGeom prst="line">
                    <a:avLst/>
                  </a:prstGeom>
                  <a:noFill/>
                  <a:ln w="28575">
                    <a:solidFill>
                      <a:schemeClr val="tx2"/>
                    </a:solidFill>
                    <a:round/>
                  </a:ln>
                </p:spPr>
                <p:txBody>
                  <a:bodyPr wrap="none" anchor="ctr"/>
                  <a:lstStyle/>
                  <a:p>
                    <a:endParaRPr lang="zh-CN" altLang="en-US" sz="1500"/>
                  </a:p>
                </p:txBody>
              </p:sp>
              <p:sp>
                <p:nvSpPr>
                  <p:cNvPr id="102731" name="Line 63"/>
                  <p:cNvSpPr>
                    <a:spLocks noChangeShapeType="1"/>
                  </p:cNvSpPr>
                  <p:nvPr/>
                </p:nvSpPr>
                <p:spPr bwMode="auto">
                  <a:xfrm>
                    <a:off x="4130" y="3061"/>
                    <a:ext cx="302" cy="0"/>
                  </a:xfrm>
                  <a:prstGeom prst="line">
                    <a:avLst/>
                  </a:prstGeom>
                  <a:noFill/>
                  <a:ln w="28575">
                    <a:solidFill>
                      <a:schemeClr val="tx2"/>
                    </a:solidFill>
                    <a:round/>
                  </a:ln>
                </p:spPr>
                <p:txBody>
                  <a:bodyPr wrap="none" anchor="ctr"/>
                  <a:lstStyle/>
                  <a:p>
                    <a:endParaRPr lang="zh-CN" altLang="en-US" sz="1500"/>
                  </a:p>
                </p:txBody>
              </p:sp>
              <p:sp>
                <p:nvSpPr>
                  <p:cNvPr id="102732" name="Text Box 64"/>
                  <p:cNvSpPr txBox="1">
                    <a:spLocks noChangeArrowheads="1"/>
                  </p:cNvSpPr>
                  <p:nvPr/>
                </p:nvSpPr>
                <p:spPr bwMode="auto">
                  <a:xfrm>
                    <a:off x="3788" y="2793"/>
                    <a:ext cx="999" cy="411"/>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(2,1)</a:t>
                    </a:r>
                    <a:endParaRPr kumimoji="1" lang="en-US" altLang="zh-CN" sz="1500" b="1">
                      <a:latin typeface="Times New Roman" pitchFamily="18" charset="0"/>
                    </a:endParaRPr>
                  </a:p>
                </p:txBody>
              </p:sp>
              <p:sp>
                <p:nvSpPr>
                  <p:cNvPr id="102733" name="Text Box 65"/>
                  <p:cNvSpPr txBox="1">
                    <a:spLocks noChangeArrowheads="1"/>
                  </p:cNvSpPr>
                  <p:nvPr/>
                </p:nvSpPr>
                <p:spPr bwMode="auto">
                  <a:xfrm>
                    <a:off x="3503" y="1842"/>
                    <a:ext cx="1735" cy="411"/>
                  </a:xfrm>
                  <a:prstGeom prst="rect">
                    <a:avLst/>
                  </a:prstGeom>
                  <a:noFill/>
                  <a:ln w="9525">
                    <a:noFill/>
                    <a:miter lim="800000"/>
                  </a:ln>
                </p:spPr>
                <p:txBody>
                  <a:bodyPr>
                    <a:spAutoFit/>
                  </a:bodyPr>
                  <a:lstStyle/>
                  <a:p>
                    <a:pPr>
                      <a:spcBef>
                        <a:spcPct val="50000"/>
                      </a:spcBef>
                    </a:pPr>
                    <a:r>
                      <a:rPr kumimoji="1" lang="en-US" altLang="zh-CN" sz="1500" b="1">
                        <a:latin typeface="Times New Roman" pitchFamily="18" charset="0"/>
                      </a:rPr>
                      <a:t>m(2,j)</a:t>
                    </a:r>
                  </a:p>
                </p:txBody>
              </p:sp>
              <p:sp>
                <p:nvSpPr>
                  <p:cNvPr id="102734" name="Line 66"/>
                  <p:cNvSpPr>
                    <a:spLocks noChangeShapeType="1"/>
                  </p:cNvSpPr>
                  <p:nvPr/>
                </p:nvSpPr>
                <p:spPr bwMode="auto">
                  <a:xfrm>
                    <a:off x="5073" y="2732"/>
                    <a:ext cx="552" cy="0"/>
                  </a:xfrm>
                  <a:prstGeom prst="line">
                    <a:avLst/>
                  </a:prstGeom>
                  <a:noFill/>
                  <a:ln w="28575">
                    <a:solidFill>
                      <a:schemeClr val="tx2"/>
                    </a:solidFill>
                    <a:round/>
                  </a:ln>
                </p:spPr>
                <p:txBody>
                  <a:bodyPr wrap="none" anchor="ctr"/>
                  <a:lstStyle/>
                  <a:p>
                    <a:endParaRPr lang="zh-CN" altLang="en-US" sz="1500"/>
                  </a:p>
                </p:txBody>
              </p:sp>
              <p:sp>
                <p:nvSpPr>
                  <p:cNvPr id="102735" name="Line 67"/>
                  <p:cNvSpPr>
                    <a:spLocks noChangeShapeType="1"/>
                  </p:cNvSpPr>
                  <p:nvPr/>
                </p:nvSpPr>
                <p:spPr bwMode="auto">
                  <a:xfrm flipV="1">
                    <a:off x="4432" y="2894"/>
                    <a:ext cx="647" cy="0"/>
                  </a:xfrm>
                  <a:prstGeom prst="line">
                    <a:avLst/>
                  </a:prstGeom>
                  <a:noFill/>
                  <a:ln w="28575">
                    <a:solidFill>
                      <a:schemeClr val="tx2"/>
                    </a:solidFill>
                    <a:round/>
                  </a:ln>
                </p:spPr>
                <p:txBody>
                  <a:bodyPr wrap="none" anchor="ctr"/>
                  <a:lstStyle/>
                  <a:p>
                    <a:endParaRPr lang="zh-CN" altLang="en-US" sz="1500"/>
                  </a:p>
                </p:txBody>
              </p:sp>
              <p:sp>
                <p:nvSpPr>
                  <p:cNvPr id="102736" name="Line 68"/>
                  <p:cNvSpPr>
                    <a:spLocks noChangeShapeType="1"/>
                  </p:cNvSpPr>
                  <p:nvPr/>
                </p:nvSpPr>
                <p:spPr bwMode="auto">
                  <a:xfrm flipV="1">
                    <a:off x="5084" y="2732"/>
                    <a:ext cx="0" cy="151"/>
                  </a:xfrm>
                  <a:prstGeom prst="line">
                    <a:avLst/>
                  </a:prstGeom>
                  <a:noFill/>
                  <a:ln w="28575">
                    <a:solidFill>
                      <a:schemeClr val="tx2"/>
                    </a:solidFill>
                    <a:round/>
                  </a:ln>
                </p:spPr>
                <p:txBody>
                  <a:bodyPr wrap="none" anchor="ctr"/>
                  <a:lstStyle/>
                  <a:p>
                    <a:endParaRPr lang="zh-CN" altLang="en-US" sz="1500"/>
                  </a:p>
                </p:txBody>
              </p:sp>
              <p:sp>
                <p:nvSpPr>
                  <p:cNvPr id="102737" name="Line 69"/>
                  <p:cNvSpPr>
                    <a:spLocks noChangeShapeType="1"/>
                  </p:cNvSpPr>
                  <p:nvPr/>
                </p:nvSpPr>
                <p:spPr bwMode="auto">
                  <a:xfrm flipV="1">
                    <a:off x="4445" y="2905"/>
                    <a:ext cx="0" cy="150"/>
                  </a:xfrm>
                  <a:prstGeom prst="line">
                    <a:avLst/>
                  </a:prstGeom>
                  <a:noFill/>
                  <a:ln w="28575">
                    <a:solidFill>
                      <a:schemeClr val="tx2"/>
                    </a:solidFill>
                    <a:round/>
                  </a:ln>
                </p:spPr>
                <p:txBody>
                  <a:bodyPr wrap="none" anchor="ctr"/>
                  <a:lstStyle/>
                  <a:p>
                    <a:endParaRPr lang="zh-CN" altLang="en-US" sz="1500"/>
                  </a:p>
                </p:txBody>
              </p:sp>
              <p:sp>
                <p:nvSpPr>
                  <p:cNvPr id="102738" name="Text Box 70"/>
                  <p:cNvSpPr txBox="1">
                    <a:spLocks noChangeArrowheads="1"/>
                  </p:cNvSpPr>
                  <p:nvPr/>
                </p:nvSpPr>
                <p:spPr bwMode="auto">
                  <a:xfrm>
                    <a:off x="4181" y="2558"/>
                    <a:ext cx="1195" cy="411"/>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(3,2)</a:t>
                    </a:r>
                    <a:endParaRPr kumimoji="1" lang="en-US" altLang="zh-CN" sz="1500" b="1">
                      <a:latin typeface="Times New Roman" pitchFamily="18" charset="0"/>
                    </a:endParaRPr>
                  </a:p>
                </p:txBody>
              </p:sp>
            </p:grpSp>
            <p:sp>
              <p:nvSpPr>
                <p:cNvPr id="102724" name="Text Box 71"/>
                <p:cNvSpPr txBox="1">
                  <a:spLocks noChangeArrowheads="1"/>
                </p:cNvSpPr>
                <p:nvPr/>
              </p:nvSpPr>
              <p:spPr bwMode="auto">
                <a:xfrm>
                  <a:off x="4890" y="2410"/>
                  <a:ext cx="870" cy="411"/>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(5,3)</a:t>
                  </a:r>
                  <a:endParaRPr kumimoji="1" lang="en-US" altLang="zh-CN" sz="1500" b="1">
                    <a:latin typeface="Times New Roman" pitchFamily="18" charset="0"/>
                  </a:endParaRPr>
                </a:p>
              </p:txBody>
            </p:sp>
          </p:grpSp>
        </p:grpSp>
      </p:grpSp>
      <p:grpSp>
        <p:nvGrpSpPr>
          <p:cNvPr id="102634" name="Group 72"/>
          <p:cNvGrpSpPr/>
          <p:nvPr/>
        </p:nvGrpSpPr>
        <p:grpSpPr bwMode="auto">
          <a:xfrm>
            <a:off x="3437335" y="3537347"/>
            <a:ext cx="2214563" cy="1627945"/>
            <a:chOff x="3016" y="2160"/>
            <a:chExt cx="2744" cy="2017"/>
          </a:xfrm>
        </p:grpSpPr>
        <p:grpSp>
          <p:nvGrpSpPr>
            <p:cNvPr id="102701" name="Group 73"/>
            <p:cNvGrpSpPr/>
            <p:nvPr/>
          </p:nvGrpSpPr>
          <p:grpSpPr bwMode="auto">
            <a:xfrm>
              <a:off x="3016" y="2160"/>
              <a:ext cx="2744" cy="2017"/>
              <a:chOff x="3016" y="2160"/>
              <a:chExt cx="2744" cy="2017"/>
            </a:xfrm>
          </p:grpSpPr>
          <p:sp>
            <p:nvSpPr>
              <p:cNvPr id="102703" name="Text Box 74"/>
              <p:cNvSpPr txBox="1">
                <a:spLocks noChangeArrowheads="1"/>
              </p:cNvSpPr>
              <p:nvPr/>
            </p:nvSpPr>
            <p:spPr bwMode="auto">
              <a:xfrm>
                <a:off x="5337" y="3667"/>
                <a:ext cx="249" cy="510"/>
              </a:xfrm>
              <a:prstGeom prst="rect">
                <a:avLst/>
              </a:prstGeom>
              <a:noFill/>
              <a:ln w="9525">
                <a:noFill/>
                <a:miter lim="800000"/>
              </a:ln>
            </p:spPr>
            <p:txBody>
              <a:bodyPr>
                <a:spAutoFit/>
              </a:bodyPr>
              <a:lstStyle/>
              <a:p>
                <a:pPr>
                  <a:spcBef>
                    <a:spcPct val="50000"/>
                  </a:spcBef>
                </a:pPr>
                <a:r>
                  <a:rPr kumimoji="1" lang="en-US" altLang="zh-CN" sz="2100" b="1">
                    <a:latin typeface="Times New Roman" pitchFamily="18" charset="0"/>
                  </a:rPr>
                  <a:t>j</a:t>
                </a:r>
              </a:p>
            </p:txBody>
          </p:sp>
          <p:sp>
            <p:nvSpPr>
              <p:cNvPr id="102704" name="Line 75"/>
              <p:cNvSpPr>
                <a:spLocks noChangeShapeType="1"/>
              </p:cNvSpPr>
              <p:nvPr/>
            </p:nvSpPr>
            <p:spPr bwMode="auto">
              <a:xfrm flipV="1">
                <a:off x="3016" y="3642"/>
                <a:ext cx="2570" cy="0"/>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705" name="Line 76"/>
              <p:cNvSpPr>
                <a:spLocks noChangeShapeType="1"/>
              </p:cNvSpPr>
              <p:nvPr/>
            </p:nvSpPr>
            <p:spPr bwMode="auto">
              <a:xfrm flipH="1" flipV="1">
                <a:off x="3223" y="2217"/>
                <a:ext cx="0" cy="1617"/>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706" name="Text Box 77"/>
              <p:cNvSpPr txBox="1">
                <a:spLocks noChangeArrowheads="1"/>
              </p:cNvSpPr>
              <p:nvPr/>
            </p:nvSpPr>
            <p:spPr bwMode="auto">
              <a:xfrm>
                <a:off x="3223" y="2218"/>
                <a:ext cx="2379" cy="397"/>
              </a:xfrm>
              <a:prstGeom prst="rect">
                <a:avLst/>
              </a:prstGeom>
              <a:noFill/>
              <a:ln w="9525">
                <a:noFill/>
                <a:miter lim="800000"/>
              </a:ln>
            </p:spPr>
            <p:txBody>
              <a:bodyPr>
                <a:spAutoFit/>
              </a:bodyPr>
              <a:lstStyle/>
              <a:p>
                <a:pPr>
                  <a:spcBef>
                    <a:spcPct val="50000"/>
                  </a:spcBef>
                </a:pPr>
                <a:r>
                  <a:rPr kumimoji="1" lang="en-US" altLang="zh-CN" sz="1500" b="1">
                    <a:latin typeface="Times New Roman" pitchFamily="18" charset="0"/>
                  </a:rPr>
                  <a:t>m(2,j-4)+5</a:t>
                </a:r>
              </a:p>
            </p:txBody>
          </p:sp>
          <p:sp>
            <p:nvSpPr>
              <p:cNvPr id="102707" name="Line 78"/>
              <p:cNvSpPr>
                <a:spLocks noChangeShapeType="1"/>
              </p:cNvSpPr>
              <p:nvPr/>
            </p:nvSpPr>
            <p:spPr bwMode="auto">
              <a:xfrm flipH="1" flipV="1">
                <a:off x="4132" y="2807"/>
                <a:ext cx="3" cy="944"/>
              </a:xfrm>
              <a:prstGeom prst="line">
                <a:avLst/>
              </a:prstGeom>
              <a:noFill/>
              <a:ln w="28575">
                <a:solidFill>
                  <a:schemeClr val="tx2"/>
                </a:solidFill>
                <a:round/>
              </a:ln>
            </p:spPr>
            <p:txBody>
              <a:bodyPr wrap="none" anchor="ctr"/>
              <a:lstStyle/>
              <a:p>
                <a:endParaRPr lang="zh-CN" altLang="en-US" sz="1500"/>
              </a:p>
            </p:txBody>
          </p:sp>
          <p:sp>
            <p:nvSpPr>
              <p:cNvPr id="102708" name="Line 79"/>
              <p:cNvSpPr>
                <a:spLocks noChangeShapeType="1"/>
              </p:cNvSpPr>
              <p:nvPr/>
            </p:nvSpPr>
            <p:spPr bwMode="auto">
              <a:xfrm flipV="1">
                <a:off x="4138" y="2810"/>
                <a:ext cx="535" cy="0"/>
              </a:xfrm>
              <a:prstGeom prst="line">
                <a:avLst/>
              </a:prstGeom>
              <a:noFill/>
              <a:ln w="28575">
                <a:solidFill>
                  <a:schemeClr val="tx2"/>
                </a:solidFill>
                <a:round/>
              </a:ln>
            </p:spPr>
            <p:txBody>
              <a:bodyPr wrap="none" anchor="ctr"/>
              <a:lstStyle/>
              <a:p>
                <a:endParaRPr lang="zh-CN" altLang="en-US" sz="1500"/>
              </a:p>
            </p:txBody>
          </p:sp>
          <p:sp>
            <p:nvSpPr>
              <p:cNvPr id="102709" name="Text Box 80"/>
              <p:cNvSpPr txBox="1">
                <a:spLocks noChangeArrowheads="1"/>
              </p:cNvSpPr>
              <p:nvPr/>
            </p:nvSpPr>
            <p:spPr bwMode="auto">
              <a:xfrm>
                <a:off x="3596" y="2630"/>
                <a:ext cx="1145" cy="397"/>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(4,5)</a:t>
                </a:r>
                <a:endParaRPr kumimoji="1" lang="en-US" altLang="zh-CN" sz="1500" b="1">
                  <a:latin typeface="Times New Roman" pitchFamily="18" charset="0"/>
                </a:endParaRPr>
              </a:p>
            </p:txBody>
          </p:sp>
          <p:sp>
            <p:nvSpPr>
              <p:cNvPr id="102710" name="Line 81"/>
              <p:cNvSpPr>
                <a:spLocks noChangeShapeType="1"/>
              </p:cNvSpPr>
              <p:nvPr/>
            </p:nvSpPr>
            <p:spPr bwMode="auto">
              <a:xfrm flipV="1">
                <a:off x="4676" y="2686"/>
                <a:ext cx="0" cy="124"/>
              </a:xfrm>
              <a:prstGeom prst="line">
                <a:avLst/>
              </a:prstGeom>
              <a:noFill/>
              <a:ln w="28575">
                <a:solidFill>
                  <a:schemeClr val="tx2"/>
                </a:solidFill>
                <a:round/>
              </a:ln>
            </p:spPr>
            <p:txBody>
              <a:bodyPr wrap="none" anchor="ctr"/>
              <a:lstStyle/>
              <a:p>
                <a:endParaRPr lang="zh-CN" altLang="en-US" sz="1500"/>
              </a:p>
            </p:txBody>
          </p:sp>
          <p:sp>
            <p:nvSpPr>
              <p:cNvPr id="102711" name="Line 82"/>
              <p:cNvSpPr>
                <a:spLocks noChangeShapeType="1"/>
              </p:cNvSpPr>
              <p:nvPr/>
            </p:nvSpPr>
            <p:spPr bwMode="auto">
              <a:xfrm>
                <a:off x="4676" y="2686"/>
                <a:ext cx="250" cy="0"/>
              </a:xfrm>
              <a:prstGeom prst="line">
                <a:avLst/>
              </a:prstGeom>
              <a:noFill/>
              <a:ln w="28575">
                <a:solidFill>
                  <a:schemeClr val="tx2"/>
                </a:solidFill>
                <a:round/>
              </a:ln>
            </p:spPr>
            <p:txBody>
              <a:bodyPr wrap="none" anchor="ctr"/>
              <a:lstStyle/>
              <a:p>
                <a:endParaRPr lang="zh-CN" altLang="en-US" sz="1500"/>
              </a:p>
            </p:txBody>
          </p:sp>
          <p:sp>
            <p:nvSpPr>
              <p:cNvPr id="102712" name="Text Box 83"/>
              <p:cNvSpPr txBox="1">
                <a:spLocks noChangeArrowheads="1"/>
              </p:cNvSpPr>
              <p:nvPr/>
            </p:nvSpPr>
            <p:spPr bwMode="auto">
              <a:xfrm>
                <a:off x="4258" y="2465"/>
                <a:ext cx="935" cy="397"/>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(6,6)</a:t>
                </a:r>
                <a:endParaRPr kumimoji="1" lang="en-US" altLang="zh-CN" sz="1500" b="1">
                  <a:latin typeface="Times New Roman" pitchFamily="18" charset="0"/>
                </a:endParaRPr>
              </a:p>
            </p:txBody>
          </p:sp>
          <p:sp>
            <p:nvSpPr>
              <p:cNvPr id="102713" name="Line 84"/>
              <p:cNvSpPr>
                <a:spLocks noChangeShapeType="1"/>
              </p:cNvSpPr>
              <p:nvPr/>
            </p:nvSpPr>
            <p:spPr bwMode="auto">
              <a:xfrm>
                <a:off x="5455" y="2415"/>
                <a:ext cx="131" cy="9"/>
              </a:xfrm>
              <a:prstGeom prst="line">
                <a:avLst/>
              </a:prstGeom>
              <a:noFill/>
              <a:ln w="28575">
                <a:solidFill>
                  <a:schemeClr val="tx2"/>
                </a:solidFill>
                <a:round/>
              </a:ln>
            </p:spPr>
            <p:txBody>
              <a:bodyPr wrap="none" anchor="ctr"/>
              <a:lstStyle/>
              <a:p>
                <a:endParaRPr lang="zh-CN" altLang="en-US" sz="1500"/>
              </a:p>
            </p:txBody>
          </p:sp>
          <p:sp>
            <p:nvSpPr>
              <p:cNvPr id="102714" name="Line 85"/>
              <p:cNvSpPr>
                <a:spLocks noChangeShapeType="1"/>
              </p:cNvSpPr>
              <p:nvPr/>
            </p:nvSpPr>
            <p:spPr bwMode="auto">
              <a:xfrm flipV="1">
                <a:off x="4926" y="2549"/>
                <a:ext cx="534" cy="0"/>
              </a:xfrm>
              <a:prstGeom prst="line">
                <a:avLst/>
              </a:prstGeom>
              <a:noFill/>
              <a:ln w="28575">
                <a:solidFill>
                  <a:schemeClr val="tx2"/>
                </a:solidFill>
                <a:round/>
              </a:ln>
            </p:spPr>
            <p:txBody>
              <a:bodyPr wrap="none" anchor="ctr"/>
              <a:lstStyle/>
              <a:p>
                <a:endParaRPr lang="zh-CN" altLang="en-US" sz="1500"/>
              </a:p>
            </p:txBody>
          </p:sp>
          <p:sp>
            <p:nvSpPr>
              <p:cNvPr id="102715" name="Line 86"/>
              <p:cNvSpPr>
                <a:spLocks noChangeShapeType="1"/>
              </p:cNvSpPr>
              <p:nvPr/>
            </p:nvSpPr>
            <p:spPr bwMode="auto">
              <a:xfrm flipV="1">
                <a:off x="5465" y="2415"/>
                <a:ext cx="0" cy="124"/>
              </a:xfrm>
              <a:prstGeom prst="line">
                <a:avLst/>
              </a:prstGeom>
              <a:noFill/>
              <a:ln w="28575">
                <a:solidFill>
                  <a:schemeClr val="tx2"/>
                </a:solidFill>
                <a:round/>
              </a:ln>
            </p:spPr>
            <p:txBody>
              <a:bodyPr wrap="none" anchor="ctr"/>
              <a:lstStyle/>
              <a:p>
                <a:endParaRPr lang="zh-CN" altLang="en-US" sz="1500"/>
              </a:p>
            </p:txBody>
          </p:sp>
          <p:sp>
            <p:nvSpPr>
              <p:cNvPr id="102716" name="Line 87"/>
              <p:cNvSpPr>
                <a:spLocks noChangeShapeType="1"/>
              </p:cNvSpPr>
              <p:nvPr/>
            </p:nvSpPr>
            <p:spPr bwMode="auto">
              <a:xfrm flipV="1">
                <a:off x="4937" y="2557"/>
                <a:ext cx="0" cy="125"/>
              </a:xfrm>
              <a:prstGeom prst="line">
                <a:avLst/>
              </a:prstGeom>
              <a:noFill/>
              <a:ln w="28575">
                <a:solidFill>
                  <a:schemeClr val="tx2"/>
                </a:solidFill>
                <a:round/>
              </a:ln>
            </p:spPr>
            <p:txBody>
              <a:bodyPr wrap="none" anchor="ctr"/>
              <a:lstStyle/>
              <a:p>
                <a:endParaRPr lang="zh-CN" altLang="en-US" sz="1500"/>
              </a:p>
            </p:txBody>
          </p:sp>
          <p:sp>
            <p:nvSpPr>
              <p:cNvPr id="102717" name="Text Box 88"/>
              <p:cNvSpPr txBox="1">
                <a:spLocks noChangeArrowheads="1"/>
              </p:cNvSpPr>
              <p:nvPr/>
            </p:nvSpPr>
            <p:spPr bwMode="auto">
              <a:xfrm>
                <a:off x="4633" y="2281"/>
                <a:ext cx="742" cy="397"/>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(7,7)</a:t>
                </a:r>
                <a:endParaRPr kumimoji="1" lang="en-US" altLang="zh-CN" sz="1500" b="1">
                  <a:latin typeface="Times New Roman" pitchFamily="18" charset="0"/>
                </a:endParaRPr>
              </a:p>
            </p:txBody>
          </p:sp>
          <p:sp>
            <p:nvSpPr>
              <p:cNvPr id="102718" name="Text Box 89"/>
              <p:cNvSpPr txBox="1">
                <a:spLocks noChangeArrowheads="1"/>
              </p:cNvSpPr>
              <p:nvPr/>
            </p:nvSpPr>
            <p:spPr bwMode="auto">
              <a:xfrm>
                <a:off x="5134" y="2160"/>
                <a:ext cx="626" cy="397"/>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(9,8)</a:t>
                </a:r>
                <a:endParaRPr kumimoji="1" lang="en-US" altLang="zh-CN" sz="1500" b="1">
                  <a:latin typeface="Times New Roman" pitchFamily="18" charset="0"/>
                </a:endParaRPr>
              </a:p>
            </p:txBody>
          </p:sp>
        </p:grpSp>
        <p:sp>
          <p:nvSpPr>
            <p:cNvPr id="102702" name="Line 90"/>
            <p:cNvSpPr>
              <a:spLocks noChangeShapeType="1"/>
            </p:cNvSpPr>
            <p:nvPr/>
          </p:nvSpPr>
          <p:spPr bwMode="auto">
            <a:xfrm flipV="1">
              <a:off x="3051" y="3756"/>
              <a:ext cx="1078" cy="0"/>
            </a:xfrm>
            <a:prstGeom prst="line">
              <a:avLst/>
            </a:prstGeom>
            <a:noFill/>
            <a:ln w="28575">
              <a:solidFill>
                <a:schemeClr val="tx2"/>
              </a:solidFill>
              <a:prstDash val="sysDot"/>
              <a:round/>
            </a:ln>
          </p:spPr>
          <p:txBody>
            <a:bodyPr wrap="none" anchor="ctr"/>
            <a:lstStyle/>
            <a:p>
              <a:endParaRPr lang="zh-CN" altLang="en-US" sz="1500"/>
            </a:p>
          </p:txBody>
        </p:sp>
      </p:grpSp>
      <p:grpSp>
        <p:nvGrpSpPr>
          <p:cNvPr id="102635" name="Group 91"/>
          <p:cNvGrpSpPr/>
          <p:nvPr/>
        </p:nvGrpSpPr>
        <p:grpSpPr bwMode="auto">
          <a:xfrm>
            <a:off x="5274469" y="3436144"/>
            <a:ext cx="2726531" cy="1512094"/>
            <a:chOff x="3470" y="2886"/>
            <a:chExt cx="2290" cy="1270"/>
          </a:xfrm>
        </p:grpSpPr>
        <p:sp>
          <p:nvSpPr>
            <p:cNvPr id="102671" name="Line 92"/>
            <p:cNvSpPr>
              <a:spLocks noChangeShapeType="1"/>
            </p:cNvSpPr>
            <p:nvPr/>
          </p:nvSpPr>
          <p:spPr bwMode="auto">
            <a:xfrm flipV="1">
              <a:off x="3492" y="3803"/>
              <a:ext cx="2268" cy="7"/>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672" name="Line 93"/>
            <p:cNvSpPr>
              <a:spLocks noChangeShapeType="1"/>
            </p:cNvSpPr>
            <p:nvPr/>
          </p:nvSpPr>
          <p:spPr bwMode="auto">
            <a:xfrm flipV="1">
              <a:off x="4352" y="3653"/>
              <a:ext cx="344" cy="0"/>
            </a:xfrm>
            <a:prstGeom prst="line">
              <a:avLst/>
            </a:prstGeom>
            <a:noFill/>
            <a:ln w="28575" cap="rnd">
              <a:solidFill>
                <a:schemeClr val="accent2"/>
              </a:solidFill>
              <a:prstDash val="sysDot"/>
              <a:round/>
            </a:ln>
          </p:spPr>
          <p:txBody>
            <a:bodyPr wrap="none" anchor="ctr"/>
            <a:lstStyle/>
            <a:p>
              <a:endParaRPr lang="zh-CN" altLang="en-US" sz="1500"/>
            </a:p>
          </p:txBody>
        </p:sp>
        <p:sp>
          <p:nvSpPr>
            <p:cNvPr id="102673" name="Line 94"/>
            <p:cNvSpPr>
              <a:spLocks noChangeShapeType="1"/>
            </p:cNvSpPr>
            <p:nvPr/>
          </p:nvSpPr>
          <p:spPr bwMode="auto">
            <a:xfrm flipH="1" flipV="1">
              <a:off x="3850" y="2886"/>
              <a:ext cx="0" cy="1270"/>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674" name="Line 95"/>
            <p:cNvSpPr>
              <a:spLocks noChangeShapeType="1"/>
            </p:cNvSpPr>
            <p:nvPr/>
          </p:nvSpPr>
          <p:spPr bwMode="auto">
            <a:xfrm>
              <a:off x="3525" y="4072"/>
              <a:ext cx="317" cy="0"/>
            </a:xfrm>
            <a:prstGeom prst="line">
              <a:avLst/>
            </a:prstGeom>
            <a:noFill/>
            <a:ln w="28575">
              <a:solidFill>
                <a:schemeClr val="tx2"/>
              </a:solidFill>
              <a:prstDash val="sysDot"/>
              <a:round/>
            </a:ln>
          </p:spPr>
          <p:txBody>
            <a:bodyPr wrap="none" anchor="ctr"/>
            <a:lstStyle/>
            <a:p>
              <a:endParaRPr lang="zh-CN" altLang="en-US" sz="1500"/>
            </a:p>
          </p:txBody>
        </p:sp>
        <p:sp>
          <p:nvSpPr>
            <p:cNvPr id="102675" name="Line 96"/>
            <p:cNvSpPr>
              <a:spLocks noChangeShapeType="1"/>
            </p:cNvSpPr>
            <p:nvPr/>
          </p:nvSpPr>
          <p:spPr bwMode="auto">
            <a:xfrm flipH="1" flipV="1">
              <a:off x="3847" y="3812"/>
              <a:ext cx="0" cy="265"/>
            </a:xfrm>
            <a:prstGeom prst="line">
              <a:avLst/>
            </a:prstGeom>
            <a:noFill/>
            <a:ln w="28575">
              <a:solidFill>
                <a:schemeClr val="tx2"/>
              </a:solidFill>
              <a:round/>
            </a:ln>
          </p:spPr>
          <p:txBody>
            <a:bodyPr wrap="none" anchor="ctr"/>
            <a:lstStyle/>
            <a:p>
              <a:endParaRPr lang="zh-CN" altLang="en-US" sz="1500"/>
            </a:p>
          </p:txBody>
        </p:sp>
        <p:sp>
          <p:nvSpPr>
            <p:cNvPr id="102676" name="Line 97"/>
            <p:cNvSpPr>
              <a:spLocks noChangeShapeType="1"/>
            </p:cNvSpPr>
            <p:nvPr/>
          </p:nvSpPr>
          <p:spPr bwMode="auto">
            <a:xfrm flipV="1">
              <a:off x="3842" y="3810"/>
              <a:ext cx="341" cy="0"/>
            </a:xfrm>
            <a:prstGeom prst="line">
              <a:avLst/>
            </a:prstGeom>
            <a:noFill/>
            <a:ln w="28575">
              <a:solidFill>
                <a:schemeClr val="tx2"/>
              </a:solidFill>
              <a:round/>
            </a:ln>
          </p:spPr>
          <p:txBody>
            <a:bodyPr wrap="none" anchor="ctr"/>
            <a:lstStyle/>
            <a:p>
              <a:endParaRPr lang="zh-CN" altLang="en-US" sz="1500"/>
            </a:p>
          </p:txBody>
        </p:sp>
        <p:sp>
          <p:nvSpPr>
            <p:cNvPr id="102677" name="Text Box 98"/>
            <p:cNvSpPr txBox="1">
              <a:spLocks noChangeArrowheads="1"/>
            </p:cNvSpPr>
            <p:nvPr/>
          </p:nvSpPr>
          <p:spPr bwMode="auto">
            <a:xfrm>
              <a:off x="5583" y="3809"/>
              <a:ext cx="159" cy="269"/>
            </a:xfrm>
            <a:prstGeom prst="rect">
              <a:avLst/>
            </a:prstGeom>
            <a:noFill/>
            <a:ln w="9525">
              <a:noFill/>
              <a:miter lim="800000"/>
            </a:ln>
          </p:spPr>
          <p:txBody>
            <a:bodyPr>
              <a:spAutoFit/>
            </a:bodyPr>
            <a:lstStyle/>
            <a:p>
              <a:pPr>
                <a:spcBef>
                  <a:spcPct val="50000"/>
                </a:spcBef>
              </a:pPr>
              <a:r>
                <a:rPr kumimoji="1" lang="en-US" altLang="zh-CN" sz="1500" b="1">
                  <a:latin typeface="Times New Roman" pitchFamily="18" charset="0"/>
                </a:rPr>
                <a:t>j</a:t>
              </a:r>
            </a:p>
          </p:txBody>
        </p:sp>
        <p:sp>
          <p:nvSpPr>
            <p:cNvPr id="102678" name="Text Box 99"/>
            <p:cNvSpPr txBox="1">
              <a:spLocks noChangeArrowheads="1"/>
            </p:cNvSpPr>
            <p:nvPr/>
          </p:nvSpPr>
          <p:spPr bwMode="auto">
            <a:xfrm>
              <a:off x="3470" y="3566"/>
              <a:ext cx="636" cy="269"/>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(0, 0)</a:t>
              </a:r>
              <a:endParaRPr kumimoji="1" lang="en-US" altLang="zh-CN" sz="1500" b="1">
                <a:latin typeface="Times New Roman" pitchFamily="18" charset="0"/>
              </a:endParaRPr>
            </a:p>
          </p:txBody>
        </p:sp>
        <p:sp>
          <p:nvSpPr>
            <p:cNvPr id="102679" name="Line 100"/>
            <p:cNvSpPr>
              <a:spLocks noChangeShapeType="1"/>
            </p:cNvSpPr>
            <p:nvPr/>
          </p:nvSpPr>
          <p:spPr bwMode="auto">
            <a:xfrm flipV="1">
              <a:off x="4186" y="3730"/>
              <a:ext cx="0" cy="80"/>
            </a:xfrm>
            <a:prstGeom prst="line">
              <a:avLst/>
            </a:prstGeom>
            <a:noFill/>
            <a:ln w="28575">
              <a:solidFill>
                <a:schemeClr val="tx2"/>
              </a:solidFill>
              <a:round/>
            </a:ln>
          </p:spPr>
          <p:txBody>
            <a:bodyPr wrap="none" anchor="ctr"/>
            <a:lstStyle/>
            <a:p>
              <a:endParaRPr lang="zh-CN" altLang="en-US" sz="1500"/>
            </a:p>
          </p:txBody>
        </p:sp>
        <p:sp>
          <p:nvSpPr>
            <p:cNvPr id="102680" name="Line 101"/>
            <p:cNvSpPr>
              <a:spLocks noChangeShapeType="1"/>
            </p:cNvSpPr>
            <p:nvPr/>
          </p:nvSpPr>
          <p:spPr bwMode="auto">
            <a:xfrm>
              <a:off x="4186" y="3730"/>
              <a:ext cx="159" cy="0"/>
            </a:xfrm>
            <a:prstGeom prst="line">
              <a:avLst/>
            </a:prstGeom>
            <a:noFill/>
            <a:ln w="28575">
              <a:solidFill>
                <a:schemeClr val="tx2"/>
              </a:solidFill>
              <a:round/>
            </a:ln>
          </p:spPr>
          <p:txBody>
            <a:bodyPr wrap="none" anchor="ctr"/>
            <a:lstStyle/>
            <a:p>
              <a:endParaRPr lang="zh-CN" altLang="en-US" sz="1500"/>
            </a:p>
          </p:txBody>
        </p:sp>
        <p:sp>
          <p:nvSpPr>
            <p:cNvPr id="102681" name="Text Box 102"/>
            <p:cNvSpPr txBox="1">
              <a:spLocks noChangeArrowheads="1"/>
            </p:cNvSpPr>
            <p:nvPr/>
          </p:nvSpPr>
          <p:spPr bwMode="auto">
            <a:xfrm>
              <a:off x="3878" y="3597"/>
              <a:ext cx="747" cy="269"/>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(2, 1)</a:t>
              </a:r>
              <a:endParaRPr kumimoji="1" lang="en-US" altLang="zh-CN" sz="1500" b="1">
                <a:latin typeface="Times New Roman" pitchFamily="18" charset="0"/>
              </a:endParaRPr>
            </a:p>
          </p:txBody>
        </p:sp>
        <p:sp>
          <p:nvSpPr>
            <p:cNvPr id="102682" name="Text Box 103"/>
            <p:cNvSpPr txBox="1">
              <a:spLocks noChangeArrowheads="1"/>
            </p:cNvSpPr>
            <p:nvPr/>
          </p:nvSpPr>
          <p:spPr bwMode="auto">
            <a:xfrm>
              <a:off x="3914" y="2886"/>
              <a:ext cx="1083" cy="269"/>
            </a:xfrm>
            <a:prstGeom prst="rect">
              <a:avLst/>
            </a:prstGeom>
            <a:noFill/>
            <a:ln w="9525">
              <a:noFill/>
              <a:miter lim="800000"/>
            </a:ln>
          </p:spPr>
          <p:txBody>
            <a:bodyPr>
              <a:spAutoFit/>
            </a:bodyPr>
            <a:lstStyle/>
            <a:p>
              <a:pPr>
                <a:spcBef>
                  <a:spcPct val="50000"/>
                </a:spcBef>
              </a:pPr>
              <a:r>
                <a:rPr kumimoji="1" lang="en-US" altLang="zh-CN" sz="1500" b="1">
                  <a:latin typeface="Times New Roman" pitchFamily="18" charset="0"/>
                </a:rPr>
                <a:t>m(1,j)</a:t>
              </a:r>
            </a:p>
          </p:txBody>
        </p:sp>
        <p:sp>
          <p:nvSpPr>
            <p:cNvPr id="102683" name="Line 104"/>
            <p:cNvSpPr>
              <a:spLocks noChangeShapeType="1"/>
            </p:cNvSpPr>
            <p:nvPr/>
          </p:nvSpPr>
          <p:spPr bwMode="auto">
            <a:xfrm flipV="1">
              <a:off x="4677" y="3574"/>
              <a:ext cx="957" cy="1"/>
            </a:xfrm>
            <a:prstGeom prst="line">
              <a:avLst/>
            </a:prstGeom>
            <a:noFill/>
            <a:ln w="28575" cap="rnd">
              <a:solidFill>
                <a:schemeClr val="accent2"/>
              </a:solidFill>
              <a:prstDash val="sysDot"/>
              <a:round/>
            </a:ln>
          </p:spPr>
          <p:txBody>
            <a:bodyPr wrap="none" anchor="ctr"/>
            <a:lstStyle/>
            <a:p>
              <a:endParaRPr lang="zh-CN" altLang="en-US" sz="1500"/>
            </a:p>
          </p:txBody>
        </p:sp>
        <p:sp>
          <p:nvSpPr>
            <p:cNvPr id="102684" name="Line 105"/>
            <p:cNvSpPr>
              <a:spLocks noChangeShapeType="1"/>
            </p:cNvSpPr>
            <p:nvPr/>
          </p:nvSpPr>
          <p:spPr bwMode="auto">
            <a:xfrm flipV="1">
              <a:off x="4497" y="3404"/>
              <a:ext cx="317" cy="0"/>
            </a:xfrm>
            <a:prstGeom prst="line">
              <a:avLst/>
            </a:prstGeom>
            <a:noFill/>
            <a:ln w="28575">
              <a:solidFill>
                <a:schemeClr val="tx2"/>
              </a:solidFill>
              <a:round/>
            </a:ln>
          </p:spPr>
          <p:txBody>
            <a:bodyPr wrap="none" anchor="ctr"/>
            <a:lstStyle/>
            <a:p>
              <a:endParaRPr lang="zh-CN" altLang="en-US" sz="1500"/>
            </a:p>
          </p:txBody>
        </p:sp>
        <p:sp>
          <p:nvSpPr>
            <p:cNvPr id="102685" name="Line 106"/>
            <p:cNvSpPr>
              <a:spLocks noChangeShapeType="1"/>
            </p:cNvSpPr>
            <p:nvPr/>
          </p:nvSpPr>
          <p:spPr bwMode="auto">
            <a:xfrm flipV="1">
              <a:off x="5292" y="3164"/>
              <a:ext cx="0" cy="79"/>
            </a:xfrm>
            <a:prstGeom prst="line">
              <a:avLst/>
            </a:prstGeom>
            <a:noFill/>
            <a:ln w="28575">
              <a:solidFill>
                <a:schemeClr val="tx2"/>
              </a:solidFill>
              <a:round/>
            </a:ln>
          </p:spPr>
          <p:txBody>
            <a:bodyPr wrap="none" anchor="ctr"/>
            <a:lstStyle/>
            <a:p>
              <a:endParaRPr lang="zh-CN" altLang="en-US" sz="1500"/>
            </a:p>
          </p:txBody>
        </p:sp>
        <p:sp>
          <p:nvSpPr>
            <p:cNvPr id="102686" name="Line 107"/>
            <p:cNvSpPr>
              <a:spLocks noChangeShapeType="1"/>
            </p:cNvSpPr>
            <p:nvPr/>
          </p:nvSpPr>
          <p:spPr bwMode="auto">
            <a:xfrm flipV="1">
              <a:off x="4346" y="3648"/>
              <a:ext cx="0" cy="79"/>
            </a:xfrm>
            <a:prstGeom prst="line">
              <a:avLst/>
            </a:prstGeom>
            <a:noFill/>
            <a:ln w="28575">
              <a:solidFill>
                <a:schemeClr val="tx2"/>
              </a:solidFill>
              <a:round/>
            </a:ln>
          </p:spPr>
          <p:txBody>
            <a:bodyPr wrap="none" anchor="ctr"/>
            <a:lstStyle/>
            <a:p>
              <a:endParaRPr lang="zh-CN" altLang="en-US" sz="1500"/>
            </a:p>
          </p:txBody>
        </p:sp>
        <p:sp>
          <p:nvSpPr>
            <p:cNvPr id="102687" name="Text Box 108"/>
            <p:cNvSpPr txBox="1">
              <a:spLocks noChangeArrowheads="1"/>
            </p:cNvSpPr>
            <p:nvPr/>
          </p:nvSpPr>
          <p:spPr bwMode="auto">
            <a:xfrm>
              <a:off x="4126" y="3490"/>
              <a:ext cx="605" cy="269"/>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(3,2)</a:t>
              </a:r>
              <a:endParaRPr kumimoji="1" lang="en-US" altLang="zh-CN" sz="1500" b="1">
                <a:latin typeface="Times New Roman" pitchFamily="18" charset="0"/>
              </a:endParaRPr>
            </a:p>
          </p:txBody>
        </p:sp>
        <p:sp>
          <p:nvSpPr>
            <p:cNvPr id="102688" name="Text Box 109"/>
            <p:cNvSpPr txBox="1">
              <a:spLocks noChangeArrowheads="1"/>
            </p:cNvSpPr>
            <p:nvPr/>
          </p:nvSpPr>
          <p:spPr bwMode="auto">
            <a:xfrm>
              <a:off x="4550" y="3419"/>
              <a:ext cx="713" cy="269"/>
            </a:xfrm>
            <a:prstGeom prst="rect">
              <a:avLst/>
            </a:prstGeom>
            <a:noFill/>
            <a:ln w="9525">
              <a:noFill/>
              <a:miter lim="800000"/>
            </a:ln>
          </p:spPr>
          <p:txBody>
            <a:bodyPr>
              <a:spAutoFit/>
            </a:bodyPr>
            <a:lstStyle/>
            <a:p>
              <a:pPr>
                <a:spcBef>
                  <a:spcPct val="50000"/>
                </a:spcBef>
              </a:pPr>
              <a:r>
                <a:rPr kumimoji="1" lang="en-US" altLang="zh-CN" sz="1500" b="1">
                  <a:solidFill>
                    <a:schemeClr val="accent2"/>
                  </a:solidFill>
                  <a:latin typeface="Times New Roman" pitchFamily="18" charset="0"/>
                </a:rPr>
                <a:t>(5,3)</a:t>
              </a:r>
              <a:endParaRPr kumimoji="1" lang="en-US" altLang="zh-CN" sz="1500" b="1">
                <a:latin typeface="Times New Roman" pitchFamily="18" charset="0"/>
              </a:endParaRPr>
            </a:p>
          </p:txBody>
        </p:sp>
        <p:sp>
          <p:nvSpPr>
            <p:cNvPr id="102689" name="Line 110"/>
            <p:cNvSpPr>
              <a:spLocks noChangeShapeType="1"/>
            </p:cNvSpPr>
            <p:nvPr/>
          </p:nvSpPr>
          <p:spPr bwMode="auto">
            <a:xfrm flipV="1">
              <a:off x="4822" y="3325"/>
              <a:ext cx="0" cy="79"/>
            </a:xfrm>
            <a:prstGeom prst="line">
              <a:avLst/>
            </a:prstGeom>
            <a:noFill/>
            <a:ln w="28575">
              <a:solidFill>
                <a:schemeClr val="tx2"/>
              </a:solidFill>
              <a:round/>
            </a:ln>
          </p:spPr>
          <p:txBody>
            <a:bodyPr wrap="none" anchor="ctr"/>
            <a:lstStyle/>
            <a:p>
              <a:endParaRPr lang="zh-CN" altLang="en-US" sz="1500"/>
            </a:p>
          </p:txBody>
        </p:sp>
        <p:sp>
          <p:nvSpPr>
            <p:cNvPr id="102690" name="Line 111"/>
            <p:cNvSpPr>
              <a:spLocks noChangeShapeType="1"/>
            </p:cNvSpPr>
            <p:nvPr/>
          </p:nvSpPr>
          <p:spPr bwMode="auto">
            <a:xfrm flipV="1">
              <a:off x="4971" y="3245"/>
              <a:ext cx="0" cy="79"/>
            </a:xfrm>
            <a:prstGeom prst="line">
              <a:avLst/>
            </a:prstGeom>
            <a:noFill/>
            <a:ln w="28575">
              <a:solidFill>
                <a:schemeClr val="tx2"/>
              </a:solidFill>
              <a:round/>
            </a:ln>
          </p:spPr>
          <p:txBody>
            <a:bodyPr wrap="none" anchor="ctr"/>
            <a:lstStyle/>
            <a:p>
              <a:endParaRPr lang="zh-CN" altLang="en-US" sz="1500"/>
            </a:p>
          </p:txBody>
        </p:sp>
        <p:sp>
          <p:nvSpPr>
            <p:cNvPr id="102691" name="Line 112"/>
            <p:cNvSpPr>
              <a:spLocks noChangeShapeType="1"/>
            </p:cNvSpPr>
            <p:nvPr/>
          </p:nvSpPr>
          <p:spPr bwMode="auto">
            <a:xfrm>
              <a:off x="4346" y="3648"/>
              <a:ext cx="160" cy="0"/>
            </a:xfrm>
            <a:prstGeom prst="line">
              <a:avLst/>
            </a:prstGeom>
            <a:noFill/>
            <a:ln w="28575">
              <a:solidFill>
                <a:schemeClr val="tx2"/>
              </a:solidFill>
              <a:round/>
            </a:ln>
          </p:spPr>
          <p:txBody>
            <a:bodyPr wrap="none" anchor="ctr"/>
            <a:lstStyle/>
            <a:p>
              <a:endParaRPr lang="zh-CN" altLang="en-US" sz="1500"/>
            </a:p>
          </p:txBody>
        </p:sp>
        <p:sp>
          <p:nvSpPr>
            <p:cNvPr id="102692" name="Line 113"/>
            <p:cNvSpPr>
              <a:spLocks noChangeShapeType="1"/>
            </p:cNvSpPr>
            <p:nvPr/>
          </p:nvSpPr>
          <p:spPr bwMode="auto">
            <a:xfrm flipV="1">
              <a:off x="4503" y="3410"/>
              <a:ext cx="0" cy="238"/>
            </a:xfrm>
            <a:prstGeom prst="line">
              <a:avLst/>
            </a:prstGeom>
            <a:noFill/>
            <a:ln w="28575">
              <a:solidFill>
                <a:schemeClr val="tx2"/>
              </a:solidFill>
              <a:round/>
            </a:ln>
          </p:spPr>
          <p:txBody>
            <a:bodyPr wrap="none" anchor="ctr"/>
            <a:lstStyle/>
            <a:p>
              <a:endParaRPr lang="zh-CN" altLang="en-US" sz="1500"/>
            </a:p>
          </p:txBody>
        </p:sp>
        <p:sp>
          <p:nvSpPr>
            <p:cNvPr id="102693" name="Text Box 114"/>
            <p:cNvSpPr txBox="1">
              <a:spLocks noChangeArrowheads="1"/>
            </p:cNvSpPr>
            <p:nvPr/>
          </p:nvSpPr>
          <p:spPr bwMode="auto">
            <a:xfrm>
              <a:off x="4311" y="3241"/>
              <a:ext cx="686" cy="269"/>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(4,5)</a:t>
              </a:r>
              <a:endParaRPr kumimoji="1" lang="en-US" altLang="zh-CN" sz="1500" b="1">
                <a:latin typeface="Times New Roman" pitchFamily="18" charset="0"/>
              </a:endParaRPr>
            </a:p>
          </p:txBody>
        </p:sp>
        <p:sp>
          <p:nvSpPr>
            <p:cNvPr id="102694" name="Text Box 115"/>
            <p:cNvSpPr txBox="1">
              <a:spLocks noChangeArrowheads="1"/>
            </p:cNvSpPr>
            <p:nvPr/>
          </p:nvSpPr>
          <p:spPr bwMode="auto">
            <a:xfrm>
              <a:off x="4577" y="3170"/>
              <a:ext cx="615" cy="269"/>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(6,6)</a:t>
              </a:r>
              <a:endParaRPr kumimoji="1" lang="en-US" altLang="zh-CN" sz="1500" b="1">
                <a:latin typeface="Times New Roman" pitchFamily="18" charset="0"/>
              </a:endParaRPr>
            </a:p>
          </p:txBody>
        </p:sp>
        <p:sp>
          <p:nvSpPr>
            <p:cNvPr id="102695" name="Line 116"/>
            <p:cNvSpPr>
              <a:spLocks noChangeShapeType="1"/>
            </p:cNvSpPr>
            <p:nvPr/>
          </p:nvSpPr>
          <p:spPr bwMode="auto">
            <a:xfrm>
              <a:off x="4814" y="3325"/>
              <a:ext cx="159" cy="0"/>
            </a:xfrm>
            <a:prstGeom prst="line">
              <a:avLst/>
            </a:prstGeom>
            <a:noFill/>
            <a:ln w="28575">
              <a:solidFill>
                <a:schemeClr val="tx2"/>
              </a:solidFill>
              <a:round/>
            </a:ln>
          </p:spPr>
          <p:txBody>
            <a:bodyPr wrap="none" anchor="ctr"/>
            <a:lstStyle/>
            <a:p>
              <a:endParaRPr lang="zh-CN" altLang="en-US" sz="1500"/>
            </a:p>
          </p:txBody>
        </p:sp>
        <p:sp>
          <p:nvSpPr>
            <p:cNvPr id="102696" name="Line 117"/>
            <p:cNvSpPr>
              <a:spLocks noChangeShapeType="1"/>
            </p:cNvSpPr>
            <p:nvPr/>
          </p:nvSpPr>
          <p:spPr bwMode="auto">
            <a:xfrm flipV="1">
              <a:off x="4973" y="3246"/>
              <a:ext cx="317" cy="0"/>
            </a:xfrm>
            <a:prstGeom prst="line">
              <a:avLst/>
            </a:prstGeom>
            <a:noFill/>
            <a:ln w="28575">
              <a:solidFill>
                <a:schemeClr val="tx2"/>
              </a:solidFill>
              <a:round/>
            </a:ln>
          </p:spPr>
          <p:txBody>
            <a:bodyPr wrap="none" anchor="ctr"/>
            <a:lstStyle/>
            <a:p>
              <a:endParaRPr lang="zh-CN" altLang="en-US" sz="1500"/>
            </a:p>
          </p:txBody>
        </p:sp>
        <p:sp>
          <p:nvSpPr>
            <p:cNvPr id="102697" name="Line 118"/>
            <p:cNvSpPr>
              <a:spLocks noChangeShapeType="1"/>
            </p:cNvSpPr>
            <p:nvPr/>
          </p:nvSpPr>
          <p:spPr bwMode="auto">
            <a:xfrm>
              <a:off x="5290" y="3166"/>
              <a:ext cx="424" cy="0"/>
            </a:xfrm>
            <a:prstGeom prst="line">
              <a:avLst/>
            </a:prstGeom>
            <a:noFill/>
            <a:ln w="28575">
              <a:solidFill>
                <a:schemeClr val="tx2"/>
              </a:solidFill>
              <a:round/>
            </a:ln>
          </p:spPr>
          <p:txBody>
            <a:bodyPr wrap="none" anchor="ctr"/>
            <a:lstStyle/>
            <a:p>
              <a:endParaRPr lang="zh-CN" altLang="en-US" sz="1500"/>
            </a:p>
          </p:txBody>
        </p:sp>
        <p:sp>
          <p:nvSpPr>
            <p:cNvPr id="102698" name="Text Box 119"/>
            <p:cNvSpPr txBox="1">
              <a:spLocks noChangeArrowheads="1"/>
            </p:cNvSpPr>
            <p:nvPr/>
          </p:nvSpPr>
          <p:spPr bwMode="auto">
            <a:xfrm>
              <a:off x="4714" y="3028"/>
              <a:ext cx="565" cy="269"/>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(7,7)</a:t>
              </a:r>
              <a:endParaRPr kumimoji="1" lang="en-US" altLang="zh-CN" sz="1500" b="1">
                <a:latin typeface="Times New Roman" pitchFamily="18" charset="0"/>
              </a:endParaRPr>
            </a:p>
          </p:txBody>
        </p:sp>
        <p:sp>
          <p:nvSpPr>
            <p:cNvPr id="102699" name="Text Box 120"/>
            <p:cNvSpPr txBox="1">
              <a:spLocks noChangeArrowheads="1"/>
            </p:cNvSpPr>
            <p:nvPr/>
          </p:nvSpPr>
          <p:spPr bwMode="auto">
            <a:xfrm>
              <a:off x="5211" y="2956"/>
              <a:ext cx="549" cy="269"/>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(9,8)</a:t>
              </a:r>
              <a:endParaRPr kumimoji="1" lang="en-US" altLang="zh-CN" sz="1500" b="1">
                <a:latin typeface="Times New Roman" pitchFamily="18" charset="0"/>
              </a:endParaRPr>
            </a:p>
          </p:txBody>
        </p:sp>
        <p:sp>
          <p:nvSpPr>
            <p:cNvPr id="102700" name="Line 121"/>
            <p:cNvSpPr>
              <a:spLocks noChangeShapeType="1"/>
            </p:cNvSpPr>
            <p:nvPr/>
          </p:nvSpPr>
          <p:spPr bwMode="auto">
            <a:xfrm flipV="1">
              <a:off x="4682" y="3574"/>
              <a:ext cx="0" cy="79"/>
            </a:xfrm>
            <a:prstGeom prst="line">
              <a:avLst/>
            </a:prstGeom>
            <a:noFill/>
            <a:ln w="28575" cap="rnd">
              <a:solidFill>
                <a:schemeClr val="accent2"/>
              </a:solidFill>
              <a:prstDash val="sysDot"/>
              <a:round/>
            </a:ln>
          </p:spPr>
          <p:txBody>
            <a:bodyPr wrap="none" anchor="ctr"/>
            <a:lstStyle/>
            <a:p>
              <a:endParaRPr lang="zh-CN" altLang="en-US" sz="1500"/>
            </a:p>
          </p:txBody>
        </p:sp>
      </p:grpSp>
      <p:grpSp>
        <p:nvGrpSpPr>
          <p:cNvPr id="102636" name="Group 122"/>
          <p:cNvGrpSpPr/>
          <p:nvPr/>
        </p:nvGrpSpPr>
        <p:grpSpPr bwMode="auto">
          <a:xfrm>
            <a:off x="5328047" y="897731"/>
            <a:ext cx="2672953" cy="1062038"/>
            <a:chOff x="0" y="1842"/>
            <a:chExt cx="2127" cy="845"/>
          </a:xfrm>
        </p:grpSpPr>
        <p:grpSp>
          <p:nvGrpSpPr>
            <p:cNvPr id="102658" name="Group 123"/>
            <p:cNvGrpSpPr/>
            <p:nvPr/>
          </p:nvGrpSpPr>
          <p:grpSpPr bwMode="auto">
            <a:xfrm>
              <a:off x="0" y="1933"/>
              <a:ext cx="1565" cy="754"/>
              <a:chOff x="0" y="2724"/>
              <a:chExt cx="2109" cy="1016"/>
            </a:xfrm>
          </p:grpSpPr>
          <p:sp>
            <p:nvSpPr>
              <p:cNvPr id="102660" name="Line 124"/>
              <p:cNvSpPr>
                <a:spLocks noChangeShapeType="1"/>
              </p:cNvSpPr>
              <p:nvPr/>
            </p:nvSpPr>
            <p:spPr bwMode="auto">
              <a:xfrm>
                <a:off x="0" y="3623"/>
                <a:ext cx="586" cy="0"/>
              </a:xfrm>
              <a:prstGeom prst="line">
                <a:avLst/>
              </a:prstGeom>
              <a:noFill/>
              <a:ln w="28575">
                <a:solidFill>
                  <a:schemeClr val="tx2"/>
                </a:solidFill>
                <a:prstDash val="sysDot"/>
                <a:round/>
              </a:ln>
            </p:spPr>
            <p:txBody>
              <a:bodyPr wrap="none" anchor="ctr"/>
              <a:lstStyle/>
              <a:p>
                <a:endParaRPr lang="zh-CN" altLang="en-US" sz="1500"/>
              </a:p>
            </p:txBody>
          </p:sp>
          <p:grpSp>
            <p:nvGrpSpPr>
              <p:cNvPr id="102661" name="Group 125"/>
              <p:cNvGrpSpPr/>
              <p:nvPr/>
            </p:nvGrpSpPr>
            <p:grpSpPr bwMode="auto">
              <a:xfrm>
                <a:off x="68" y="2724"/>
                <a:ext cx="2041" cy="1016"/>
                <a:chOff x="68" y="2724"/>
                <a:chExt cx="2041" cy="1016"/>
              </a:xfrm>
            </p:grpSpPr>
            <p:sp>
              <p:nvSpPr>
                <p:cNvPr id="102662" name="Line 126"/>
                <p:cNvSpPr>
                  <a:spLocks noChangeShapeType="1"/>
                </p:cNvSpPr>
                <p:nvPr/>
              </p:nvSpPr>
              <p:spPr bwMode="auto">
                <a:xfrm>
                  <a:off x="352" y="3271"/>
                  <a:ext cx="1757" cy="0"/>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663" name="Line 127"/>
                <p:cNvSpPr>
                  <a:spLocks noChangeShapeType="1"/>
                </p:cNvSpPr>
                <p:nvPr/>
              </p:nvSpPr>
              <p:spPr bwMode="auto">
                <a:xfrm flipV="1">
                  <a:off x="586" y="2724"/>
                  <a:ext cx="0" cy="1016"/>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664" name="Line 128"/>
                <p:cNvSpPr>
                  <a:spLocks noChangeShapeType="1"/>
                </p:cNvSpPr>
                <p:nvPr/>
              </p:nvSpPr>
              <p:spPr bwMode="auto">
                <a:xfrm flipV="1">
                  <a:off x="586" y="3271"/>
                  <a:ext cx="0" cy="352"/>
                </a:xfrm>
                <a:prstGeom prst="line">
                  <a:avLst/>
                </a:prstGeom>
                <a:noFill/>
                <a:ln w="28575">
                  <a:solidFill>
                    <a:schemeClr val="tx2"/>
                  </a:solidFill>
                  <a:round/>
                </a:ln>
              </p:spPr>
              <p:txBody>
                <a:bodyPr wrap="none" anchor="ctr"/>
                <a:lstStyle/>
                <a:p>
                  <a:endParaRPr lang="zh-CN" altLang="en-US" sz="1500"/>
                </a:p>
              </p:txBody>
            </p:sp>
            <p:sp>
              <p:nvSpPr>
                <p:cNvPr id="102665" name="Line 129"/>
                <p:cNvSpPr>
                  <a:spLocks noChangeShapeType="1"/>
                </p:cNvSpPr>
                <p:nvPr/>
              </p:nvSpPr>
              <p:spPr bwMode="auto">
                <a:xfrm flipV="1">
                  <a:off x="586" y="3271"/>
                  <a:ext cx="503" cy="0"/>
                </a:xfrm>
                <a:prstGeom prst="line">
                  <a:avLst/>
                </a:prstGeom>
                <a:noFill/>
                <a:ln w="28575">
                  <a:solidFill>
                    <a:schemeClr val="tx2"/>
                  </a:solidFill>
                  <a:round/>
                </a:ln>
              </p:spPr>
              <p:txBody>
                <a:bodyPr wrap="none" anchor="ctr"/>
                <a:lstStyle/>
                <a:p>
                  <a:endParaRPr lang="zh-CN" altLang="en-US" sz="1500"/>
                </a:p>
              </p:txBody>
            </p:sp>
            <p:sp>
              <p:nvSpPr>
                <p:cNvPr id="102666" name="Text Box 130"/>
                <p:cNvSpPr txBox="1">
                  <a:spLocks noChangeArrowheads="1"/>
                </p:cNvSpPr>
                <p:nvPr/>
              </p:nvSpPr>
              <p:spPr bwMode="auto">
                <a:xfrm>
                  <a:off x="1875" y="3194"/>
                  <a:ext cx="234" cy="441"/>
                </a:xfrm>
                <a:prstGeom prst="rect">
                  <a:avLst/>
                </a:prstGeom>
                <a:noFill/>
                <a:ln w="9525">
                  <a:noFill/>
                  <a:miter lim="800000"/>
                </a:ln>
              </p:spPr>
              <p:txBody>
                <a:bodyPr>
                  <a:spAutoFit/>
                </a:bodyPr>
                <a:lstStyle/>
                <a:p>
                  <a:pPr>
                    <a:spcBef>
                      <a:spcPct val="50000"/>
                    </a:spcBef>
                  </a:pPr>
                  <a:r>
                    <a:rPr kumimoji="1" lang="en-US" altLang="zh-CN" sz="2100" b="1">
                      <a:latin typeface="Times New Roman" pitchFamily="18" charset="0"/>
                    </a:rPr>
                    <a:t>j</a:t>
                  </a:r>
                </a:p>
              </p:txBody>
            </p:sp>
            <p:sp>
              <p:nvSpPr>
                <p:cNvPr id="102667" name="Text Box 131"/>
                <p:cNvSpPr txBox="1">
                  <a:spLocks noChangeArrowheads="1"/>
                </p:cNvSpPr>
                <p:nvPr/>
              </p:nvSpPr>
              <p:spPr bwMode="auto">
                <a:xfrm>
                  <a:off x="68" y="2998"/>
                  <a:ext cx="585" cy="343"/>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(0,0)</a:t>
                  </a:r>
                  <a:endParaRPr kumimoji="1" lang="en-US" altLang="zh-CN" sz="1500" b="1">
                    <a:latin typeface="Times New Roman" pitchFamily="18" charset="0"/>
                  </a:endParaRPr>
                </a:p>
              </p:txBody>
            </p:sp>
            <p:sp>
              <p:nvSpPr>
                <p:cNvPr id="102668" name="Line 132"/>
                <p:cNvSpPr>
                  <a:spLocks noChangeShapeType="1"/>
                </p:cNvSpPr>
                <p:nvPr/>
              </p:nvSpPr>
              <p:spPr bwMode="auto">
                <a:xfrm flipV="1">
                  <a:off x="1093" y="3154"/>
                  <a:ext cx="0" cy="117"/>
                </a:xfrm>
                <a:prstGeom prst="line">
                  <a:avLst/>
                </a:prstGeom>
                <a:noFill/>
                <a:ln w="28575">
                  <a:solidFill>
                    <a:schemeClr val="tx2"/>
                  </a:solidFill>
                  <a:round/>
                </a:ln>
              </p:spPr>
              <p:txBody>
                <a:bodyPr wrap="none" anchor="ctr"/>
                <a:lstStyle/>
                <a:p>
                  <a:endParaRPr lang="zh-CN" altLang="en-US" sz="1500"/>
                </a:p>
              </p:txBody>
            </p:sp>
            <p:sp>
              <p:nvSpPr>
                <p:cNvPr id="102669" name="Line 133"/>
                <p:cNvSpPr>
                  <a:spLocks noChangeShapeType="1"/>
                </p:cNvSpPr>
                <p:nvPr/>
              </p:nvSpPr>
              <p:spPr bwMode="auto">
                <a:xfrm>
                  <a:off x="1093" y="3154"/>
                  <a:ext cx="703" cy="0"/>
                </a:xfrm>
                <a:prstGeom prst="line">
                  <a:avLst/>
                </a:prstGeom>
                <a:noFill/>
                <a:ln w="28575">
                  <a:solidFill>
                    <a:schemeClr val="tx2"/>
                  </a:solidFill>
                  <a:round/>
                </a:ln>
              </p:spPr>
              <p:txBody>
                <a:bodyPr wrap="none" anchor="ctr"/>
                <a:lstStyle/>
                <a:p>
                  <a:endParaRPr lang="zh-CN" altLang="en-US" sz="1500"/>
                </a:p>
              </p:txBody>
            </p:sp>
            <p:sp>
              <p:nvSpPr>
                <p:cNvPr id="102670" name="Text Box 134"/>
                <p:cNvSpPr txBox="1">
                  <a:spLocks noChangeArrowheads="1"/>
                </p:cNvSpPr>
                <p:nvPr/>
              </p:nvSpPr>
              <p:spPr bwMode="auto">
                <a:xfrm>
                  <a:off x="852" y="2907"/>
                  <a:ext cx="546" cy="343"/>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(2,1)</a:t>
                  </a:r>
                  <a:endParaRPr kumimoji="1" lang="en-US" altLang="zh-CN" sz="1500" b="1">
                    <a:latin typeface="Times New Roman" pitchFamily="18" charset="0"/>
                  </a:endParaRPr>
                </a:p>
              </p:txBody>
            </p:sp>
          </p:grpSp>
        </p:grpSp>
        <p:sp>
          <p:nvSpPr>
            <p:cNvPr id="102659" name="Text Box 135"/>
            <p:cNvSpPr txBox="1">
              <a:spLocks noChangeArrowheads="1"/>
            </p:cNvSpPr>
            <p:nvPr/>
          </p:nvSpPr>
          <p:spPr bwMode="auto">
            <a:xfrm>
              <a:off x="476" y="1842"/>
              <a:ext cx="1651" cy="255"/>
            </a:xfrm>
            <a:prstGeom prst="rect">
              <a:avLst/>
            </a:prstGeom>
            <a:noFill/>
            <a:ln w="9525">
              <a:noFill/>
              <a:miter lim="800000"/>
            </a:ln>
          </p:spPr>
          <p:txBody>
            <a:bodyPr>
              <a:spAutoFit/>
            </a:bodyPr>
            <a:lstStyle/>
            <a:p>
              <a:pPr>
                <a:spcBef>
                  <a:spcPct val="50000"/>
                </a:spcBef>
              </a:pPr>
              <a:r>
                <a:rPr kumimoji="1" lang="en-US" altLang="zh-CN" sz="1500" b="1">
                  <a:latin typeface="Times New Roman" pitchFamily="18" charset="0"/>
                </a:rPr>
                <a:t>m(3,j)</a:t>
              </a:r>
            </a:p>
          </p:txBody>
        </p:sp>
      </p:grpSp>
      <p:grpSp>
        <p:nvGrpSpPr>
          <p:cNvPr id="102637" name="Group 136"/>
          <p:cNvGrpSpPr/>
          <p:nvPr/>
        </p:nvGrpSpPr>
        <p:grpSpPr bwMode="auto">
          <a:xfrm>
            <a:off x="1143000" y="3619500"/>
            <a:ext cx="2294335" cy="1524000"/>
            <a:chOff x="2812" y="1842"/>
            <a:chExt cx="2948" cy="1958"/>
          </a:xfrm>
        </p:grpSpPr>
        <p:sp>
          <p:nvSpPr>
            <p:cNvPr id="102638" name="Text Box 137"/>
            <p:cNvSpPr txBox="1">
              <a:spLocks noChangeArrowheads="1"/>
            </p:cNvSpPr>
            <p:nvPr/>
          </p:nvSpPr>
          <p:spPr bwMode="auto">
            <a:xfrm>
              <a:off x="5459" y="3154"/>
              <a:ext cx="301" cy="529"/>
            </a:xfrm>
            <a:prstGeom prst="rect">
              <a:avLst/>
            </a:prstGeom>
            <a:noFill/>
            <a:ln w="9525">
              <a:noFill/>
              <a:miter lim="800000"/>
            </a:ln>
          </p:spPr>
          <p:txBody>
            <a:bodyPr>
              <a:spAutoFit/>
            </a:bodyPr>
            <a:lstStyle/>
            <a:p>
              <a:pPr>
                <a:spcBef>
                  <a:spcPct val="50000"/>
                </a:spcBef>
              </a:pPr>
              <a:r>
                <a:rPr kumimoji="1" lang="en-US" altLang="zh-CN" sz="2100" b="1">
                  <a:latin typeface="Times New Roman" pitchFamily="18" charset="0"/>
                </a:rPr>
                <a:t>j</a:t>
              </a:r>
            </a:p>
          </p:txBody>
        </p:sp>
        <p:grpSp>
          <p:nvGrpSpPr>
            <p:cNvPr id="102639" name="Group 138"/>
            <p:cNvGrpSpPr/>
            <p:nvPr/>
          </p:nvGrpSpPr>
          <p:grpSpPr bwMode="auto">
            <a:xfrm>
              <a:off x="2812" y="1842"/>
              <a:ext cx="2948" cy="1958"/>
              <a:chOff x="2812" y="1842"/>
              <a:chExt cx="2948" cy="1958"/>
            </a:xfrm>
          </p:grpSpPr>
          <p:sp>
            <p:nvSpPr>
              <p:cNvPr id="102640" name="Line 139"/>
              <p:cNvSpPr>
                <a:spLocks noChangeShapeType="1"/>
              </p:cNvSpPr>
              <p:nvPr/>
            </p:nvSpPr>
            <p:spPr bwMode="auto">
              <a:xfrm>
                <a:off x="2876" y="3211"/>
                <a:ext cx="2811" cy="0"/>
              </a:xfrm>
              <a:prstGeom prst="line">
                <a:avLst/>
              </a:prstGeom>
              <a:noFill/>
              <a:ln w="28575">
                <a:solidFill>
                  <a:schemeClr val="tx1"/>
                </a:solidFill>
                <a:round/>
                <a:tailEnd type="triangle" w="med" len="med"/>
              </a:ln>
            </p:spPr>
            <p:txBody>
              <a:bodyPr wrap="none" anchor="ctr"/>
              <a:lstStyle/>
              <a:p>
                <a:endParaRPr lang="zh-CN" altLang="en-US" sz="1500"/>
              </a:p>
            </p:txBody>
          </p:sp>
          <p:grpSp>
            <p:nvGrpSpPr>
              <p:cNvPr id="102641" name="Group 140"/>
              <p:cNvGrpSpPr/>
              <p:nvPr/>
            </p:nvGrpSpPr>
            <p:grpSpPr bwMode="auto">
              <a:xfrm>
                <a:off x="2812" y="1842"/>
                <a:ext cx="2948" cy="1958"/>
                <a:chOff x="2812" y="1842"/>
                <a:chExt cx="2948" cy="1958"/>
              </a:xfrm>
            </p:grpSpPr>
            <p:grpSp>
              <p:nvGrpSpPr>
                <p:cNvPr id="102642" name="Group 141"/>
                <p:cNvGrpSpPr/>
                <p:nvPr/>
              </p:nvGrpSpPr>
              <p:grpSpPr bwMode="auto">
                <a:xfrm>
                  <a:off x="2812" y="1842"/>
                  <a:ext cx="2813" cy="1958"/>
                  <a:chOff x="2812" y="1842"/>
                  <a:chExt cx="2813" cy="1958"/>
                </a:xfrm>
              </p:grpSpPr>
              <p:sp>
                <p:nvSpPr>
                  <p:cNvPr id="102644" name="Line 142"/>
                  <p:cNvSpPr>
                    <a:spLocks noChangeShapeType="1"/>
                  </p:cNvSpPr>
                  <p:nvPr/>
                </p:nvSpPr>
                <p:spPr bwMode="auto">
                  <a:xfrm flipV="1">
                    <a:off x="3481" y="1842"/>
                    <a:ext cx="0" cy="1958"/>
                  </a:xfrm>
                  <a:prstGeom prst="line">
                    <a:avLst/>
                  </a:prstGeom>
                  <a:noFill/>
                  <a:ln w="28575">
                    <a:solidFill>
                      <a:schemeClr val="tx1"/>
                    </a:solidFill>
                    <a:round/>
                    <a:tailEnd type="triangle" w="med" len="med"/>
                  </a:ln>
                </p:spPr>
                <p:txBody>
                  <a:bodyPr wrap="none" anchor="ctr"/>
                  <a:lstStyle/>
                  <a:p>
                    <a:endParaRPr lang="zh-CN" altLang="en-US" sz="1500"/>
                  </a:p>
                </p:txBody>
              </p:sp>
              <p:sp>
                <p:nvSpPr>
                  <p:cNvPr id="102645" name="Line 143"/>
                  <p:cNvSpPr>
                    <a:spLocks noChangeShapeType="1"/>
                  </p:cNvSpPr>
                  <p:nvPr/>
                </p:nvSpPr>
                <p:spPr bwMode="auto">
                  <a:xfrm>
                    <a:off x="2876" y="3663"/>
                    <a:ext cx="602" cy="0"/>
                  </a:xfrm>
                  <a:prstGeom prst="line">
                    <a:avLst/>
                  </a:prstGeom>
                  <a:noFill/>
                  <a:ln w="28575">
                    <a:solidFill>
                      <a:schemeClr val="tx2"/>
                    </a:solidFill>
                    <a:prstDash val="sysDot"/>
                    <a:round/>
                  </a:ln>
                </p:spPr>
                <p:txBody>
                  <a:bodyPr wrap="none" anchor="ctr"/>
                  <a:lstStyle/>
                  <a:p>
                    <a:endParaRPr lang="zh-CN" altLang="en-US" sz="1500"/>
                  </a:p>
                </p:txBody>
              </p:sp>
              <p:sp>
                <p:nvSpPr>
                  <p:cNvPr id="102646" name="Line 144"/>
                  <p:cNvSpPr>
                    <a:spLocks noChangeShapeType="1"/>
                  </p:cNvSpPr>
                  <p:nvPr/>
                </p:nvSpPr>
                <p:spPr bwMode="auto">
                  <a:xfrm flipV="1">
                    <a:off x="3478" y="3211"/>
                    <a:ext cx="0" cy="452"/>
                  </a:xfrm>
                  <a:prstGeom prst="line">
                    <a:avLst/>
                  </a:prstGeom>
                  <a:noFill/>
                  <a:ln w="28575">
                    <a:solidFill>
                      <a:schemeClr val="tx2"/>
                    </a:solidFill>
                    <a:round/>
                  </a:ln>
                </p:spPr>
                <p:txBody>
                  <a:bodyPr wrap="none" anchor="ctr"/>
                  <a:lstStyle/>
                  <a:p>
                    <a:endParaRPr lang="zh-CN" altLang="en-US" sz="1500"/>
                  </a:p>
                </p:txBody>
              </p:sp>
              <p:sp>
                <p:nvSpPr>
                  <p:cNvPr id="102647" name="Line 145"/>
                  <p:cNvSpPr>
                    <a:spLocks noChangeShapeType="1"/>
                  </p:cNvSpPr>
                  <p:nvPr/>
                </p:nvSpPr>
                <p:spPr bwMode="auto">
                  <a:xfrm flipV="1">
                    <a:off x="3478" y="3211"/>
                    <a:ext cx="647" cy="0"/>
                  </a:xfrm>
                  <a:prstGeom prst="line">
                    <a:avLst/>
                  </a:prstGeom>
                  <a:noFill/>
                  <a:ln w="28575">
                    <a:solidFill>
                      <a:schemeClr val="tx2"/>
                    </a:solidFill>
                    <a:round/>
                  </a:ln>
                </p:spPr>
                <p:txBody>
                  <a:bodyPr wrap="none" anchor="ctr"/>
                  <a:lstStyle/>
                  <a:p>
                    <a:endParaRPr lang="zh-CN" altLang="en-US" sz="1500"/>
                  </a:p>
                </p:txBody>
              </p:sp>
              <p:sp>
                <p:nvSpPr>
                  <p:cNvPr id="102648" name="Text Box 146"/>
                  <p:cNvSpPr txBox="1">
                    <a:spLocks noChangeArrowheads="1"/>
                  </p:cNvSpPr>
                  <p:nvPr/>
                </p:nvSpPr>
                <p:spPr bwMode="auto">
                  <a:xfrm>
                    <a:off x="2812" y="2861"/>
                    <a:ext cx="1066" cy="411"/>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(0,0)</a:t>
                    </a:r>
                    <a:endParaRPr kumimoji="1" lang="en-US" altLang="zh-CN" sz="1500" b="1">
                      <a:latin typeface="Times New Roman" pitchFamily="18" charset="0"/>
                    </a:endParaRPr>
                  </a:p>
                </p:txBody>
              </p:sp>
              <p:sp>
                <p:nvSpPr>
                  <p:cNvPr id="102649" name="Line 147"/>
                  <p:cNvSpPr>
                    <a:spLocks noChangeShapeType="1"/>
                  </p:cNvSpPr>
                  <p:nvPr/>
                </p:nvSpPr>
                <p:spPr bwMode="auto">
                  <a:xfrm flipV="1">
                    <a:off x="4130" y="3061"/>
                    <a:ext cx="0" cy="150"/>
                  </a:xfrm>
                  <a:prstGeom prst="line">
                    <a:avLst/>
                  </a:prstGeom>
                  <a:noFill/>
                  <a:ln w="28575">
                    <a:solidFill>
                      <a:schemeClr val="tx2"/>
                    </a:solidFill>
                    <a:round/>
                  </a:ln>
                </p:spPr>
                <p:txBody>
                  <a:bodyPr wrap="none" anchor="ctr"/>
                  <a:lstStyle/>
                  <a:p>
                    <a:endParaRPr lang="zh-CN" altLang="en-US" sz="1500"/>
                  </a:p>
                </p:txBody>
              </p:sp>
              <p:sp>
                <p:nvSpPr>
                  <p:cNvPr id="102650" name="Line 148"/>
                  <p:cNvSpPr>
                    <a:spLocks noChangeShapeType="1"/>
                  </p:cNvSpPr>
                  <p:nvPr/>
                </p:nvSpPr>
                <p:spPr bwMode="auto">
                  <a:xfrm>
                    <a:off x="4130" y="3061"/>
                    <a:ext cx="302" cy="0"/>
                  </a:xfrm>
                  <a:prstGeom prst="line">
                    <a:avLst/>
                  </a:prstGeom>
                  <a:noFill/>
                  <a:ln w="28575">
                    <a:solidFill>
                      <a:schemeClr val="tx2"/>
                    </a:solidFill>
                    <a:round/>
                  </a:ln>
                </p:spPr>
                <p:txBody>
                  <a:bodyPr wrap="none" anchor="ctr"/>
                  <a:lstStyle/>
                  <a:p>
                    <a:endParaRPr lang="zh-CN" altLang="en-US" sz="1500"/>
                  </a:p>
                </p:txBody>
              </p:sp>
              <p:sp>
                <p:nvSpPr>
                  <p:cNvPr id="102651" name="Text Box 149"/>
                  <p:cNvSpPr txBox="1">
                    <a:spLocks noChangeArrowheads="1"/>
                  </p:cNvSpPr>
                  <p:nvPr/>
                </p:nvSpPr>
                <p:spPr bwMode="auto">
                  <a:xfrm>
                    <a:off x="3788" y="2793"/>
                    <a:ext cx="999" cy="411"/>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(2,1)</a:t>
                    </a:r>
                    <a:endParaRPr kumimoji="1" lang="en-US" altLang="zh-CN" sz="1500" b="1">
                      <a:latin typeface="Times New Roman" pitchFamily="18" charset="0"/>
                    </a:endParaRPr>
                  </a:p>
                </p:txBody>
              </p:sp>
              <p:sp>
                <p:nvSpPr>
                  <p:cNvPr id="102652" name="Text Box 150"/>
                  <p:cNvSpPr txBox="1">
                    <a:spLocks noChangeArrowheads="1"/>
                  </p:cNvSpPr>
                  <p:nvPr/>
                </p:nvSpPr>
                <p:spPr bwMode="auto">
                  <a:xfrm>
                    <a:off x="3503" y="1842"/>
                    <a:ext cx="1735" cy="411"/>
                  </a:xfrm>
                  <a:prstGeom prst="rect">
                    <a:avLst/>
                  </a:prstGeom>
                  <a:noFill/>
                  <a:ln w="9525">
                    <a:noFill/>
                    <a:miter lim="800000"/>
                  </a:ln>
                </p:spPr>
                <p:txBody>
                  <a:bodyPr>
                    <a:spAutoFit/>
                  </a:bodyPr>
                  <a:lstStyle/>
                  <a:p>
                    <a:pPr>
                      <a:spcBef>
                        <a:spcPct val="50000"/>
                      </a:spcBef>
                    </a:pPr>
                    <a:r>
                      <a:rPr kumimoji="1" lang="en-US" altLang="zh-CN" sz="1500" b="1">
                        <a:latin typeface="Times New Roman" pitchFamily="18" charset="0"/>
                      </a:rPr>
                      <a:t>m(2,j)</a:t>
                    </a:r>
                  </a:p>
                </p:txBody>
              </p:sp>
              <p:sp>
                <p:nvSpPr>
                  <p:cNvPr id="102653" name="Line 151"/>
                  <p:cNvSpPr>
                    <a:spLocks noChangeShapeType="1"/>
                  </p:cNvSpPr>
                  <p:nvPr/>
                </p:nvSpPr>
                <p:spPr bwMode="auto">
                  <a:xfrm>
                    <a:off x="5073" y="2732"/>
                    <a:ext cx="552" cy="0"/>
                  </a:xfrm>
                  <a:prstGeom prst="line">
                    <a:avLst/>
                  </a:prstGeom>
                  <a:noFill/>
                  <a:ln w="28575">
                    <a:solidFill>
                      <a:schemeClr val="tx2"/>
                    </a:solidFill>
                    <a:round/>
                  </a:ln>
                </p:spPr>
                <p:txBody>
                  <a:bodyPr wrap="none" anchor="ctr"/>
                  <a:lstStyle/>
                  <a:p>
                    <a:endParaRPr lang="zh-CN" altLang="en-US" sz="1500"/>
                  </a:p>
                </p:txBody>
              </p:sp>
              <p:sp>
                <p:nvSpPr>
                  <p:cNvPr id="102654" name="Line 152"/>
                  <p:cNvSpPr>
                    <a:spLocks noChangeShapeType="1"/>
                  </p:cNvSpPr>
                  <p:nvPr/>
                </p:nvSpPr>
                <p:spPr bwMode="auto">
                  <a:xfrm flipV="1">
                    <a:off x="4432" y="2894"/>
                    <a:ext cx="647" cy="0"/>
                  </a:xfrm>
                  <a:prstGeom prst="line">
                    <a:avLst/>
                  </a:prstGeom>
                  <a:noFill/>
                  <a:ln w="28575">
                    <a:solidFill>
                      <a:schemeClr val="tx2"/>
                    </a:solidFill>
                    <a:round/>
                  </a:ln>
                </p:spPr>
                <p:txBody>
                  <a:bodyPr wrap="none" anchor="ctr"/>
                  <a:lstStyle/>
                  <a:p>
                    <a:endParaRPr lang="zh-CN" altLang="en-US" sz="1500"/>
                  </a:p>
                </p:txBody>
              </p:sp>
              <p:sp>
                <p:nvSpPr>
                  <p:cNvPr id="102655" name="Line 153"/>
                  <p:cNvSpPr>
                    <a:spLocks noChangeShapeType="1"/>
                  </p:cNvSpPr>
                  <p:nvPr/>
                </p:nvSpPr>
                <p:spPr bwMode="auto">
                  <a:xfrm flipV="1">
                    <a:off x="5084" y="2732"/>
                    <a:ext cx="0" cy="151"/>
                  </a:xfrm>
                  <a:prstGeom prst="line">
                    <a:avLst/>
                  </a:prstGeom>
                  <a:noFill/>
                  <a:ln w="28575">
                    <a:solidFill>
                      <a:schemeClr val="tx2"/>
                    </a:solidFill>
                    <a:round/>
                  </a:ln>
                </p:spPr>
                <p:txBody>
                  <a:bodyPr wrap="none" anchor="ctr"/>
                  <a:lstStyle/>
                  <a:p>
                    <a:endParaRPr lang="zh-CN" altLang="en-US" sz="1500"/>
                  </a:p>
                </p:txBody>
              </p:sp>
              <p:sp>
                <p:nvSpPr>
                  <p:cNvPr id="102656" name="Line 154"/>
                  <p:cNvSpPr>
                    <a:spLocks noChangeShapeType="1"/>
                  </p:cNvSpPr>
                  <p:nvPr/>
                </p:nvSpPr>
                <p:spPr bwMode="auto">
                  <a:xfrm flipV="1">
                    <a:off x="4445" y="2905"/>
                    <a:ext cx="0" cy="150"/>
                  </a:xfrm>
                  <a:prstGeom prst="line">
                    <a:avLst/>
                  </a:prstGeom>
                  <a:noFill/>
                  <a:ln w="28575">
                    <a:solidFill>
                      <a:schemeClr val="tx2"/>
                    </a:solidFill>
                    <a:round/>
                  </a:ln>
                </p:spPr>
                <p:txBody>
                  <a:bodyPr wrap="none" anchor="ctr"/>
                  <a:lstStyle/>
                  <a:p>
                    <a:endParaRPr lang="zh-CN" altLang="en-US" sz="1500"/>
                  </a:p>
                </p:txBody>
              </p:sp>
              <p:sp>
                <p:nvSpPr>
                  <p:cNvPr id="102657" name="Text Box 155"/>
                  <p:cNvSpPr txBox="1">
                    <a:spLocks noChangeArrowheads="1"/>
                  </p:cNvSpPr>
                  <p:nvPr/>
                </p:nvSpPr>
                <p:spPr bwMode="auto">
                  <a:xfrm>
                    <a:off x="4181" y="2558"/>
                    <a:ext cx="1195" cy="411"/>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(3,2)</a:t>
                    </a:r>
                    <a:endParaRPr kumimoji="1" lang="en-US" altLang="zh-CN" sz="1500" b="1">
                      <a:latin typeface="Times New Roman" pitchFamily="18" charset="0"/>
                    </a:endParaRPr>
                  </a:p>
                </p:txBody>
              </p:sp>
            </p:grpSp>
            <p:sp>
              <p:nvSpPr>
                <p:cNvPr id="102643" name="Text Box 156"/>
                <p:cNvSpPr txBox="1">
                  <a:spLocks noChangeArrowheads="1"/>
                </p:cNvSpPr>
                <p:nvPr/>
              </p:nvSpPr>
              <p:spPr bwMode="auto">
                <a:xfrm>
                  <a:off x="4890" y="2410"/>
                  <a:ext cx="870" cy="411"/>
                </a:xfrm>
                <a:prstGeom prst="rect">
                  <a:avLst/>
                </a:prstGeom>
                <a:noFill/>
                <a:ln w="9525">
                  <a:noFill/>
                  <a:miter lim="800000"/>
                </a:ln>
              </p:spPr>
              <p:txBody>
                <a:bodyPr>
                  <a:spAutoFit/>
                </a:bodyPr>
                <a:lstStyle/>
                <a:p>
                  <a:pPr>
                    <a:spcBef>
                      <a:spcPct val="50000"/>
                    </a:spcBef>
                  </a:pPr>
                  <a:r>
                    <a:rPr kumimoji="1" lang="en-US" altLang="zh-CN" sz="1500" b="1">
                      <a:solidFill>
                        <a:schemeClr val="tx2"/>
                      </a:solidFill>
                      <a:latin typeface="Times New Roman" pitchFamily="18" charset="0"/>
                    </a:rPr>
                    <a:t>(5,3)</a:t>
                  </a:r>
                  <a:endParaRPr kumimoji="1" lang="en-US" altLang="zh-CN" sz="1500" b="1">
                    <a:latin typeface="Times New Roman" pitchFamily="18" charset="0"/>
                  </a:endParaRPr>
                </a:p>
              </p:txBody>
            </p:sp>
          </p:grpSp>
        </p:grpSp>
      </p:grpSp>
      <p:graphicFrame>
        <p:nvGraphicFramePr>
          <p:cNvPr id="102625" name="Object 225"/>
          <p:cNvGraphicFramePr>
            <a:graphicFrameLocks noChangeAspect="1"/>
          </p:cNvGraphicFramePr>
          <p:nvPr/>
        </p:nvGraphicFramePr>
        <p:xfrm>
          <a:off x="3669506" y="28575"/>
          <a:ext cx="4266010" cy="545306"/>
        </p:xfrm>
        <a:graphic>
          <a:graphicData uri="http://schemas.openxmlformats.org/presentationml/2006/ole">
            <mc:AlternateContent xmlns:mc="http://schemas.openxmlformats.org/markup-compatibility/2006">
              <mc:Choice xmlns:v="urn:schemas-microsoft-com:vml" Requires="v">
                <p:oleObj spid="_x0000_s127000" name="公式" r:id="rId3" imgW="3581400" imgH="457200" progId="Equation.3">
                  <p:embed/>
                </p:oleObj>
              </mc:Choice>
              <mc:Fallback>
                <p:oleObj name="公式" r:id="rId3" imgW="3581400" imgH="457200" progId="Equation.3">
                  <p:embed/>
                  <p:pic>
                    <p:nvPicPr>
                      <p:cNvPr id="0" name="Picture 2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9506" y="28575"/>
                        <a:ext cx="4266010" cy="545306"/>
                      </a:xfrm>
                      <a:prstGeom prst="rect">
                        <a:avLst/>
                      </a:prstGeom>
                      <a:noFill/>
                    </p:spPr>
                  </p:pic>
                </p:oleObj>
              </mc:Fallback>
            </mc:AlternateContent>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F7F22EA8-F7A7-44D8-9046-3DEC8DDAFA64}" type="slidenum">
              <a:rPr lang="en-US" altLang="zh-CN" sz="620"/>
              <a:t>142</a:t>
            </a:fld>
            <a:endParaRPr lang="en-US" altLang="zh-CN" sz="620"/>
          </a:p>
        </p:txBody>
      </p:sp>
      <p:sp>
        <p:nvSpPr>
          <p:cNvPr id="103498" name="Text Box 2"/>
          <p:cNvSpPr txBox="1">
            <a:spLocks noChangeArrowheads="1"/>
          </p:cNvSpPr>
          <p:nvPr/>
        </p:nvSpPr>
        <p:spPr bwMode="auto">
          <a:xfrm>
            <a:off x="1316831" y="844153"/>
            <a:ext cx="6387704" cy="3657600"/>
          </a:xfrm>
          <a:prstGeom prst="rect">
            <a:avLst/>
          </a:prstGeom>
          <a:noFill/>
          <a:ln w="9525">
            <a:noFill/>
            <a:miter lim="800000"/>
          </a:ln>
        </p:spPr>
        <p:txBody>
          <a:bodyPr>
            <a:spAutoFit/>
          </a:bodyPr>
          <a:lstStyle/>
          <a:p>
            <a:pPr>
              <a:buClr>
                <a:schemeClr val="accent2"/>
              </a:buClr>
              <a:buFontTx/>
              <a:buChar char="•"/>
            </a:pPr>
            <a:r>
              <a:rPr lang="zh-CN" altLang="en-US" sz="1800">
                <a:ea typeface="楷体_GB2312"/>
                <a:cs typeface="楷体_GB2312"/>
              </a:rPr>
              <a:t>函数</a:t>
            </a:r>
            <a:r>
              <a:rPr lang="en-US" altLang="zh-CN" sz="1800">
                <a:ea typeface="楷体_GB2312"/>
                <a:cs typeface="楷体_GB2312"/>
              </a:rPr>
              <a:t>m(i,j)</a:t>
            </a:r>
            <a:r>
              <a:rPr lang="zh-CN" altLang="en-US" sz="1800">
                <a:ea typeface="楷体_GB2312"/>
                <a:cs typeface="楷体_GB2312"/>
              </a:rPr>
              <a:t>是由函数</a:t>
            </a:r>
            <a:r>
              <a:rPr lang="en-US" altLang="zh-CN" sz="1800">
                <a:ea typeface="楷体_GB2312"/>
                <a:cs typeface="楷体_GB2312"/>
              </a:rPr>
              <a:t>m(i+1,j)</a:t>
            </a:r>
            <a:r>
              <a:rPr lang="zh-CN" altLang="en-US" sz="1800">
                <a:ea typeface="楷体_GB2312"/>
                <a:cs typeface="楷体_GB2312"/>
              </a:rPr>
              <a:t>与函数</a:t>
            </a:r>
            <a:r>
              <a:rPr lang="en-US" altLang="zh-CN" sz="1800">
                <a:ea typeface="楷体_GB2312"/>
                <a:cs typeface="楷体_GB2312"/>
              </a:rPr>
              <a:t>m(i+1,j-wi)+vi</a:t>
            </a:r>
            <a:r>
              <a:rPr lang="zh-CN" altLang="en-US" sz="1800">
                <a:ea typeface="楷体_GB2312"/>
                <a:cs typeface="楷体_GB2312"/>
              </a:rPr>
              <a:t>作</a:t>
            </a:r>
            <a:r>
              <a:rPr lang="en-US" altLang="zh-CN" sz="1800">
                <a:ea typeface="楷体_GB2312"/>
                <a:cs typeface="楷体_GB2312"/>
              </a:rPr>
              <a:t>max</a:t>
            </a:r>
            <a:r>
              <a:rPr lang="zh-CN" altLang="en-US" sz="1800">
                <a:ea typeface="楷体_GB2312"/>
                <a:cs typeface="楷体_GB2312"/>
              </a:rPr>
              <a:t>运算得到的。因此，函数</a:t>
            </a:r>
            <a:r>
              <a:rPr lang="en-US" altLang="zh-CN" sz="1800">
                <a:ea typeface="楷体_GB2312"/>
                <a:cs typeface="楷体_GB2312"/>
              </a:rPr>
              <a:t>m(i,j)</a:t>
            </a:r>
            <a:r>
              <a:rPr lang="zh-CN" altLang="en-US" sz="1800">
                <a:ea typeface="楷体_GB2312"/>
                <a:cs typeface="楷体_GB2312"/>
              </a:rPr>
              <a:t>的全部跳跃点包含于函数</a:t>
            </a:r>
            <a:r>
              <a:rPr lang="en-US" altLang="zh-CN" sz="1800">
                <a:ea typeface="楷体_GB2312"/>
                <a:cs typeface="楷体_GB2312"/>
              </a:rPr>
              <a:t>m(i+1</a:t>
            </a:r>
            <a:r>
              <a:rPr lang="zh-CN" altLang="en-US" sz="1800">
                <a:ea typeface="楷体_GB2312"/>
                <a:cs typeface="楷体_GB2312"/>
              </a:rPr>
              <a:t>，</a:t>
            </a:r>
            <a:r>
              <a:rPr lang="en-US" altLang="zh-CN" sz="1800">
                <a:ea typeface="楷体_GB2312"/>
                <a:cs typeface="楷体_GB2312"/>
              </a:rPr>
              <a:t>j)</a:t>
            </a:r>
            <a:r>
              <a:rPr lang="zh-CN" altLang="en-US" sz="1800">
                <a:ea typeface="楷体_GB2312"/>
                <a:cs typeface="楷体_GB2312"/>
              </a:rPr>
              <a:t>的跳跃点集</a:t>
            </a:r>
            <a:r>
              <a:rPr lang="en-US" altLang="zh-CN" sz="1800">
                <a:ea typeface="楷体_GB2312"/>
                <a:cs typeface="楷体_GB2312"/>
              </a:rPr>
              <a:t>p[i+1]</a:t>
            </a:r>
            <a:r>
              <a:rPr lang="zh-CN" altLang="en-US" sz="1800">
                <a:ea typeface="楷体_GB2312"/>
                <a:cs typeface="楷体_GB2312"/>
              </a:rPr>
              <a:t>与函数</a:t>
            </a:r>
            <a:r>
              <a:rPr lang="en-US" altLang="zh-CN" sz="1800">
                <a:ea typeface="楷体_GB2312"/>
                <a:cs typeface="楷体_GB2312"/>
              </a:rPr>
              <a:t>m(i+1</a:t>
            </a:r>
            <a:r>
              <a:rPr lang="zh-CN" altLang="en-US" sz="1800">
                <a:ea typeface="楷体_GB2312"/>
                <a:cs typeface="楷体_GB2312"/>
              </a:rPr>
              <a:t>，</a:t>
            </a:r>
            <a:r>
              <a:rPr lang="en-US" altLang="zh-CN" sz="1800">
                <a:ea typeface="楷体_GB2312"/>
                <a:cs typeface="楷体_GB2312"/>
              </a:rPr>
              <a:t>j-wi)+vi</a:t>
            </a:r>
            <a:r>
              <a:rPr lang="zh-CN" altLang="en-US" sz="1800">
                <a:ea typeface="楷体_GB2312"/>
                <a:cs typeface="楷体_GB2312"/>
              </a:rPr>
              <a:t>的跳跃点集</a:t>
            </a:r>
            <a:r>
              <a:rPr lang="en-US" altLang="zh-CN" sz="1800">
                <a:ea typeface="楷体_GB2312"/>
                <a:cs typeface="楷体_GB2312"/>
              </a:rPr>
              <a:t>q[i+1]</a:t>
            </a:r>
            <a:r>
              <a:rPr lang="zh-CN" altLang="en-US" sz="1800">
                <a:ea typeface="楷体_GB2312"/>
                <a:cs typeface="楷体_GB2312"/>
              </a:rPr>
              <a:t>的</a:t>
            </a:r>
            <a:r>
              <a:rPr lang="zh-CN" altLang="en-US" sz="1800" b="1">
                <a:solidFill>
                  <a:srgbClr val="FF0000"/>
                </a:solidFill>
                <a:ea typeface="楷体_GB2312"/>
                <a:cs typeface="楷体_GB2312"/>
              </a:rPr>
              <a:t>并集</a:t>
            </a:r>
            <a:r>
              <a:rPr lang="zh-CN" altLang="en-US" sz="1800">
                <a:ea typeface="楷体_GB2312"/>
                <a:cs typeface="楷体_GB2312"/>
              </a:rPr>
              <a:t>中。易知，</a:t>
            </a:r>
            <a:r>
              <a:rPr lang="en-US" altLang="zh-CN" sz="1800">
                <a:ea typeface="楷体_GB2312"/>
                <a:cs typeface="楷体_GB2312"/>
              </a:rPr>
              <a:t>(s,t)</a:t>
            </a:r>
            <a:r>
              <a:rPr lang="en-US" altLang="zh-CN" sz="1800">
                <a:ea typeface="楷体_GB2312"/>
                <a:cs typeface="楷体_GB2312"/>
                <a:sym typeface="Symbol" pitchFamily="18" charset="2"/>
              </a:rPr>
              <a:t></a:t>
            </a:r>
            <a:r>
              <a:rPr lang="en-US" altLang="zh-CN" sz="1800">
                <a:ea typeface="楷体_GB2312"/>
                <a:cs typeface="楷体_GB2312"/>
              </a:rPr>
              <a:t>q[i+1]</a:t>
            </a:r>
            <a:r>
              <a:rPr lang="zh-CN" altLang="en-US" sz="1800">
                <a:ea typeface="楷体_GB2312"/>
                <a:cs typeface="楷体_GB2312"/>
              </a:rPr>
              <a:t>当且仅当</a:t>
            </a:r>
            <a:r>
              <a:rPr lang="en-US" altLang="zh-CN" sz="1800">
                <a:ea typeface="楷体_GB2312"/>
                <a:cs typeface="楷体_GB2312"/>
              </a:rPr>
              <a:t>wi</a:t>
            </a:r>
            <a:r>
              <a:rPr lang="en-US" altLang="zh-CN" sz="1800">
                <a:ea typeface="楷体_GB2312"/>
                <a:cs typeface="楷体_GB2312"/>
                <a:sym typeface="Symbol" pitchFamily="18" charset="2"/>
              </a:rPr>
              <a:t></a:t>
            </a:r>
            <a:r>
              <a:rPr lang="en-US" altLang="zh-CN" sz="1800">
                <a:ea typeface="楷体_GB2312"/>
                <a:cs typeface="楷体_GB2312"/>
              </a:rPr>
              <a:t>s</a:t>
            </a:r>
            <a:r>
              <a:rPr lang="en-US" altLang="zh-CN" sz="1800">
                <a:ea typeface="楷体_GB2312"/>
                <a:cs typeface="楷体_GB2312"/>
                <a:sym typeface="Symbol" pitchFamily="18" charset="2"/>
              </a:rPr>
              <a:t></a:t>
            </a:r>
            <a:r>
              <a:rPr lang="en-US" altLang="zh-CN" sz="1800">
                <a:ea typeface="楷体_GB2312"/>
                <a:cs typeface="楷体_GB2312"/>
              </a:rPr>
              <a:t>c</a:t>
            </a:r>
            <a:r>
              <a:rPr lang="zh-CN" altLang="en-US" sz="1800">
                <a:ea typeface="楷体_GB2312"/>
                <a:cs typeface="楷体_GB2312"/>
              </a:rPr>
              <a:t>且</a:t>
            </a:r>
            <a:r>
              <a:rPr lang="en-US" altLang="zh-CN" sz="1800">
                <a:ea typeface="楷体_GB2312"/>
                <a:cs typeface="楷体_GB2312"/>
              </a:rPr>
              <a:t>(s-wi,t-vi)</a:t>
            </a:r>
            <a:r>
              <a:rPr lang="en-US" altLang="zh-CN" sz="1800">
                <a:ea typeface="楷体_GB2312"/>
                <a:cs typeface="楷体_GB2312"/>
                <a:sym typeface="Symbol" pitchFamily="18" charset="2"/>
              </a:rPr>
              <a:t></a:t>
            </a:r>
            <a:r>
              <a:rPr lang="en-US" altLang="zh-CN" sz="1800">
                <a:ea typeface="楷体_GB2312"/>
                <a:cs typeface="楷体_GB2312"/>
              </a:rPr>
              <a:t>p[i+1]</a:t>
            </a:r>
            <a:r>
              <a:rPr lang="zh-CN" altLang="en-US" sz="1800">
                <a:ea typeface="楷体_GB2312"/>
                <a:cs typeface="楷体_GB2312"/>
              </a:rPr>
              <a:t>。因此，容易由</a:t>
            </a:r>
            <a:r>
              <a:rPr lang="en-US" altLang="zh-CN" sz="1800">
                <a:ea typeface="楷体_GB2312"/>
                <a:cs typeface="楷体_GB2312"/>
              </a:rPr>
              <a:t>p[i+1]</a:t>
            </a:r>
            <a:r>
              <a:rPr lang="zh-CN" altLang="en-US" sz="1800">
                <a:ea typeface="楷体_GB2312"/>
                <a:cs typeface="楷体_GB2312"/>
              </a:rPr>
              <a:t>确定跳跃点集</a:t>
            </a:r>
            <a:r>
              <a:rPr lang="en-US" altLang="zh-CN" sz="1800">
                <a:ea typeface="楷体_GB2312"/>
                <a:cs typeface="楷体_GB2312"/>
              </a:rPr>
              <a:t>q[i+1]</a:t>
            </a:r>
            <a:r>
              <a:rPr lang="zh-CN" altLang="en-US" sz="1800">
                <a:ea typeface="楷体_GB2312"/>
                <a:cs typeface="楷体_GB2312"/>
              </a:rPr>
              <a:t>如下</a:t>
            </a:r>
            <a:r>
              <a:rPr lang="en-US" altLang="zh-CN" sz="1800">
                <a:ea typeface="楷体_GB2312"/>
                <a:cs typeface="楷体_GB2312"/>
              </a:rPr>
              <a:t>q[i+1]=p[i+1]</a:t>
            </a:r>
            <a:r>
              <a:rPr lang="en-US" altLang="zh-CN" sz="1800">
                <a:ea typeface="楷体_GB2312"/>
                <a:cs typeface="楷体_GB2312"/>
                <a:sym typeface="Symbol" pitchFamily="18" charset="2"/>
              </a:rPr>
              <a:t></a:t>
            </a:r>
            <a:r>
              <a:rPr lang="en-US" altLang="zh-CN" sz="1800">
                <a:ea typeface="楷体_GB2312"/>
                <a:cs typeface="楷体_GB2312"/>
              </a:rPr>
              <a:t>(wi,vi)={(j+wi,m(i,j)+vi)|(j,m(i,j))</a:t>
            </a:r>
            <a:r>
              <a:rPr lang="en-US" altLang="zh-CN" sz="1800">
                <a:ea typeface="楷体_GB2312"/>
                <a:cs typeface="楷体_GB2312"/>
                <a:sym typeface="Symbol" pitchFamily="18" charset="2"/>
              </a:rPr>
              <a:t></a:t>
            </a:r>
            <a:r>
              <a:rPr lang="en-US" altLang="zh-CN" sz="1800">
                <a:ea typeface="楷体_GB2312"/>
                <a:cs typeface="楷体_GB2312"/>
              </a:rPr>
              <a:t>p[i+1]}</a:t>
            </a:r>
            <a:r>
              <a:rPr lang="zh-CN" altLang="en-US" sz="1800">
                <a:ea typeface="楷体_GB2312"/>
                <a:cs typeface="楷体_GB2312"/>
              </a:rPr>
              <a:t> </a:t>
            </a:r>
          </a:p>
          <a:p>
            <a:pPr>
              <a:buClr>
                <a:schemeClr val="accent2"/>
              </a:buClr>
              <a:buFontTx/>
              <a:buChar char="•"/>
            </a:pPr>
            <a:r>
              <a:rPr lang="zh-CN" altLang="en-US" sz="1800">
                <a:ea typeface="楷体_GB2312"/>
                <a:cs typeface="楷体_GB2312"/>
              </a:rPr>
              <a:t>另一方面，设</a:t>
            </a:r>
            <a:r>
              <a:rPr lang="en-US" altLang="zh-CN" sz="1800">
                <a:ea typeface="楷体_GB2312"/>
                <a:cs typeface="楷体_GB2312"/>
              </a:rPr>
              <a:t>(a</a:t>
            </a:r>
            <a:r>
              <a:rPr lang="zh-CN" altLang="en-US" sz="1800">
                <a:ea typeface="楷体_GB2312"/>
                <a:cs typeface="楷体_GB2312"/>
              </a:rPr>
              <a:t>，</a:t>
            </a:r>
            <a:r>
              <a:rPr lang="en-US" altLang="zh-CN" sz="1800">
                <a:ea typeface="楷体_GB2312"/>
                <a:cs typeface="楷体_GB2312"/>
              </a:rPr>
              <a:t>b)</a:t>
            </a:r>
            <a:r>
              <a:rPr lang="zh-CN" altLang="en-US" sz="1800">
                <a:ea typeface="楷体_GB2312"/>
                <a:cs typeface="楷体_GB2312"/>
              </a:rPr>
              <a:t>和</a:t>
            </a:r>
            <a:r>
              <a:rPr lang="en-US" altLang="zh-CN" sz="1800">
                <a:ea typeface="楷体_GB2312"/>
                <a:cs typeface="楷体_GB2312"/>
              </a:rPr>
              <a:t>(c</a:t>
            </a:r>
            <a:r>
              <a:rPr lang="zh-CN" altLang="en-US" sz="1800">
                <a:ea typeface="楷体_GB2312"/>
                <a:cs typeface="楷体_GB2312"/>
              </a:rPr>
              <a:t>，</a:t>
            </a:r>
            <a:r>
              <a:rPr lang="en-US" altLang="zh-CN" sz="1800">
                <a:ea typeface="楷体_GB2312"/>
                <a:cs typeface="楷体_GB2312"/>
              </a:rPr>
              <a:t>d)</a:t>
            </a:r>
            <a:r>
              <a:rPr lang="zh-CN" altLang="en-US" sz="1800">
                <a:ea typeface="楷体_GB2312"/>
                <a:cs typeface="楷体_GB2312"/>
              </a:rPr>
              <a:t>是</a:t>
            </a:r>
            <a:r>
              <a:rPr lang="en-US" altLang="zh-CN" sz="1800">
                <a:ea typeface="楷体_GB2312"/>
                <a:cs typeface="楷体_GB2312"/>
              </a:rPr>
              <a:t>p[i+1]</a:t>
            </a:r>
            <a:r>
              <a:rPr lang="en-US" altLang="zh-CN" sz="1800">
                <a:ea typeface="楷体_GB2312"/>
                <a:cs typeface="楷体_GB2312"/>
                <a:sym typeface="Symbol" pitchFamily="18" charset="2"/>
              </a:rPr>
              <a:t></a:t>
            </a:r>
            <a:r>
              <a:rPr lang="en-US" altLang="zh-CN" sz="1800">
                <a:ea typeface="楷体_GB2312"/>
                <a:cs typeface="楷体_GB2312"/>
              </a:rPr>
              <a:t>q[i+1]</a:t>
            </a:r>
            <a:r>
              <a:rPr lang="zh-CN" altLang="en-US" sz="1800">
                <a:ea typeface="楷体_GB2312"/>
                <a:cs typeface="楷体_GB2312"/>
              </a:rPr>
              <a:t>中的</a:t>
            </a:r>
            <a:r>
              <a:rPr lang="en-US" altLang="zh-CN" sz="1800">
                <a:ea typeface="楷体_GB2312"/>
                <a:cs typeface="楷体_GB2312"/>
              </a:rPr>
              <a:t>2</a:t>
            </a:r>
            <a:r>
              <a:rPr lang="zh-CN" altLang="en-US" sz="1800">
                <a:ea typeface="楷体_GB2312"/>
                <a:cs typeface="楷体_GB2312"/>
              </a:rPr>
              <a:t>个跳跃点，则当</a:t>
            </a:r>
            <a:r>
              <a:rPr lang="en-US" altLang="zh-CN" sz="1800">
                <a:ea typeface="楷体_GB2312"/>
                <a:cs typeface="楷体_GB2312"/>
              </a:rPr>
              <a:t>c</a:t>
            </a:r>
            <a:r>
              <a:rPr lang="en-US" altLang="zh-CN" sz="1800">
                <a:ea typeface="楷体_GB2312"/>
                <a:cs typeface="楷体_GB2312"/>
                <a:sym typeface="Symbol" pitchFamily="18" charset="2"/>
              </a:rPr>
              <a:t></a:t>
            </a:r>
            <a:r>
              <a:rPr lang="en-US" altLang="zh-CN" sz="1800">
                <a:ea typeface="楷体_GB2312"/>
                <a:cs typeface="楷体_GB2312"/>
              </a:rPr>
              <a:t>a</a:t>
            </a:r>
            <a:r>
              <a:rPr lang="zh-CN" altLang="en-US" sz="1800">
                <a:ea typeface="楷体_GB2312"/>
                <a:cs typeface="楷体_GB2312"/>
              </a:rPr>
              <a:t>且</a:t>
            </a:r>
            <a:r>
              <a:rPr lang="en-US" altLang="zh-CN" sz="1800">
                <a:ea typeface="楷体_GB2312"/>
                <a:cs typeface="楷体_GB2312"/>
              </a:rPr>
              <a:t>d&lt;b</a:t>
            </a:r>
            <a:r>
              <a:rPr lang="zh-CN" altLang="en-US" sz="1800">
                <a:ea typeface="楷体_GB2312"/>
                <a:cs typeface="楷体_GB2312"/>
              </a:rPr>
              <a:t>时，</a:t>
            </a:r>
            <a:r>
              <a:rPr lang="en-US" altLang="zh-CN" sz="1800">
                <a:ea typeface="楷体_GB2312"/>
                <a:cs typeface="楷体_GB2312"/>
              </a:rPr>
              <a:t>(c</a:t>
            </a:r>
            <a:r>
              <a:rPr lang="zh-CN" altLang="en-US" sz="1800">
                <a:ea typeface="楷体_GB2312"/>
                <a:cs typeface="楷体_GB2312"/>
              </a:rPr>
              <a:t>，</a:t>
            </a:r>
            <a:r>
              <a:rPr lang="en-US" altLang="zh-CN" sz="1800">
                <a:ea typeface="楷体_GB2312"/>
                <a:cs typeface="楷体_GB2312"/>
              </a:rPr>
              <a:t>d)</a:t>
            </a:r>
            <a:r>
              <a:rPr lang="zh-CN" altLang="en-US" sz="1800">
                <a:ea typeface="楷体_GB2312"/>
                <a:cs typeface="楷体_GB2312"/>
              </a:rPr>
              <a:t>受控于</a:t>
            </a:r>
            <a:r>
              <a:rPr lang="en-US" altLang="zh-CN" sz="1800">
                <a:ea typeface="楷体_GB2312"/>
                <a:cs typeface="楷体_GB2312"/>
              </a:rPr>
              <a:t>(a</a:t>
            </a:r>
            <a:r>
              <a:rPr lang="zh-CN" altLang="en-US" sz="1800">
                <a:ea typeface="楷体_GB2312"/>
                <a:cs typeface="楷体_GB2312"/>
              </a:rPr>
              <a:t>，</a:t>
            </a:r>
            <a:r>
              <a:rPr lang="en-US" altLang="zh-CN" sz="1800">
                <a:ea typeface="楷体_GB2312"/>
                <a:cs typeface="楷体_GB2312"/>
              </a:rPr>
              <a:t>b)</a:t>
            </a:r>
            <a:r>
              <a:rPr lang="zh-CN" altLang="en-US" sz="1800">
                <a:ea typeface="楷体_GB2312"/>
                <a:cs typeface="楷体_GB2312"/>
              </a:rPr>
              <a:t>，从而</a:t>
            </a:r>
            <a:r>
              <a:rPr lang="en-US" altLang="zh-CN" sz="1800">
                <a:ea typeface="楷体_GB2312"/>
                <a:cs typeface="楷体_GB2312"/>
              </a:rPr>
              <a:t>(c</a:t>
            </a:r>
            <a:r>
              <a:rPr lang="zh-CN" altLang="en-US" sz="1800">
                <a:ea typeface="楷体_GB2312"/>
                <a:cs typeface="楷体_GB2312"/>
              </a:rPr>
              <a:t>，</a:t>
            </a:r>
            <a:r>
              <a:rPr lang="en-US" altLang="zh-CN" sz="1800">
                <a:ea typeface="楷体_GB2312"/>
                <a:cs typeface="楷体_GB2312"/>
              </a:rPr>
              <a:t>d)</a:t>
            </a:r>
            <a:r>
              <a:rPr lang="zh-CN" altLang="en-US" sz="1800">
                <a:ea typeface="楷体_GB2312"/>
                <a:cs typeface="楷体_GB2312"/>
              </a:rPr>
              <a:t>不是</a:t>
            </a:r>
            <a:r>
              <a:rPr lang="en-US" altLang="zh-CN" sz="1800">
                <a:ea typeface="楷体_GB2312"/>
                <a:cs typeface="楷体_GB2312"/>
              </a:rPr>
              <a:t>p[i]</a:t>
            </a:r>
            <a:r>
              <a:rPr lang="zh-CN" altLang="en-US" sz="1800">
                <a:ea typeface="楷体_GB2312"/>
                <a:cs typeface="楷体_GB2312"/>
              </a:rPr>
              <a:t>中的跳跃点。除受控跳跃点外，</a:t>
            </a:r>
            <a:r>
              <a:rPr lang="en-US" altLang="zh-CN" sz="1800">
                <a:ea typeface="楷体_GB2312"/>
                <a:cs typeface="楷体_GB2312"/>
              </a:rPr>
              <a:t>p[i+1]</a:t>
            </a:r>
            <a:r>
              <a:rPr lang="en-US" altLang="zh-CN" sz="1800">
                <a:ea typeface="楷体_GB2312"/>
                <a:cs typeface="楷体_GB2312"/>
                <a:sym typeface="Symbol" pitchFamily="18" charset="2"/>
              </a:rPr>
              <a:t></a:t>
            </a:r>
            <a:r>
              <a:rPr lang="en-US" altLang="zh-CN" sz="1800">
                <a:ea typeface="楷体_GB2312"/>
                <a:cs typeface="楷体_GB2312"/>
              </a:rPr>
              <a:t>q[i+1]</a:t>
            </a:r>
            <a:r>
              <a:rPr lang="zh-CN" altLang="en-US" sz="1800">
                <a:ea typeface="楷体_GB2312"/>
                <a:cs typeface="楷体_GB2312"/>
              </a:rPr>
              <a:t>中的其它跳跃点均为</a:t>
            </a:r>
            <a:r>
              <a:rPr lang="en-US" altLang="zh-CN" sz="1800">
                <a:ea typeface="楷体_GB2312"/>
                <a:cs typeface="楷体_GB2312"/>
              </a:rPr>
              <a:t>p[i]</a:t>
            </a:r>
            <a:r>
              <a:rPr lang="zh-CN" altLang="en-US" sz="1800">
                <a:ea typeface="楷体_GB2312"/>
                <a:cs typeface="楷体_GB2312"/>
              </a:rPr>
              <a:t>中的跳跃点。</a:t>
            </a:r>
          </a:p>
          <a:p>
            <a:pPr>
              <a:buClr>
                <a:schemeClr val="accent2"/>
              </a:buClr>
              <a:buFontTx/>
              <a:buChar char="•"/>
            </a:pPr>
            <a:r>
              <a:rPr lang="zh-CN" altLang="en-US" sz="1800">
                <a:ea typeface="楷体_GB2312"/>
                <a:cs typeface="楷体_GB2312"/>
              </a:rPr>
              <a:t>由此可见，在递归地由表</a:t>
            </a:r>
            <a:r>
              <a:rPr lang="en-US" altLang="zh-CN" sz="1800">
                <a:ea typeface="楷体_GB2312"/>
                <a:cs typeface="楷体_GB2312"/>
              </a:rPr>
              <a:t>p[i+1]</a:t>
            </a:r>
            <a:r>
              <a:rPr lang="zh-CN" altLang="en-US" sz="1800">
                <a:ea typeface="楷体_GB2312"/>
                <a:cs typeface="楷体_GB2312"/>
              </a:rPr>
              <a:t>计算表</a:t>
            </a:r>
            <a:r>
              <a:rPr lang="en-US" altLang="zh-CN" sz="1800">
                <a:ea typeface="楷体_GB2312"/>
                <a:cs typeface="楷体_GB2312"/>
              </a:rPr>
              <a:t>p[i]</a:t>
            </a:r>
            <a:r>
              <a:rPr lang="zh-CN" altLang="en-US" sz="1800">
                <a:ea typeface="楷体_GB2312"/>
                <a:cs typeface="楷体_GB2312"/>
              </a:rPr>
              <a:t>时，可先由</a:t>
            </a:r>
            <a:r>
              <a:rPr lang="en-US" altLang="zh-CN" sz="1800">
                <a:ea typeface="楷体_GB2312"/>
                <a:cs typeface="楷体_GB2312"/>
              </a:rPr>
              <a:t>p[i+1]</a:t>
            </a:r>
            <a:r>
              <a:rPr lang="zh-CN" altLang="en-US" sz="1800">
                <a:ea typeface="楷体_GB2312"/>
                <a:cs typeface="楷体_GB2312"/>
              </a:rPr>
              <a:t>计算出</a:t>
            </a:r>
            <a:r>
              <a:rPr lang="en-US" altLang="zh-CN" sz="1800">
                <a:ea typeface="楷体_GB2312"/>
                <a:cs typeface="楷体_GB2312"/>
              </a:rPr>
              <a:t>q[i+1]</a:t>
            </a:r>
            <a:r>
              <a:rPr lang="zh-CN" altLang="en-US" sz="1800">
                <a:ea typeface="楷体_GB2312"/>
                <a:cs typeface="楷体_GB2312"/>
              </a:rPr>
              <a:t>，然后合并表</a:t>
            </a:r>
            <a:r>
              <a:rPr lang="en-US" altLang="zh-CN" sz="1800">
                <a:ea typeface="楷体_GB2312"/>
                <a:cs typeface="楷体_GB2312"/>
              </a:rPr>
              <a:t>p[i+1]</a:t>
            </a:r>
            <a:r>
              <a:rPr lang="zh-CN" altLang="en-US" sz="1800">
                <a:ea typeface="楷体_GB2312"/>
                <a:cs typeface="楷体_GB2312"/>
              </a:rPr>
              <a:t>和表</a:t>
            </a:r>
            <a:r>
              <a:rPr lang="en-US" altLang="zh-CN" sz="1800">
                <a:ea typeface="楷体_GB2312"/>
                <a:cs typeface="楷体_GB2312"/>
              </a:rPr>
              <a:t>q[i+1]</a:t>
            </a:r>
            <a:r>
              <a:rPr lang="zh-CN" altLang="en-US" sz="1800">
                <a:ea typeface="楷体_GB2312"/>
                <a:cs typeface="楷体_GB2312"/>
              </a:rPr>
              <a:t>，并清除其中的受控跳跃点得到表</a:t>
            </a:r>
            <a:r>
              <a:rPr lang="en-US" altLang="zh-CN" sz="1800">
                <a:ea typeface="楷体_GB2312"/>
                <a:cs typeface="楷体_GB2312"/>
              </a:rPr>
              <a:t>p[i]</a:t>
            </a:r>
            <a:r>
              <a:rPr lang="zh-CN" altLang="en-US" sz="1800">
                <a:ea typeface="楷体_GB2312"/>
                <a:cs typeface="楷体_GB2312"/>
              </a:rPr>
              <a:t>。</a:t>
            </a:r>
          </a:p>
        </p:txBody>
      </p:sp>
      <p:sp>
        <p:nvSpPr>
          <p:cNvPr id="324611" name="Rectangle 3"/>
          <p:cNvSpPr>
            <a:spLocks noChangeArrowheads="1"/>
          </p:cNvSpPr>
          <p:nvPr/>
        </p:nvSpPr>
        <p:spPr bwMode="auto">
          <a:xfrm>
            <a:off x="1601391" y="0"/>
            <a:ext cx="5509022" cy="596504"/>
          </a:xfrm>
          <a:prstGeom prst="rect">
            <a:avLst/>
          </a:prstGeom>
          <a:noFill/>
          <a:ln>
            <a:noFill/>
          </a:ln>
          <a:effectLst/>
        </p:spPr>
        <p:txBody>
          <a:bodyPr anchor="b"/>
          <a:lstStyle/>
          <a:p>
            <a:pPr>
              <a:defRPr/>
            </a:pPr>
            <a:r>
              <a:rPr lang="en-US" altLang="en-US" sz="2850" b="1">
                <a:solidFill>
                  <a:srgbClr val="000066"/>
                </a:solidFill>
                <a:effectLst>
                  <a:outerShdw blurRad="38100" dist="38100" dir="2700000" algn="tl">
                    <a:srgbClr val="C0C0C0"/>
                  </a:outerShdw>
                </a:effectLst>
                <a:latin typeface="Garamond" pitchFamily="18" charset="0"/>
                <a:ea typeface="黑体" pitchFamily="2" charset="-122"/>
              </a:rPr>
              <a:t>算法改进</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graphicFrame>
        <p:nvGraphicFramePr>
          <p:cNvPr id="103496" name="Object 72"/>
          <p:cNvGraphicFramePr>
            <a:graphicFrameLocks noChangeAspect="1"/>
          </p:cNvGraphicFramePr>
          <p:nvPr/>
        </p:nvGraphicFramePr>
        <p:xfrm>
          <a:off x="3669506" y="28575"/>
          <a:ext cx="4266010" cy="545306"/>
        </p:xfrm>
        <a:graphic>
          <a:graphicData uri="http://schemas.openxmlformats.org/presentationml/2006/ole">
            <mc:AlternateContent xmlns:mc="http://schemas.openxmlformats.org/markup-compatibility/2006">
              <mc:Choice xmlns:v="urn:schemas-microsoft-com:vml" Requires="v">
                <p:oleObj spid="_x0000_s103556" name="公式" r:id="rId3" imgW="3581400" imgH="457200" progId="Equation.3">
                  <p:embed/>
                </p:oleObj>
              </mc:Choice>
              <mc:Fallback>
                <p:oleObj name="公式" r:id="rId3" imgW="3581400" imgH="457200" progId="Equation.3">
                  <p:embed/>
                  <p:pic>
                    <p:nvPicPr>
                      <p:cNvPr id="0" name="Picture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9506" y="28575"/>
                        <a:ext cx="4266010" cy="545306"/>
                      </a:xfrm>
                      <a:prstGeom prst="rect">
                        <a:avLst/>
                      </a:prstGeom>
                      <a:noFill/>
                    </p:spPr>
                  </p:pic>
                </p:oleObj>
              </mc:Fallback>
            </mc:AlternateContent>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5B169513-C405-4967-8F96-2B2AB4F1673F}" type="slidenum">
              <a:rPr lang="en-US" altLang="zh-CN" sz="620"/>
              <a:t>143</a:t>
            </a:fld>
            <a:endParaRPr lang="en-US" altLang="zh-CN" sz="620"/>
          </a:p>
        </p:txBody>
      </p:sp>
      <p:sp>
        <p:nvSpPr>
          <p:cNvPr id="325634" name="Rectangle 2"/>
          <p:cNvSpPr>
            <a:spLocks noChangeArrowheads="1"/>
          </p:cNvSpPr>
          <p:nvPr/>
        </p:nvSpPr>
        <p:spPr bwMode="auto">
          <a:xfrm>
            <a:off x="1601391" y="0"/>
            <a:ext cx="5509022" cy="596504"/>
          </a:xfrm>
          <a:prstGeom prst="rect">
            <a:avLst/>
          </a:prstGeom>
          <a:noFill/>
          <a:ln>
            <a:noFill/>
          </a:ln>
          <a:effectLst/>
        </p:spPr>
        <p:txBody>
          <a:bodyPr anchor="b"/>
          <a:lstStyle/>
          <a:p>
            <a:pPr>
              <a:defRPr/>
            </a:pPr>
            <a:r>
              <a:rPr lang="en-US" altLang="en-US" sz="2850" b="1">
                <a:solidFill>
                  <a:srgbClr val="000066"/>
                </a:solidFill>
                <a:effectLst>
                  <a:outerShdw blurRad="38100" dist="38100" dir="2700000" algn="tl">
                    <a:srgbClr val="C0C0C0"/>
                  </a:outerShdw>
                </a:effectLst>
                <a:latin typeface="Garamond" pitchFamily="18" charset="0"/>
                <a:ea typeface="黑体" pitchFamily="2" charset="-122"/>
              </a:rPr>
              <a:t>一个例子</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244739" name="Text Box 3"/>
          <p:cNvSpPr txBox="1">
            <a:spLocks noChangeArrowheads="1"/>
          </p:cNvSpPr>
          <p:nvPr/>
        </p:nvSpPr>
        <p:spPr bwMode="auto">
          <a:xfrm>
            <a:off x="1439466" y="573881"/>
            <a:ext cx="5950585" cy="365760"/>
          </a:xfrm>
          <a:prstGeom prst="rect">
            <a:avLst/>
          </a:prstGeom>
          <a:solidFill>
            <a:srgbClr val="FFCC00"/>
          </a:solidFill>
          <a:ln w="9525">
            <a:noFill/>
            <a:miter lim="800000"/>
          </a:ln>
        </p:spPr>
        <p:txBody>
          <a:bodyPr wrap="none">
            <a:spAutoFit/>
          </a:bodyPr>
          <a:lstStyle/>
          <a:p>
            <a:r>
              <a:rPr lang="en-US" altLang="zh-CN" sz="1800">
                <a:ea typeface="楷体_GB2312"/>
                <a:cs typeface="楷体_GB2312"/>
              </a:rPr>
              <a:t>n=5</a:t>
            </a:r>
            <a:r>
              <a:rPr lang="zh-CN" altLang="en-US" sz="1800">
                <a:ea typeface="楷体_GB2312"/>
                <a:cs typeface="楷体_GB2312"/>
              </a:rPr>
              <a:t>，</a:t>
            </a:r>
            <a:r>
              <a:rPr lang="en-US" altLang="zh-CN" sz="1800">
                <a:ea typeface="楷体_GB2312"/>
                <a:cs typeface="楷体_GB2312"/>
              </a:rPr>
              <a:t>c=10</a:t>
            </a:r>
            <a:r>
              <a:rPr lang="zh-CN" altLang="en-US" sz="1800">
                <a:ea typeface="楷体_GB2312"/>
                <a:cs typeface="楷体_GB2312"/>
              </a:rPr>
              <a:t>，</a:t>
            </a:r>
            <a:r>
              <a:rPr lang="en-US" altLang="zh-CN" sz="1800">
                <a:ea typeface="楷体_GB2312"/>
                <a:cs typeface="楷体_GB2312"/>
              </a:rPr>
              <a:t>w={2</a:t>
            </a:r>
            <a:r>
              <a:rPr lang="zh-CN" altLang="en-US" sz="1800">
                <a:ea typeface="楷体_GB2312"/>
                <a:cs typeface="楷体_GB2312"/>
              </a:rPr>
              <a:t>，</a:t>
            </a:r>
            <a:r>
              <a:rPr lang="en-US" altLang="zh-CN" sz="1800">
                <a:ea typeface="楷体_GB2312"/>
                <a:cs typeface="楷体_GB2312"/>
              </a:rPr>
              <a:t>2</a:t>
            </a:r>
            <a:r>
              <a:rPr lang="zh-CN" altLang="en-US" sz="1800">
                <a:ea typeface="楷体_GB2312"/>
                <a:cs typeface="楷体_GB2312"/>
              </a:rPr>
              <a:t>，</a:t>
            </a:r>
            <a:r>
              <a:rPr lang="en-US" altLang="zh-CN" sz="1800">
                <a:ea typeface="楷体_GB2312"/>
                <a:cs typeface="楷体_GB2312"/>
              </a:rPr>
              <a:t>6</a:t>
            </a:r>
            <a:r>
              <a:rPr lang="zh-CN" altLang="en-US" sz="1800">
                <a:ea typeface="楷体_GB2312"/>
                <a:cs typeface="楷体_GB2312"/>
              </a:rPr>
              <a:t>，</a:t>
            </a:r>
            <a:r>
              <a:rPr lang="en-US" altLang="zh-CN" sz="1800">
                <a:ea typeface="楷体_GB2312"/>
                <a:cs typeface="楷体_GB2312"/>
              </a:rPr>
              <a:t>5</a:t>
            </a:r>
            <a:r>
              <a:rPr lang="zh-CN" altLang="en-US" sz="1800">
                <a:ea typeface="楷体_GB2312"/>
                <a:cs typeface="楷体_GB2312"/>
              </a:rPr>
              <a:t>，</a:t>
            </a:r>
            <a:r>
              <a:rPr lang="en-US" altLang="zh-CN" sz="1800">
                <a:ea typeface="楷体_GB2312"/>
                <a:cs typeface="楷体_GB2312"/>
              </a:rPr>
              <a:t>4}</a:t>
            </a:r>
            <a:r>
              <a:rPr lang="zh-CN" altLang="en-US" sz="1800">
                <a:ea typeface="楷体_GB2312"/>
                <a:cs typeface="楷体_GB2312"/>
              </a:rPr>
              <a:t>，</a:t>
            </a:r>
            <a:r>
              <a:rPr lang="en-US" altLang="zh-CN" sz="1800">
                <a:ea typeface="楷体_GB2312"/>
                <a:cs typeface="楷体_GB2312"/>
              </a:rPr>
              <a:t>v={6</a:t>
            </a:r>
            <a:r>
              <a:rPr lang="zh-CN" altLang="en-US" sz="1800">
                <a:ea typeface="楷体_GB2312"/>
                <a:cs typeface="楷体_GB2312"/>
              </a:rPr>
              <a:t>，</a:t>
            </a:r>
            <a:r>
              <a:rPr lang="en-US" altLang="zh-CN" sz="1800">
                <a:ea typeface="楷体_GB2312"/>
                <a:cs typeface="楷体_GB2312"/>
              </a:rPr>
              <a:t>3</a:t>
            </a:r>
            <a:r>
              <a:rPr lang="zh-CN" altLang="en-US" sz="1800">
                <a:ea typeface="楷体_GB2312"/>
                <a:cs typeface="楷体_GB2312"/>
              </a:rPr>
              <a:t>，</a:t>
            </a:r>
            <a:r>
              <a:rPr lang="en-US" altLang="zh-CN" sz="1800">
                <a:ea typeface="楷体_GB2312"/>
                <a:cs typeface="楷体_GB2312"/>
              </a:rPr>
              <a:t>5</a:t>
            </a:r>
            <a:r>
              <a:rPr lang="zh-CN" altLang="en-US" sz="1800">
                <a:ea typeface="楷体_GB2312"/>
                <a:cs typeface="楷体_GB2312"/>
              </a:rPr>
              <a:t>，</a:t>
            </a:r>
            <a:r>
              <a:rPr lang="en-US" altLang="zh-CN" sz="1800">
                <a:ea typeface="楷体_GB2312"/>
                <a:cs typeface="楷体_GB2312"/>
              </a:rPr>
              <a:t>4</a:t>
            </a:r>
            <a:r>
              <a:rPr lang="zh-CN" altLang="en-US" sz="1800">
                <a:ea typeface="楷体_GB2312"/>
                <a:cs typeface="楷体_GB2312"/>
              </a:rPr>
              <a:t>，</a:t>
            </a:r>
            <a:r>
              <a:rPr lang="en-US" altLang="zh-CN" sz="1800">
                <a:ea typeface="楷体_GB2312"/>
                <a:cs typeface="楷体_GB2312"/>
              </a:rPr>
              <a:t>6}</a:t>
            </a:r>
            <a:r>
              <a:rPr lang="zh-CN" altLang="en-US" sz="1800">
                <a:ea typeface="楷体_GB2312"/>
                <a:cs typeface="楷体_GB2312"/>
              </a:rPr>
              <a:t>。</a:t>
            </a:r>
          </a:p>
        </p:txBody>
      </p:sp>
      <p:sp>
        <p:nvSpPr>
          <p:cNvPr id="244740" name="Text Box 4"/>
          <p:cNvSpPr txBox="1">
            <a:spLocks noChangeArrowheads="1"/>
          </p:cNvSpPr>
          <p:nvPr/>
        </p:nvSpPr>
        <p:spPr bwMode="auto">
          <a:xfrm>
            <a:off x="1385888" y="897731"/>
            <a:ext cx="6442472" cy="3931920"/>
          </a:xfrm>
          <a:prstGeom prst="rect">
            <a:avLst/>
          </a:prstGeom>
          <a:noFill/>
          <a:ln w="9525">
            <a:noFill/>
            <a:miter lim="800000"/>
          </a:ln>
        </p:spPr>
        <p:txBody>
          <a:bodyPr>
            <a:spAutoFit/>
          </a:bodyPr>
          <a:lstStyle/>
          <a:p>
            <a:r>
              <a:rPr lang="zh-CN" altLang="en-US" sz="1800">
                <a:ea typeface="楷体_GB2312"/>
                <a:cs typeface="楷体_GB2312"/>
              </a:rPr>
              <a:t>初始时</a:t>
            </a:r>
            <a:r>
              <a:rPr lang="en-US" altLang="zh-CN" sz="1800">
                <a:ea typeface="楷体_GB2312"/>
                <a:cs typeface="楷体_GB2312"/>
              </a:rPr>
              <a:t>p[6]={(0,0)}</a:t>
            </a:r>
            <a:r>
              <a:rPr lang="zh-CN" altLang="en-US" sz="1800">
                <a:ea typeface="楷体_GB2312"/>
                <a:cs typeface="楷体_GB2312"/>
              </a:rPr>
              <a:t>，</a:t>
            </a:r>
            <a:r>
              <a:rPr lang="en-US" altLang="zh-CN" sz="1800">
                <a:ea typeface="楷体_GB2312"/>
                <a:cs typeface="楷体_GB2312"/>
              </a:rPr>
              <a:t>(w5,v5)=(4,6)</a:t>
            </a:r>
            <a:r>
              <a:rPr lang="zh-CN" altLang="en-US" sz="1800">
                <a:ea typeface="楷体_GB2312"/>
                <a:cs typeface="楷体_GB2312"/>
              </a:rPr>
              <a:t>。因此，</a:t>
            </a:r>
            <a:r>
              <a:rPr lang="en-US" altLang="zh-CN" sz="1800">
                <a:ea typeface="楷体_GB2312"/>
                <a:cs typeface="楷体_GB2312"/>
              </a:rPr>
              <a:t>q[6]=p[6]</a:t>
            </a:r>
            <a:r>
              <a:rPr lang="en-US" altLang="zh-CN" sz="1800">
                <a:ea typeface="楷体_GB2312"/>
                <a:cs typeface="楷体_GB2312"/>
                <a:sym typeface="Symbol" pitchFamily="18" charset="2"/>
              </a:rPr>
              <a:t></a:t>
            </a:r>
            <a:r>
              <a:rPr lang="en-US" altLang="zh-CN" sz="1800">
                <a:ea typeface="楷体_GB2312"/>
                <a:cs typeface="楷体_GB2312"/>
              </a:rPr>
              <a:t>(w5,v5)={(4,6)}</a:t>
            </a:r>
            <a:r>
              <a:rPr lang="zh-CN" altLang="en-US" sz="1800">
                <a:ea typeface="楷体_GB2312"/>
                <a:cs typeface="楷体_GB2312"/>
              </a:rPr>
              <a:t>。</a:t>
            </a:r>
          </a:p>
          <a:p>
            <a:r>
              <a:rPr lang="en-US" altLang="zh-CN" sz="1800">
                <a:ea typeface="楷体_GB2312"/>
                <a:cs typeface="楷体_GB2312"/>
              </a:rPr>
              <a:t>p[5]={(0,0),(4,6)}</a:t>
            </a:r>
            <a:r>
              <a:rPr lang="zh-CN" altLang="en-US" sz="1800">
                <a:ea typeface="楷体_GB2312"/>
                <a:cs typeface="楷体_GB2312"/>
              </a:rPr>
              <a:t>。</a:t>
            </a:r>
          </a:p>
          <a:p>
            <a:r>
              <a:rPr lang="en-US" altLang="zh-CN" sz="1800">
                <a:ea typeface="楷体_GB2312"/>
                <a:cs typeface="楷体_GB2312"/>
              </a:rPr>
              <a:t>q[5]=p[5]</a:t>
            </a:r>
            <a:r>
              <a:rPr lang="en-US" altLang="zh-CN" sz="1800">
                <a:ea typeface="楷体_GB2312"/>
                <a:cs typeface="楷体_GB2312"/>
                <a:sym typeface="Symbol" pitchFamily="18" charset="2"/>
              </a:rPr>
              <a:t></a:t>
            </a:r>
            <a:r>
              <a:rPr lang="en-US" altLang="zh-CN" sz="1800">
                <a:ea typeface="楷体_GB2312"/>
                <a:cs typeface="楷体_GB2312"/>
              </a:rPr>
              <a:t>(w4,v4)={(5,4),(9,10)}</a:t>
            </a:r>
            <a:r>
              <a:rPr lang="zh-CN" altLang="en-US" sz="1800">
                <a:ea typeface="楷体_GB2312"/>
                <a:cs typeface="楷体_GB2312"/>
              </a:rPr>
              <a:t>。从跳跃点集</a:t>
            </a:r>
            <a:r>
              <a:rPr lang="en-US" altLang="zh-CN" sz="1800">
                <a:ea typeface="楷体_GB2312"/>
                <a:cs typeface="楷体_GB2312"/>
              </a:rPr>
              <a:t>p[5]</a:t>
            </a:r>
            <a:r>
              <a:rPr lang="zh-CN" altLang="en-US" sz="1800">
                <a:ea typeface="楷体_GB2312"/>
                <a:cs typeface="楷体_GB2312"/>
              </a:rPr>
              <a:t>与</a:t>
            </a:r>
            <a:r>
              <a:rPr lang="en-US" altLang="zh-CN" sz="1800">
                <a:ea typeface="楷体_GB2312"/>
                <a:cs typeface="楷体_GB2312"/>
              </a:rPr>
              <a:t>q[5]</a:t>
            </a:r>
            <a:r>
              <a:rPr lang="zh-CN" altLang="en-US" sz="1800">
                <a:ea typeface="楷体_GB2312"/>
                <a:cs typeface="楷体_GB2312"/>
              </a:rPr>
              <a:t>的并集</a:t>
            </a:r>
            <a:r>
              <a:rPr lang="en-US" altLang="zh-CN" sz="1800">
                <a:ea typeface="楷体_GB2312"/>
                <a:cs typeface="楷体_GB2312"/>
              </a:rPr>
              <a:t>p[5]</a:t>
            </a:r>
            <a:r>
              <a:rPr lang="en-US" altLang="zh-CN" sz="1800">
                <a:ea typeface="楷体_GB2312"/>
                <a:cs typeface="楷体_GB2312"/>
                <a:sym typeface="Symbol" pitchFamily="18" charset="2"/>
              </a:rPr>
              <a:t></a:t>
            </a:r>
            <a:r>
              <a:rPr lang="en-US" altLang="zh-CN" sz="1800">
                <a:ea typeface="楷体_GB2312"/>
                <a:cs typeface="楷体_GB2312"/>
              </a:rPr>
              <a:t>q[5]={(0,0),(4,6),(5,4),(9,10)}</a:t>
            </a:r>
            <a:r>
              <a:rPr lang="zh-CN" altLang="en-US" sz="1800">
                <a:ea typeface="楷体_GB2312"/>
                <a:cs typeface="楷体_GB2312"/>
              </a:rPr>
              <a:t>中看到跳跃点</a:t>
            </a:r>
            <a:r>
              <a:rPr lang="en-US" altLang="zh-CN" sz="1800">
                <a:ea typeface="楷体_GB2312"/>
                <a:cs typeface="楷体_GB2312"/>
              </a:rPr>
              <a:t>(5,4)</a:t>
            </a:r>
            <a:r>
              <a:rPr lang="zh-CN" altLang="en-US" sz="1800">
                <a:ea typeface="楷体_GB2312"/>
                <a:cs typeface="楷体_GB2312"/>
              </a:rPr>
              <a:t>受控于跳跃点</a:t>
            </a:r>
            <a:r>
              <a:rPr lang="en-US" altLang="zh-CN" sz="1800">
                <a:ea typeface="楷体_GB2312"/>
                <a:cs typeface="楷体_GB2312"/>
              </a:rPr>
              <a:t>(4,6)</a:t>
            </a:r>
            <a:r>
              <a:rPr lang="zh-CN" altLang="en-US" sz="1800">
                <a:ea typeface="楷体_GB2312"/>
                <a:cs typeface="楷体_GB2312"/>
              </a:rPr>
              <a:t>。将受控跳跃点</a:t>
            </a:r>
            <a:r>
              <a:rPr lang="en-US" altLang="zh-CN" sz="1800">
                <a:ea typeface="楷体_GB2312"/>
                <a:cs typeface="楷体_GB2312"/>
              </a:rPr>
              <a:t>(5,4)</a:t>
            </a:r>
            <a:r>
              <a:rPr lang="zh-CN" altLang="en-US" sz="1800">
                <a:ea typeface="楷体_GB2312"/>
                <a:cs typeface="楷体_GB2312"/>
              </a:rPr>
              <a:t>清除后，得到</a:t>
            </a:r>
            <a:r>
              <a:rPr lang="en-US" altLang="zh-CN" sz="1800">
                <a:ea typeface="楷体_GB2312"/>
                <a:cs typeface="楷体_GB2312"/>
              </a:rPr>
              <a:t>p[4]={(0,0),(4,6),(9,10)}</a:t>
            </a:r>
            <a:endParaRPr lang="zh-CN" altLang="en-US" sz="1800">
              <a:ea typeface="楷体_GB2312"/>
              <a:cs typeface="楷体_GB2312"/>
            </a:endParaRPr>
          </a:p>
          <a:p>
            <a:r>
              <a:rPr lang="en-US" altLang="zh-CN" sz="1800">
                <a:ea typeface="楷体_GB2312"/>
                <a:cs typeface="楷体_GB2312"/>
              </a:rPr>
              <a:t>q[4]=p[4]</a:t>
            </a:r>
            <a:r>
              <a:rPr lang="en-US" altLang="zh-CN" sz="1800">
                <a:ea typeface="楷体_GB2312"/>
                <a:cs typeface="楷体_GB2312"/>
                <a:sym typeface="Symbol" pitchFamily="18" charset="2"/>
              </a:rPr>
              <a:t></a:t>
            </a:r>
            <a:r>
              <a:rPr lang="en-US" altLang="zh-CN" sz="1800">
                <a:ea typeface="楷体_GB2312"/>
                <a:cs typeface="楷体_GB2312"/>
              </a:rPr>
              <a:t>(6</a:t>
            </a:r>
            <a:r>
              <a:rPr lang="zh-CN" altLang="en-US" sz="1800">
                <a:ea typeface="楷体_GB2312"/>
                <a:cs typeface="楷体_GB2312"/>
              </a:rPr>
              <a:t>，</a:t>
            </a:r>
            <a:r>
              <a:rPr lang="en-US" altLang="zh-CN" sz="1800">
                <a:ea typeface="楷体_GB2312"/>
                <a:cs typeface="楷体_GB2312"/>
              </a:rPr>
              <a:t>5)={(6</a:t>
            </a:r>
            <a:r>
              <a:rPr lang="zh-CN" altLang="en-US" sz="1800">
                <a:ea typeface="楷体_GB2312"/>
                <a:cs typeface="楷体_GB2312"/>
              </a:rPr>
              <a:t>，</a:t>
            </a:r>
            <a:r>
              <a:rPr lang="en-US" altLang="zh-CN" sz="1800">
                <a:ea typeface="楷体_GB2312"/>
                <a:cs typeface="楷体_GB2312"/>
              </a:rPr>
              <a:t>5)</a:t>
            </a:r>
            <a:r>
              <a:rPr lang="zh-CN" altLang="en-US" sz="1800">
                <a:ea typeface="楷体_GB2312"/>
                <a:cs typeface="楷体_GB2312"/>
              </a:rPr>
              <a:t>，</a:t>
            </a:r>
            <a:r>
              <a:rPr lang="en-US" altLang="zh-CN" sz="1800">
                <a:ea typeface="楷体_GB2312"/>
                <a:cs typeface="楷体_GB2312"/>
              </a:rPr>
              <a:t>(10</a:t>
            </a:r>
            <a:r>
              <a:rPr lang="zh-CN" altLang="en-US" sz="1800">
                <a:ea typeface="楷体_GB2312"/>
                <a:cs typeface="楷体_GB2312"/>
              </a:rPr>
              <a:t>，</a:t>
            </a:r>
            <a:r>
              <a:rPr lang="en-US" altLang="zh-CN" sz="1800">
                <a:ea typeface="楷体_GB2312"/>
                <a:cs typeface="楷体_GB2312"/>
              </a:rPr>
              <a:t>11)}</a:t>
            </a:r>
          </a:p>
          <a:p>
            <a:r>
              <a:rPr lang="en-US" altLang="zh-CN" sz="1800">
                <a:ea typeface="楷体_GB2312"/>
                <a:cs typeface="楷体_GB2312"/>
              </a:rPr>
              <a:t>p[3]={(0</a:t>
            </a:r>
            <a:r>
              <a:rPr lang="zh-CN" altLang="en-US" sz="1800">
                <a:ea typeface="楷体_GB2312"/>
                <a:cs typeface="楷体_GB2312"/>
              </a:rPr>
              <a:t>，</a:t>
            </a:r>
            <a:r>
              <a:rPr lang="en-US" altLang="zh-CN" sz="1800">
                <a:ea typeface="楷体_GB2312"/>
                <a:cs typeface="楷体_GB2312"/>
              </a:rPr>
              <a:t>0)</a:t>
            </a:r>
            <a:r>
              <a:rPr lang="zh-CN" altLang="en-US" sz="1800">
                <a:ea typeface="楷体_GB2312"/>
                <a:cs typeface="楷体_GB2312"/>
              </a:rPr>
              <a:t>，</a:t>
            </a:r>
            <a:r>
              <a:rPr lang="en-US" altLang="zh-CN" sz="1800">
                <a:ea typeface="楷体_GB2312"/>
                <a:cs typeface="楷体_GB2312"/>
              </a:rPr>
              <a:t>(4</a:t>
            </a:r>
            <a:r>
              <a:rPr lang="zh-CN" altLang="en-US" sz="1800">
                <a:ea typeface="楷体_GB2312"/>
                <a:cs typeface="楷体_GB2312"/>
              </a:rPr>
              <a:t>，</a:t>
            </a:r>
            <a:r>
              <a:rPr lang="en-US" altLang="zh-CN" sz="1800">
                <a:ea typeface="楷体_GB2312"/>
                <a:cs typeface="楷体_GB2312"/>
              </a:rPr>
              <a:t>6)</a:t>
            </a:r>
            <a:r>
              <a:rPr lang="zh-CN" altLang="en-US" sz="1800">
                <a:ea typeface="楷体_GB2312"/>
                <a:cs typeface="楷体_GB2312"/>
              </a:rPr>
              <a:t>，</a:t>
            </a:r>
            <a:r>
              <a:rPr lang="en-US" altLang="zh-CN" sz="1800">
                <a:ea typeface="楷体_GB2312"/>
                <a:cs typeface="楷体_GB2312"/>
              </a:rPr>
              <a:t>(9</a:t>
            </a:r>
            <a:r>
              <a:rPr lang="zh-CN" altLang="en-US" sz="1800">
                <a:ea typeface="楷体_GB2312"/>
                <a:cs typeface="楷体_GB2312"/>
              </a:rPr>
              <a:t>，</a:t>
            </a:r>
            <a:r>
              <a:rPr lang="en-US" altLang="zh-CN" sz="1800">
                <a:ea typeface="楷体_GB2312"/>
                <a:cs typeface="楷体_GB2312"/>
              </a:rPr>
              <a:t>10)</a:t>
            </a:r>
            <a:r>
              <a:rPr lang="zh-CN" altLang="en-US" sz="1800">
                <a:ea typeface="楷体_GB2312"/>
                <a:cs typeface="楷体_GB2312"/>
              </a:rPr>
              <a:t>，</a:t>
            </a:r>
            <a:r>
              <a:rPr lang="en-US" altLang="zh-CN" sz="1800">
                <a:ea typeface="楷体_GB2312"/>
                <a:cs typeface="楷体_GB2312"/>
              </a:rPr>
              <a:t>(10</a:t>
            </a:r>
            <a:r>
              <a:rPr lang="zh-CN" altLang="en-US" sz="1800">
                <a:ea typeface="楷体_GB2312"/>
                <a:cs typeface="楷体_GB2312"/>
              </a:rPr>
              <a:t>，</a:t>
            </a:r>
            <a:r>
              <a:rPr lang="en-US" altLang="zh-CN" sz="1800">
                <a:ea typeface="楷体_GB2312"/>
                <a:cs typeface="楷体_GB2312"/>
              </a:rPr>
              <a:t>11)}</a:t>
            </a:r>
          </a:p>
          <a:p>
            <a:r>
              <a:rPr lang="en-US" altLang="zh-CN" sz="1800">
                <a:ea typeface="楷体_GB2312"/>
                <a:cs typeface="楷体_GB2312"/>
              </a:rPr>
              <a:t>q[3]=p[3]</a:t>
            </a:r>
            <a:r>
              <a:rPr lang="en-US" altLang="zh-CN" sz="1800">
                <a:ea typeface="楷体_GB2312"/>
                <a:cs typeface="楷体_GB2312"/>
                <a:sym typeface="Symbol" pitchFamily="18" charset="2"/>
              </a:rPr>
              <a:t></a:t>
            </a:r>
            <a:r>
              <a:rPr lang="en-US" altLang="zh-CN" sz="1800">
                <a:ea typeface="楷体_GB2312"/>
                <a:cs typeface="楷体_GB2312"/>
              </a:rPr>
              <a:t>(2</a:t>
            </a:r>
            <a:r>
              <a:rPr lang="zh-CN" altLang="en-US" sz="1800">
                <a:ea typeface="楷体_GB2312"/>
                <a:cs typeface="楷体_GB2312"/>
              </a:rPr>
              <a:t>，</a:t>
            </a:r>
            <a:r>
              <a:rPr lang="en-US" altLang="zh-CN" sz="1800">
                <a:ea typeface="楷体_GB2312"/>
                <a:cs typeface="楷体_GB2312"/>
              </a:rPr>
              <a:t>3)={(2</a:t>
            </a:r>
            <a:r>
              <a:rPr lang="zh-CN" altLang="en-US" sz="1800">
                <a:ea typeface="楷体_GB2312"/>
                <a:cs typeface="楷体_GB2312"/>
              </a:rPr>
              <a:t>，</a:t>
            </a:r>
            <a:r>
              <a:rPr lang="en-US" altLang="zh-CN" sz="1800">
                <a:ea typeface="楷体_GB2312"/>
                <a:cs typeface="楷体_GB2312"/>
              </a:rPr>
              <a:t>3)</a:t>
            </a:r>
            <a:r>
              <a:rPr lang="zh-CN" altLang="en-US" sz="1800">
                <a:ea typeface="楷体_GB2312"/>
                <a:cs typeface="楷体_GB2312"/>
              </a:rPr>
              <a:t>，</a:t>
            </a:r>
            <a:r>
              <a:rPr lang="en-US" altLang="zh-CN" sz="1800">
                <a:ea typeface="楷体_GB2312"/>
                <a:cs typeface="楷体_GB2312"/>
              </a:rPr>
              <a:t>(6</a:t>
            </a:r>
            <a:r>
              <a:rPr lang="zh-CN" altLang="en-US" sz="1800">
                <a:ea typeface="楷体_GB2312"/>
                <a:cs typeface="楷体_GB2312"/>
              </a:rPr>
              <a:t>，</a:t>
            </a:r>
            <a:r>
              <a:rPr lang="en-US" altLang="zh-CN" sz="1800">
                <a:ea typeface="楷体_GB2312"/>
                <a:cs typeface="楷体_GB2312"/>
              </a:rPr>
              <a:t>9)}</a:t>
            </a:r>
          </a:p>
          <a:p>
            <a:r>
              <a:rPr lang="en-US" altLang="zh-CN" sz="1800">
                <a:ea typeface="楷体_GB2312"/>
                <a:cs typeface="楷体_GB2312"/>
              </a:rPr>
              <a:t>p[2]={(0</a:t>
            </a:r>
            <a:r>
              <a:rPr lang="zh-CN" altLang="en-US" sz="1800">
                <a:ea typeface="楷体_GB2312"/>
                <a:cs typeface="楷体_GB2312"/>
              </a:rPr>
              <a:t>，</a:t>
            </a:r>
            <a:r>
              <a:rPr lang="en-US" altLang="zh-CN" sz="1800">
                <a:ea typeface="楷体_GB2312"/>
                <a:cs typeface="楷体_GB2312"/>
              </a:rPr>
              <a:t>0)</a:t>
            </a:r>
            <a:r>
              <a:rPr lang="zh-CN" altLang="en-US" sz="1800">
                <a:ea typeface="楷体_GB2312"/>
                <a:cs typeface="楷体_GB2312"/>
              </a:rPr>
              <a:t>，</a:t>
            </a:r>
            <a:r>
              <a:rPr lang="en-US" altLang="zh-CN" sz="1800">
                <a:ea typeface="楷体_GB2312"/>
                <a:cs typeface="楷体_GB2312"/>
              </a:rPr>
              <a:t>(2</a:t>
            </a:r>
            <a:r>
              <a:rPr lang="zh-CN" altLang="en-US" sz="1800">
                <a:ea typeface="楷体_GB2312"/>
                <a:cs typeface="楷体_GB2312"/>
              </a:rPr>
              <a:t>，</a:t>
            </a:r>
            <a:r>
              <a:rPr lang="en-US" altLang="zh-CN" sz="1800">
                <a:ea typeface="楷体_GB2312"/>
                <a:cs typeface="楷体_GB2312"/>
              </a:rPr>
              <a:t>3)</a:t>
            </a:r>
            <a:r>
              <a:rPr lang="zh-CN" altLang="en-US" sz="1800">
                <a:ea typeface="楷体_GB2312"/>
                <a:cs typeface="楷体_GB2312"/>
              </a:rPr>
              <a:t>，</a:t>
            </a:r>
            <a:r>
              <a:rPr lang="en-US" altLang="zh-CN" sz="1800">
                <a:ea typeface="楷体_GB2312"/>
                <a:cs typeface="楷体_GB2312"/>
              </a:rPr>
              <a:t>(4</a:t>
            </a:r>
            <a:r>
              <a:rPr lang="zh-CN" altLang="en-US" sz="1800">
                <a:ea typeface="楷体_GB2312"/>
                <a:cs typeface="楷体_GB2312"/>
              </a:rPr>
              <a:t>，</a:t>
            </a:r>
            <a:r>
              <a:rPr lang="en-US" altLang="zh-CN" sz="1800">
                <a:ea typeface="楷体_GB2312"/>
                <a:cs typeface="楷体_GB2312"/>
              </a:rPr>
              <a:t>6)</a:t>
            </a:r>
            <a:r>
              <a:rPr lang="zh-CN" altLang="en-US" sz="1800">
                <a:ea typeface="楷体_GB2312"/>
                <a:cs typeface="楷体_GB2312"/>
              </a:rPr>
              <a:t>，</a:t>
            </a:r>
            <a:r>
              <a:rPr lang="en-US" altLang="zh-CN" sz="1800">
                <a:ea typeface="楷体_GB2312"/>
                <a:cs typeface="楷体_GB2312"/>
              </a:rPr>
              <a:t>(6</a:t>
            </a:r>
            <a:r>
              <a:rPr lang="zh-CN" altLang="en-US" sz="1800">
                <a:ea typeface="楷体_GB2312"/>
                <a:cs typeface="楷体_GB2312"/>
              </a:rPr>
              <a:t>，</a:t>
            </a:r>
            <a:r>
              <a:rPr lang="en-US" altLang="zh-CN" sz="1800">
                <a:ea typeface="楷体_GB2312"/>
                <a:cs typeface="楷体_GB2312"/>
              </a:rPr>
              <a:t>9)</a:t>
            </a:r>
            <a:r>
              <a:rPr lang="zh-CN" altLang="en-US" sz="1800">
                <a:ea typeface="楷体_GB2312"/>
                <a:cs typeface="楷体_GB2312"/>
              </a:rPr>
              <a:t>，</a:t>
            </a:r>
            <a:r>
              <a:rPr lang="en-US" altLang="zh-CN" sz="1800">
                <a:ea typeface="楷体_GB2312"/>
                <a:cs typeface="楷体_GB2312"/>
              </a:rPr>
              <a:t>(9</a:t>
            </a:r>
            <a:r>
              <a:rPr lang="zh-CN" altLang="en-US" sz="1800">
                <a:ea typeface="楷体_GB2312"/>
                <a:cs typeface="楷体_GB2312"/>
              </a:rPr>
              <a:t>，</a:t>
            </a:r>
            <a:r>
              <a:rPr lang="en-US" altLang="zh-CN" sz="1800">
                <a:ea typeface="楷体_GB2312"/>
                <a:cs typeface="楷体_GB2312"/>
              </a:rPr>
              <a:t>10)</a:t>
            </a:r>
            <a:r>
              <a:rPr lang="zh-CN" altLang="en-US" sz="1800">
                <a:ea typeface="楷体_GB2312"/>
                <a:cs typeface="楷体_GB2312"/>
              </a:rPr>
              <a:t>，</a:t>
            </a:r>
            <a:r>
              <a:rPr lang="en-US" altLang="zh-CN" sz="1800">
                <a:ea typeface="楷体_GB2312"/>
                <a:cs typeface="楷体_GB2312"/>
              </a:rPr>
              <a:t>(10</a:t>
            </a:r>
            <a:r>
              <a:rPr lang="zh-CN" altLang="en-US" sz="1800">
                <a:ea typeface="楷体_GB2312"/>
                <a:cs typeface="楷体_GB2312"/>
              </a:rPr>
              <a:t>，</a:t>
            </a:r>
            <a:r>
              <a:rPr lang="en-US" altLang="zh-CN" sz="1800">
                <a:ea typeface="楷体_GB2312"/>
                <a:cs typeface="楷体_GB2312"/>
              </a:rPr>
              <a:t>11)}</a:t>
            </a:r>
          </a:p>
          <a:p>
            <a:r>
              <a:rPr lang="en-US" altLang="zh-CN" sz="1800">
                <a:ea typeface="楷体_GB2312"/>
                <a:cs typeface="楷体_GB2312"/>
              </a:rPr>
              <a:t>q[2]=p[2]</a:t>
            </a:r>
            <a:r>
              <a:rPr lang="en-US" altLang="zh-CN" sz="1800">
                <a:ea typeface="楷体_GB2312"/>
                <a:cs typeface="楷体_GB2312"/>
                <a:sym typeface="Symbol" pitchFamily="18" charset="2"/>
              </a:rPr>
              <a:t></a:t>
            </a:r>
            <a:r>
              <a:rPr lang="en-US" altLang="zh-CN" sz="1800">
                <a:ea typeface="楷体_GB2312"/>
                <a:cs typeface="楷体_GB2312"/>
              </a:rPr>
              <a:t>(2</a:t>
            </a:r>
            <a:r>
              <a:rPr lang="zh-CN" altLang="en-US" sz="1800">
                <a:ea typeface="楷体_GB2312"/>
                <a:cs typeface="楷体_GB2312"/>
              </a:rPr>
              <a:t>，</a:t>
            </a:r>
            <a:r>
              <a:rPr lang="en-US" altLang="zh-CN" sz="1800">
                <a:ea typeface="楷体_GB2312"/>
                <a:cs typeface="楷体_GB2312"/>
              </a:rPr>
              <a:t>6)={(2</a:t>
            </a:r>
            <a:r>
              <a:rPr lang="zh-CN" altLang="en-US" sz="1800">
                <a:ea typeface="楷体_GB2312"/>
                <a:cs typeface="楷体_GB2312"/>
              </a:rPr>
              <a:t>，</a:t>
            </a:r>
            <a:r>
              <a:rPr lang="en-US" altLang="zh-CN" sz="1800">
                <a:ea typeface="楷体_GB2312"/>
                <a:cs typeface="楷体_GB2312"/>
              </a:rPr>
              <a:t>6)</a:t>
            </a:r>
            <a:r>
              <a:rPr lang="zh-CN" altLang="en-US" sz="1800">
                <a:ea typeface="楷体_GB2312"/>
                <a:cs typeface="楷体_GB2312"/>
              </a:rPr>
              <a:t>，</a:t>
            </a:r>
            <a:r>
              <a:rPr lang="en-US" altLang="zh-CN" sz="1800">
                <a:ea typeface="楷体_GB2312"/>
                <a:cs typeface="楷体_GB2312"/>
              </a:rPr>
              <a:t>(4</a:t>
            </a:r>
            <a:r>
              <a:rPr lang="zh-CN" altLang="en-US" sz="1800">
                <a:ea typeface="楷体_GB2312"/>
                <a:cs typeface="楷体_GB2312"/>
              </a:rPr>
              <a:t>，</a:t>
            </a:r>
            <a:r>
              <a:rPr lang="en-US" altLang="zh-CN" sz="1800">
                <a:ea typeface="楷体_GB2312"/>
                <a:cs typeface="楷体_GB2312"/>
              </a:rPr>
              <a:t>9)</a:t>
            </a:r>
            <a:r>
              <a:rPr lang="zh-CN" altLang="en-US" sz="1800">
                <a:ea typeface="楷体_GB2312"/>
                <a:cs typeface="楷体_GB2312"/>
              </a:rPr>
              <a:t>，</a:t>
            </a:r>
            <a:r>
              <a:rPr lang="en-US" altLang="zh-CN" sz="1800">
                <a:ea typeface="楷体_GB2312"/>
                <a:cs typeface="楷体_GB2312"/>
              </a:rPr>
              <a:t>(6</a:t>
            </a:r>
            <a:r>
              <a:rPr lang="zh-CN" altLang="en-US" sz="1800">
                <a:ea typeface="楷体_GB2312"/>
                <a:cs typeface="楷体_GB2312"/>
              </a:rPr>
              <a:t>，</a:t>
            </a:r>
            <a:r>
              <a:rPr lang="en-US" altLang="zh-CN" sz="1800">
                <a:ea typeface="楷体_GB2312"/>
                <a:cs typeface="楷体_GB2312"/>
              </a:rPr>
              <a:t>12)</a:t>
            </a:r>
            <a:r>
              <a:rPr lang="zh-CN" altLang="en-US" sz="1800">
                <a:ea typeface="楷体_GB2312"/>
                <a:cs typeface="楷体_GB2312"/>
              </a:rPr>
              <a:t>，</a:t>
            </a:r>
            <a:r>
              <a:rPr lang="en-US" altLang="zh-CN" sz="1800">
                <a:ea typeface="楷体_GB2312"/>
                <a:cs typeface="楷体_GB2312"/>
              </a:rPr>
              <a:t>(8</a:t>
            </a:r>
            <a:r>
              <a:rPr lang="zh-CN" altLang="en-US" sz="1800">
                <a:ea typeface="楷体_GB2312"/>
                <a:cs typeface="楷体_GB2312"/>
              </a:rPr>
              <a:t>，</a:t>
            </a:r>
            <a:r>
              <a:rPr lang="en-US" altLang="zh-CN" sz="1800">
                <a:ea typeface="楷体_GB2312"/>
                <a:cs typeface="楷体_GB2312"/>
              </a:rPr>
              <a:t>15)}</a:t>
            </a:r>
          </a:p>
          <a:p>
            <a:r>
              <a:rPr lang="en-US" altLang="zh-CN" sz="1800">
                <a:ea typeface="楷体_GB2312"/>
                <a:cs typeface="楷体_GB2312"/>
              </a:rPr>
              <a:t>p[1]={(0</a:t>
            </a:r>
            <a:r>
              <a:rPr lang="zh-CN" altLang="en-US" sz="1800">
                <a:ea typeface="楷体_GB2312"/>
                <a:cs typeface="楷体_GB2312"/>
              </a:rPr>
              <a:t>，</a:t>
            </a:r>
            <a:r>
              <a:rPr lang="en-US" altLang="zh-CN" sz="1800">
                <a:ea typeface="楷体_GB2312"/>
                <a:cs typeface="楷体_GB2312"/>
              </a:rPr>
              <a:t>0)</a:t>
            </a:r>
            <a:r>
              <a:rPr lang="zh-CN" altLang="en-US" sz="1800">
                <a:ea typeface="楷体_GB2312"/>
                <a:cs typeface="楷体_GB2312"/>
              </a:rPr>
              <a:t>，</a:t>
            </a:r>
            <a:r>
              <a:rPr lang="en-US" altLang="zh-CN" sz="1800">
                <a:ea typeface="楷体_GB2312"/>
                <a:cs typeface="楷体_GB2312"/>
              </a:rPr>
              <a:t>(2</a:t>
            </a:r>
            <a:r>
              <a:rPr lang="zh-CN" altLang="en-US" sz="1800">
                <a:ea typeface="楷体_GB2312"/>
                <a:cs typeface="楷体_GB2312"/>
              </a:rPr>
              <a:t>，</a:t>
            </a:r>
            <a:r>
              <a:rPr lang="en-US" altLang="zh-CN" sz="1800">
                <a:ea typeface="楷体_GB2312"/>
                <a:cs typeface="楷体_GB2312"/>
              </a:rPr>
              <a:t>6)</a:t>
            </a:r>
            <a:r>
              <a:rPr lang="zh-CN" altLang="en-US" sz="1800">
                <a:ea typeface="楷体_GB2312"/>
                <a:cs typeface="楷体_GB2312"/>
              </a:rPr>
              <a:t>，</a:t>
            </a:r>
            <a:r>
              <a:rPr lang="en-US" altLang="zh-CN" sz="1800">
                <a:ea typeface="楷体_GB2312"/>
                <a:cs typeface="楷体_GB2312"/>
              </a:rPr>
              <a:t>(4</a:t>
            </a:r>
            <a:r>
              <a:rPr lang="zh-CN" altLang="en-US" sz="1800">
                <a:ea typeface="楷体_GB2312"/>
                <a:cs typeface="楷体_GB2312"/>
              </a:rPr>
              <a:t>，</a:t>
            </a:r>
            <a:r>
              <a:rPr lang="en-US" altLang="zh-CN" sz="1800">
                <a:ea typeface="楷体_GB2312"/>
                <a:cs typeface="楷体_GB2312"/>
              </a:rPr>
              <a:t>9)</a:t>
            </a:r>
            <a:r>
              <a:rPr lang="zh-CN" altLang="en-US" sz="1800">
                <a:ea typeface="楷体_GB2312"/>
                <a:cs typeface="楷体_GB2312"/>
              </a:rPr>
              <a:t>，</a:t>
            </a:r>
            <a:r>
              <a:rPr lang="en-US" altLang="zh-CN" sz="1800">
                <a:ea typeface="楷体_GB2312"/>
                <a:cs typeface="楷体_GB2312"/>
              </a:rPr>
              <a:t>(6</a:t>
            </a:r>
            <a:r>
              <a:rPr lang="zh-CN" altLang="en-US" sz="1800">
                <a:ea typeface="楷体_GB2312"/>
                <a:cs typeface="楷体_GB2312"/>
              </a:rPr>
              <a:t>，</a:t>
            </a:r>
            <a:r>
              <a:rPr lang="en-US" altLang="zh-CN" sz="1800">
                <a:ea typeface="楷体_GB2312"/>
                <a:cs typeface="楷体_GB2312"/>
              </a:rPr>
              <a:t>12)</a:t>
            </a:r>
            <a:r>
              <a:rPr lang="zh-CN" altLang="en-US" sz="1800">
                <a:ea typeface="楷体_GB2312"/>
                <a:cs typeface="楷体_GB2312"/>
              </a:rPr>
              <a:t>，</a:t>
            </a:r>
            <a:r>
              <a:rPr lang="en-US" altLang="zh-CN" sz="1800">
                <a:ea typeface="楷体_GB2312"/>
                <a:cs typeface="楷体_GB2312"/>
              </a:rPr>
              <a:t>(8</a:t>
            </a:r>
            <a:r>
              <a:rPr lang="zh-CN" altLang="en-US" sz="1800">
                <a:ea typeface="楷体_GB2312"/>
                <a:cs typeface="楷体_GB2312"/>
              </a:rPr>
              <a:t>，</a:t>
            </a:r>
            <a:r>
              <a:rPr lang="en-US" altLang="zh-CN" sz="1800">
                <a:ea typeface="楷体_GB2312"/>
                <a:cs typeface="楷体_GB2312"/>
              </a:rPr>
              <a:t>15)}</a:t>
            </a:r>
          </a:p>
          <a:p>
            <a:r>
              <a:rPr lang="en-US" altLang="zh-CN" sz="1800">
                <a:ea typeface="楷体_GB2312"/>
                <a:cs typeface="楷体_GB2312"/>
              </a:rPr>
              <a:t>p[1]</a:t>
            </a:r>
            <a:r>
              <a:rPr lang="zh-CN" altLang="en-US" sz="1800">
                <a:ea typeface="楷体_GB2312"/>
                <a:cs typeface="楷体_GB2312"/>
              </a:rPr>
              <a:t>的最后的那个跳跃点</a:t>
            </a:r>
            <a:r>
              <a:rPr lang="en-US" altLang="zh-CN" sz="1800">
                <a:ea typeface="楷体_GB2312"/>
                <a:cs typeface="楷体_GB2312"/>
              </a:rPr>
              <a:t>(8,15)</a:t>
            </a:r>
            <a:r>
              <a:rPr lang="zh-CN" altLang="en-US" sz="1800">
                <a:ea typeface="楷体_GB2312"/>
                <a:cs typeface="楷体_GB2312"/>
              </a:rPr>
              <a:t>给出所求的最优值为</a:t>
            </a:r>
            <a:r>
              <a:rPr lang="en-US" altLang="zh-CN" sz="1800">
                <a:ea typeface="楷体_GB2312"/>
                <a:cs typeface="楷体_GB2312"/>
              </a:rPr>
              <a:t>m(1,c)=15</a:t>
            </a:r>
            <a:r>
              <a:rPr lang="zh-CN" altLang="en-US" sz="1800">
                <a:ea typeface="楷体_GB2312"/>
                <a:cs typeface="楷体_GB2312"/>
              </a:rPr>
              <a:t>。</a:t>
            </a:r>
          </a:p>
        </p:txBody>
      </p:sp>
      <p:pic>
        <p:nvPicPr>
          <p:cNvPr id="244741" name="Picture 5"/>
          <p:cNvPicPr>
            <a:picLocks noChangeAspect="1" noChangeArrowheads="1"/>
          </p:cNvPicPr>
          <p:nvPr/>
        </p:nvPicPr>
        <p:blipFill>
          <a:blip r:embed="rId2"/>
          <a:srcRect/>
          <a:stretch>
            <a:fillRect/>
          </a:stretch>
        </p:blipFill>
        <p:spPr bwMode="auto">
          <a:xfrm>
            <a:off x="6084094" y="2193131"/>
            <a:ext cx="1685925" cy="1571625"/>
          </a:xfrm>
          <a:prstGeom prst="rect">
            <a:avLst/>
          </a:prstGeom>
          <a:noFill/>
          <a:ln w="9525">
            <a:noFill/>
            <a:miter lim="800000"/>
            <a:headEnd/>
            <a:tailEnd/>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7FFE1DE9-6439-43E0-8E2F-5F7A8F94BA2D}" type="slidenum">
              <a:rPr lang="en-US" altLang="zh-CN" sz="620"/>
              <a:t>144</a:t>
            </a:fld>
            <a:endParaRPr lang="en-US" altLang="zh-CN" sz="620"/>
          </a:p>
        </p:txBody>
      </p:sp>
      <p:sp>
        <p:nvSpPr>
          <p:cNvPr id="105547" name="Text Box 2"/>
          <p:cNvSpPr txBox="1">
            <a:spLocks noChangeArrowheads="1"/>
          </p:cNvSpPr>
          <p:nvPr/>
        </p:nvSpPr>
        <p:spPr bwMode="auto">
          <a:xfrm>
            <a:off x="1656160" y="735806"/>
            <a:ext cx="5886450" cy="3931920"/>
          </a:xfrm>
          <a:prstGeom prst="rect">
            <a:avLst/>
          </a:prstGeom>
          <a:solidFill>
            <a:schemeClr val="hlink"/>
          </a:solidFill>
          <a:ln w="50800">
            <a:solidFill>
              <a:srgbClr val="FF6600"/>
            </a:solidFill>
            <a:miter lim="800000"/>
          </a:ln>
        </p:spPr>
        <p:txBody>
          <a:bodyPr>
            <a:spAutoFit/>
          </a:bodyPr>
          <a:lstStyle/>
          <a:p>
            <a:r>
              <a:rPr lang="zh-CN" altLang="en-US" sz="2100">
                <a:ea typeface="楷体_GB2312"/>
                <a:cs typeface="楷体_GB2312"/>
              </a:rPr>
              <a:t>上述算法的主要计算量在于计算跳跃点集</a:t>
            </a:r>
            <a:r>
              <a:rPr lang="en-US" altLang="zh-CN" sz="2100">
                <a:ea typeface="楷体_GB2312"/>
                <a:cs typeface="楷体_GB2312"/>
              </a:rPr>
              <a:t>p[i](1≤i≤n)</a:t>
            </a:r>
            <a:r>
              <a:rPr lang="zh-CN" altLang="en-US" sz="2100">
                <a:ea typeface="楷体_GB2312"/>
                <a:cs typeface="楷体_GB2312"/>
              </a:rPr>
              <a:t>。由于</a:t>
            </a:r>
            <a:r>
              <a:rPr lang="en-US" altLang="zh-CN" sz="2100">
                <a:ea typeface="楷体_GB2312"/>
                <a:cs typeface="楷体_GB2312"/>
              </a:rPr>
              <a:t>q[i+1]=p[i+1]</a:t>
            </a:r>
            <a:r>
              <a:rPr lang="en-US" altLang="zh-CN" sz="2100">
                <a:ea typeface="楷体_GB2312"/>
                <a:cs typeface="楷体_GB2312"/>
                <a:sym typeface="Symbol" pitchFamily="18" charset="2"/>
              </a:rPr>
              <a:t></a:t>
            </a:r>
            <a:r>
              <a:rPr lang="en-US" altLang="zh-CN" sz="2100">
                <a:ea typeface="楷体_GB2312"/>
                <a:cs typeface="楷体_GB2312"/>
              </a:rPr>
              <a:t>(w</a:t>
            </a:r>
            <a:r>
              <a:rPr lang="en-US" altLang="zh-CN" sz="2100" baseline="-25000">
                <a:ea typeface="楷体_GB2312"/>
                <a:cs typeface="楷体_GB2312"/>
              </a:rPr>
              <a:t>i</a:t>
            </a:r>
            <a:r>
              <a:rPr lang="zh-CN" altLang="en-US" sz="2100">
                <a:ea typeface="楷体_GB2312"/>
                <a:cs typeface="楷体_GB2312"/>
              </a:rPr>
              <a:t>，</a:t>
            </a:r>
            <a:r>
              <a:rPr lang="en-US" altLang="zh-CN" sz="2100">
                <a:ea typeface="楷体_GB2312"/>
                <a:cs typeface="楷体_GB2312"/>
              </a:rPr>
              <a:t>v</a:t>
            </a:r>
            <a:r>
              <a:rPr lang="en-US" altLang="zh-CN" sz="2100" baseline="-25000">
                <a:ea typeface="楷体_GB2312"/>
                <a:cs typeface="楷体_GB2312"/>
              </a:rPr>
              <a:t>i</a:t>
            </a:r>
            <a:r>
              <a:rPr lang="en-US" altLang="zh-CN" sz="2100">
                <a:ea typeface="楷体_GB2312"/>
                <a:cs typeface="楷体_GB2312"/>
              </a:rPr>
              <a:t>)</a:t>
            </a:r>
            <a:r>
              <a:rPr lang="zh-CN" altLang="en-US" sz="2100">
                <a:ea typeface="楷体_GB2312"/>
                <a:cs typeface="楷体_GB2312"/>
              </a:rPr>
              <a:t>，故计算</a:t>
            </a:r>
            <a:r>
              <a:rPr lang="en-US" altLang="zh-CN" sz="2100">
                <a:ea typeface="楷体_GB2312"/>
                <a:cs typeface="楷体_GB2312"/>
              </a:rPr>
              <a:t>q[i+1]</a:t>
            </a:r>
            <a:r>
              <a:rPr lang="zh-CN" altLang="en-US" sz="2100">
                <a:ea typeface="楷体_GB2312"/>
                <a:cs typeface="楷体_GB2312"/>
              </a:rPr>
              <a:t>需要</a:t>
            </a:r>
            <a:r>
              <a:rPr lang="en-US" altLang="zh-CN" sz="2100">
                <a:ea typeface="楷体_GB2312"/>
                <a:cs typeface="楷体_GB2312"/>
              </a:rPr>
              <a:t>O(|p[i+1]|)</a:t>
            </a:r>
            <a:r>
              <a:rPr lang="zh-CN" altLang="en-US" sz="2100">
                <a:ea typeface="楷体_GB2312"/>
                <a:cs typeface="楷体_GB2312"/>
              </a:rPr>
              <a:t>计算时间。合并</a:t>
            </a:r>
            <a:r>
              <a:rPr lang="en-US" altLang="zh-CN" sz="2100">
                <a:ea typeface="楷体_GB2312"/>
                <a:cs typeface="楷体_GB2312"/>
              </a:rPr>
              <a:t>p[i+1]</a:t>
            </a:r>
            <a:r>
              <a:rPr lang="zh-CN" altLang="en-US" sz="2100">
                <a:ea typeface="楷体_GB2312"/>
                <a:cs typeface="楷体_GB2312"/>
              </a:rPr>
              <a:t>和</a:t>
            </a:r>
            <a:r>
              <a:rPr lang="en-US" altLang="zh-CN" sz="2100">
                <a:ea typeface="楷体_GB2312"/>
                <a:cs typeface="楷体_GB2312"/>
              </a:rPr>
              <a:t>q[i+1]</a:t>
            </a:r>
            <a:r>
              <a:rPr lang="zh-CN" altLang="en-US" sz="2100">
                <a:ea typeface="楷体_GB2312"/>
                <a:cs typeface="楷体_GB2312"/>
              </a:rPr>
              <a:t>并清除受控跳跃点也需要</a:t>
            </a:r>
            <a:r>
              <a:rPr lang="en-US" altLang="zh-CN" sz="2100">
                <a:ea typeface="楷体_GB2312"/>
                <a:cs typeface="楷体_GB2312"/>
              </a:rPr>
              <a:t>O(|p[i+1]|)</a:t>
            </a:r>
            <a:r>
              <a:rPr lang="zh-CN" altLang="en-US" sz="2100">
                <a:ea typeface="楷体_GB2312"/>
                <a:cs typeface="楷体_GB2312"/>
              </a:rPr>
              <a:t>计算时间。从跳跃点集</a:t>
            </a:r>
            <a:r>
              <a:rPr lang="en-US" altLang="zh-CN" sz="2100">
                <a:ea typeface="楷体_GB2312"/>
                <a:cs typeface="楷体_GB2312"/>
              </a:rPr>
              <a:t>p[i]</a:t>
            </a:r>
            <a:r>
              <a:rPr lang="zh-CN" altLang="en-US" sz="2100">
                <a:ea typeface="楷体_GB2312"/>
                <a:cs typeface="楷体_GB2312"/>
              </a:rPr>
              <a:t>的定义可以看出，</a:t>
            </a:r>
            <a:r>
              <a:rPr lang="en-US" altLang="zh-CN" sz="2100">
                <a:ea typeface="楷体_GB2312"/>
                <a:cs typeface="楷体_GB2312"/>
              </a:rPr>
              <a:t>p[i]</a:t>
            </a:r>
            <a:r>
              <a:rPr lang="zh-CN" altLang="en-US" sz="2100">
                <a:ea typeface="楷体_GB2312"/>
                <a:cs typeface="楷体_GB2312"/>
              </a:rPr>
              <a:t>中的跳跃点相应于</a:t>
            </a:r>
            <a:r>
              <a:rPr lang="en-US" altLang="zh-CN" sz="2100">
                <a:ea typeface="楷体_GB2312"/>
                <a:cs typeface="楷体_GB2312"/>
              </a:rPr>
              <a:t>x</a:t>
            </a:r>
            <a:r>
              <a:rPr lang="en-US" altLang="zh-CN" sz="2100" baseline="-25000">
                <a:ea typeface="楷体_GB2312"/>
                <a:cs typeface="楷体_GB2312"/>
              </a:rPr>
              <a:t>i</a:t>
            </a:r>
            <a:r>
              <a:rPr lang="en-US" altLang="zh-CN" sz="2100">
                <a:ea typeface="楷体_GB2312"/>
                <a:cs typeface="楷体_GB2312"/>
              </a:rPr>
              <a:t>,…,x</a:t>
            </a:r>
            <a:r>
              <a:rPr lang="en-US" altLang="zh-CN" sz="2100" baseline="-25000">
                <a:ea typeface="楷体_GB2312"/>
                <a:cs typeface="楷体_GB2312"/>
              </a:rPr>
              <a:t>n</a:t>
            </a:r>
            <a:r>
              <a:rPr lang="zh-CN" altLang="en-US" sz="2100">
                <a:ea typeface="楷体_GB2312"/>
                <a:cs typeface="楷体_GB2312"/>
              </a:rPr>
              <a:t>的</a:t>
            </a:r>
            <a:r>
              <a:rPr lang="en-US" altLang="zh-CN" sz="2100">
                <a:ea typeface="楷体_GB2312"/>
                <a:cs typeface="楷体_GB2312"/>
              </a:rPr>
              <a:t>0/1</a:t>
            </a:r>
            <a:r>
              <a:rPr lang="zh-CN" altLang="en-US" sz="2100">
                <a:ea typeface="楷体_GB2312"/>
                <a:cs typeface="楷体_GB2312"/>
              </a:rPr>
              <a:t>赋值。因此，</a:t>
            </a:r>
            <a:r>
              <a:rPr lang="en-US" altLang="zh-CN" sz="2100">
                <a:ea typeface="楷体_GB2312"/>
                <a:cs typeface="楷体_GB2312"/>
              </a:rPr>
              <a:t>p[i]</a:t>
            </a:r>
            <a:r>
              <a:rPr lang="zh-CN" altLang="en-US" sz="2100">
                <a:ea typeface="楷体_GB2312"/>
                <a:cs typeface="楷体_GB2312"/>
              </a:rPr>
              <a:t>中跳跃点个数不超过</a:t>
            </a:r>
            <a:r>
              <a:rPr lang="en-US" altLang="zh-CN" sz="2100">
                <a:ea typeface="楷体_GB2312"/>
                <a:cs typeface="楷体_GB2312"/>
              </a:rPr>
              <a:t>2</a:t>
            </a:r>
            <a:r>
              <a:rPr lang="en-US" altLang="zh-CN" sz="2100" baseline="30000">
                <a:ea typeface="楷体_GB2312"/>
                <a:cs typeface="楷体_GB2312"/>
              </a:rPr>
              <a:t>n-i+1</a:t>
            </a:r>
            <a:r>
              <a:rPr lang="zh-CN" altLang="en-US" sz="2100">
                <a:ea typeface="楷体_GB2312"/>
                <a:cs typeface="楷体_GB2312"/>
              </a:rPr>
              <a:t>。由此可见，算法计算跳跃点集</a:t>
            </a:r>
            <a:r>
              <a:rPr lang="en-US" altLang="zh-CN" sz="2100">
                <a:ea typeface="楷体_GB2312"/>
                <a:cs typeface="楷体_GB2312"/>
              </a:rPr>
              <a:t>p[i]</a:t>
            </a:r>
            <a:r>
              <a:rPr lang="zh-CN" altLang="en-US" sz="2100">
                <a:ea typeface="楷体_GB2312"/>
                <a:cs typeface="楷体_GB2312"/>
              </a:rPr>
              <a:t>所花费的计算时间为</a:t>
            </a:r>
          </a:p>
          <a:p>
            <a:r>
              <a:rPr lang="zh-CN" altLang="en-US" sz="2100">
                <a:ea typeface="楷体_GB2312"/>
                <a:cs typeface="楷体_GB2312"/>
              </a:rPr>
              <a:t>从而，改进后算法的计算时间复杂性为</a:t>
            </a:r>
            <a:r>
              <a:rPr lang="en-US" altLang="zh-CN" sz="2100">
                <a:ea typeface="楷体_GB2312"/>
                <a:cs typeface="楷体_GB2312"/>
              </a:rPr>
              <a:t>O(2</a:t>
            </a:r>
            <a:r>
              <a:rPr lang="en-US" altLang="zh-CN" sz="2100" baseline="30000">
                <a:ea typeface="楷体_GB2312"/>
                <a:cs typeface="楷体_GB2312"/>
              </a:rPr>
              <a:t>n</a:t>
            </a:r>
            <a:r>
              <a:rPr lang="en-US" altLang="zh-CN" sz="2100">
                <a:ea typeface="楷体_GB2312"/>
                <a:cs typeface="楷体_GB2312"/>
              </a:rPr>
              <a:t>)</a:t>
            </a:r>
            <a:r>
              <a:rPr lang="zh-CN" altLang="en-US" sz="2100">
                <a:ea typeface="楷体_GB2312"/>
                <a:cs typeface="楷体_GB2312"/>
              </a:rPr>
              <a:t>。当所给物品的重量</a:t>
            </a:r>
            <a:r>
              <a:rPr lang="en-US" altLang="zh-CN" sz="2100">
                <a:ea typeface="楷体_GB2312"/>
                <a:cs typeface="楷体_GB2312"/>
              </a:rPr>
              <a:t>w</a:t>
            </a:r>
            <a:r>
              <a:rPr lang="en-US" altLang="zh-CN" sz="2100" baseline="-25000">
                <a:ea typeface="楷体_GB2312"/>
                <a:cs typeface="楷体_GB2312"/>
              </a:rPr>
              <a:t>i</a:t>
            </a:r>
            <a:r>
              <a:rPr lang="en-US" altLang="zh-CN" sz="2100">
                <a:ea typeface="楷体_GB2312"/>
                <a:cs typeface="楷体_GB2312"/>
              </a:rPr>
              <a:t>(1≤i≤n)</a:t>
            </a:r>
            <a:r>
              <a:rPr lang="zh-CN" altLang="en-US" sz="2100">
                <a:ea typeface="楷体_GB2312"/>
                <a:cs typeface="楷体_GB2312"/>
              </a:rPr>
              <a:t>是整数时，</a:t>
            </a:r>
            <a:r>
              <a:rPr lang="en-US" altLang="zh-CN" sz="2100">
                <a:ea typeface="楷体_GB2312"/>
                <a:cs typeface="楷体_GB2312"/>
              </a:rPr>
              <a:t>|p[i]|≤c+1</a:t>
            </a:r>
            <a:r>
              <a:rPr lang="zh-CN" altLang="en-US" sz="2100">
                <a:ea typeface="楷体_GB2312"/>
                <a:cs typeface="楷体_GB2312"/>
              </a:rPr>
              <a:t>，</a:t>
            </a:r>
            <a:r>
              <a:rPr lang="en-US" altLang="zh-CN" sz="2100">
                <a:ea typeface="楷体_GB2312"/>
                <a:cs typeface="楷体_GB2312"/>
              </a:rPr>
              <a:t>(1≤i≤n)</a:t>
            </a:r>
            <a:r>
              <a:rPr lang="zh-CN" altLang="en-US" sz="2100">
                <a:ea typeface="楷体_GB2312"/>
                <a:cs typeface="楷体_GB2312"/>
              </a:rPr>
              <a:t>。在这种情况下，改进后算法的计算时间复杂性为</a:t>
            </a:r>
            <a:r>
              <a:rPr lang="en-US" altLang="zh-CN" sz="2100">
                <a:ea typeface="楷体_GB2312"/>
                <a:cs typeface="楷体_GB2312"/>
              </a:rPr>
              <a:t>O(min{nc,2</a:t>
            </a:r>
            <a:r>
              <a:rPr lang="en-US" altLang="zh-CN" sz="2100" baseline="30000">
                <a:ea typeface="楷体_GB2312"/>
                <a:cs typeface="楷体_GB2312"/>
              </a:rPr>
              <a:t>n</a:t>
            </a:r>
            <a:r>
              <a:rPr lang="en-US" altLang="zh-CN" sz="2100">
                <a:ea typeface="楷体_GB2312"/>
                <a:cs typeface="楷体_GB2312"/>
              </a:rPr>
              <a:t>})</a:t>
            </a:r>
            <a:r>
              <a:rPr lang="zh-CN" altLang="en-US" sz="2100">
                <a:ea typeface="楷体_GB2312"/>
                <a:cs typeface="楷体_GB2312"/>
              </a:rPr>
              <a:t>。</a:t>
            </a:r>
            <a:endParaRPr lang="en-US" altLang="zh-CN" sz="2100">
              <a:ea typeface="楷体_GB2312"/>
              <a:cs typeface="楷体_GB2312"/>
            </a:endParaRPr>
          </a:p>
        </p:txBody>
      </p:sp>
      <p:sp>
        <p:nvSpPr>
          <p:cNvPr id="326659" name="Rectangle 3"/>
          <p:cNvSpPr>
            <a:spLocks noChangeArrowheads="1"/>
          </p:cNvSpPr>
          <p:nvPr/>
        </p:nvSpPr>
        <p:spPr bwMode="auto">
          <a:xfrm>
            <a:off x="1601391" y="0"/>
            <a:ext cx="5509022" cy="596504"/>
          </a:xfrm>
          <a:prstGeom prst="rect">
            <a:avLst/>
          </a:prstGeom>
          <a:noFill/>
          <a:ln>
            <a:noFill/>
          </a:ln>
          <a:effectLst/>
        </p:spPr>
        <p:txBody>
          <a:bodyPr anchor="b"/>
          <a:lstStyle/>
          <a:p>
            <a:pPr>
              <a:defRPr/>
            </a:pPr>
            <a:r>
              <a:rPr lang="en-US" altLang="zh-CN" sz="2850" b="1">
                <a:solidFill>
                  <a:srgbClr val="000066"/>
                </a:solidFill>
                <a:effectLst>
                  <a:outerShdw blurRad="38100" dist="38100" dir="2700000" algn="tl">
                    <a:srgbClr val="C0C0C0"/>
                  </a:outerShdw>
                </a:effectLst>
                <a:latin typeface="Garamond" pitchFamily="18" charset="0"/>
                <a:ea typeface="黑体" pitchFamily="2" charset="-122"/>
              </a:rPr>
              <a:t>算法复杂度分析</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105549" name="Rectangle 4"/>
          <p:cNvSpPr>
            <a:spLocks noChangeArrowheads="1"/>
          </p:cNvSpPr>
          <p:nvPr/>
        </p:nvSpPr>
        <p:spPr bwMode="auto">
          <a:xfrm>
            <a:off x="1143000" y="-160020"/>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105545" name="Object 73"/>
          <p:cNvGraphicFramePr>
            <a:graphicFrameLocks noChangeAspect="1"/>
          </p:cNvGraphicFramePr>
          <p:nvPr/>
        </p:nvGraphicFramePr>
        <p:xfrm>
          <a:off x="4787504" y="2982516"/>
          <a:ext cx="2269331" cy="439340"/>
        </p:xfrm>
        <a:graphic>
          <a:graphicData uri="http://schemas.openxmlformats.org/presentationml/2006/ole">
            <mc:AlternateContent xmlns:mc="http://schemas.openxmlformats.org/markup-compatibility/2006">
              <mc:Choice xmlns:v="urn:schemas-microsoft-com:vml" Requires="v">
                <p:oleObj spid="_x0000_s105605" name="公式" r:id="rId3" imgW="2362200" imgH="457200" progId="Equation.3">
                  <p:embed/>
                </p:oleObj>
              </mc:Choice>
              <mc:Fallback>
                <p:oleObj name="公式" r:id="rId3" imgW="2362200" imgH="457200" progId="Equation.3">
                  <p:embed/>
                  <p:pic>
                    <p:nvPicPr>
                      <p:cNvPr id="0" name="Picture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504" y="2982516"/>
                        <a:ext cx="2269331" cy="439340"/>
                      </a:xfrm>
                      <a:prstGeom prst="rect">
                        <a:avLst/>
                      </a:prstGeom>
                      <a:noFill/>
                    </p:spPr>
                  </p:pic>
                </p:oleObj>
              </mc:Fallback>
            </mc:AlternateContent>
          </a:graphicData>
        </a:graphic>
      </p:graphicFrame>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标题 2"/>
          <p:cNvSpPr>
            <a:spLocks noGrp="1"/>
          </p:cNvSpPr>
          <p:nvPr>
            <p:ph type="title" idx="4294967295"/>
          </p:nvPr>
        </p:nvSpPr>
        <p:spPr>
          <a:xfrm>
            <a:off x="0" y="205740"/>
            <a:ext cx="6172200" cy="857250"/>
          </a:xfrm>
        </p:spPr>
        <p:txBody>
          <a:bodyPr/>
          <a:lstStyle/>
          <a:p>
            <a:r>
              <a:rPr lang="zh-CN" altLang="en-US" b="1">
                <a:solidFill>
                  <a:srgbClr val="000000"/>
                </a:solidFill>
                <a:latin typeface="Times New Roman" pitchFamily="18" charset="0"/>
                <a:ea typeface="楷体" charset="0"/>
                <a:cs typeface="微软雅黑"/>
              </a:rPr>
              <a:t>作业</a:t>
            </a:r>
          </a:p>
        </p:txBody>
      </p:sp>
      <p:sp>
        <p:nvSpPr>
          <p:cNvPr id="246786" name="内容占位符 3"/>
          <p:cNvSpPr>
            <a:spLocks noGrp="1"/>
          </p:cNvSpPr>
          <p:nvPr>
            <p:ph idx="4294967295"/>
          </p:nvPr>
        </p:nvSpPr>
        <p:spPr>
          <a:xfrm>
            <a:off x="0" y="1200150"/>
            <a:ext cx="7509510" cy="3514725"/>
          </a:xfrm>
        </p:spPr>
        <p:txBody>
          <a:bodyPr/>
          <a:lstStyle/>
          <a:p>
            <a:r>
              <a:rPr lang="zh-CN" altLang="en-US" b="1">
                <a:solidFill>
                  <a:srgbClr val="000000"/>
                </a:solidFill>
                <a:latin typeface="Times New Roman" pitchFamily="18" charset="0"/>
                <a:ea typeface="楷体" charset="0"/>
              </a:rPr>
              <a:t>利用动态规划算法解决</a:t>
            </a:r>
            <a:r>
              <a:rPr lang="en-US" altLang="zh-CN" b="1">
                <a:solidFill>
                  <a:srgbClr val="000000"/>
                </a:solidFill>
                <a:latin typeface="Times New Roman" pitchFamily="18" charset="0"/>
                <a:ea typeface="楷体" charset="0"/>
              </a:rPr>
              <a:t>0-1</a:t>
            </a:r>
            <a:r>
              <a:rPr lang="zh-CN" altLang="en-US" b="1">
                <a:solidFill>
                  <a:srgbClr val="000000"/>
                </a:solidFill>
                <a:latin typeface="Times New Roman" pitchFamily="18" charset="0"/>
                <a:ea typeface="楷体" charset="0"/>
              </a:rPr>
              <a:t>背包问题：</a:t>
            </a:r>
          </a:p>
          <a:p>
            <a:r>
              <a:rPr lang="zh-CN" altLang="en-US" b="1">
                <a:solidFill>
                  <a:srgbClr val="000000"/>
                </a:solidFill>
                <a:latin typeface="Times New Roman" pitchFamily="18" charset="0"/>
                <a:ea typeface="楷体" charset="0"/>
              </a:rPr>
              <a:t>要求：</a:t>
            </a:r>
          </a:p>
          <a:p>
            <a:pPr lvl="1"/>
            <a:r>
              <a:rPr lang="zh-CN" altLang="en-US" b="1">
                <a:solidFill>
                  <a:srgbClr val="000000"/>
                </a:solidFill>
                <a:latin typeface="Times New Roman" pitchFamily="18" charset="0"/>
                <a:ea typeface="楷体" charset="0"/>
              </a:rPr>
              <a:t>算出最优解，给出最优组合。</a:t>
            </a:r>
          </a:p>
          <a:p>
            <a:pPr lvl="1"/>
            <a:r>
              <a:rPr lang="zh-CN" altLang="en-US" b="1">
                <a:solidFill>
                  <a:srgbClr val="000000"/>
                </a:solidFill>
                <a:latin typeface="Times New Roman" pitchFamily="18" charset="0"/>
                <a:ea typeface="楷体" charset="0"/>
              </a:rPr>
              <a:t>实现基本算法，调试成功；</a:t>
            </a:r>
          </a:p>
          <a:p>
            <a:pPr lvl="1"/>
            <a:r>
              <a:rPr lang="zh-CN" altLang="en-US" b="1">
                <a:solidFill>
                  <a:srgbClr val="000000"/>
                </a:solidFill>
                <a:latin typeface="Times New Roman" pitchFamily="18" charset="0"/>
                <a:ea typeface="楷体" charset="0"/>
              </a:rPr>
              <a:t>实现改进算法，调试成功。</a:t>
            </a:r>
            <a:r>
              <a:rPr lang="en-US" altLang="zh-CN" b="1">
                <a:solidFill>
                  <a:srgbClr val="000000"/>
                </a:solidFill>
                <a:latin typeface="Times New Roman" pitchFamily="18" charset="0"/>
                <a:ea typeface="楷体" charset="0"/>
              </a:rPr>
              <a:t>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标题 1"/>
          <p:cNvSpPr>
            <a:spLocks noGrp="1"/>
          </p:cNvSpPr>
          <p:nvPr>
            <p:ph type="ctrTitle" idx="4294967295"/>
          </p:nvPr>
        </p:nvSpPr>
        <p:spPr>
          <a:xfrm>
            <a:off x="0" y="1257300"/>
            <a:ext cx="5829300" cy="1153795"/>
          </a:xfrm>
        </p:spPr>
        <p:txBody>
          <a:bodyPr/>
          <a:lstStyle/>
          <a:p>
            <a:pPr eaLnBrk="1" hangingPunct="1"/>
            <a:r>
              <a:rPr lang="zh-CN" altLang="en-US" b="1">
                <a:solidFill>
                  <a:srgbClr val="000000"/>
                </a:solidFill>
                <a:latin typeface="Times New Roman" pitchFamily="18" charset="0"/>
                <a:ea typeface="楷体" charset="0"/>
                <a:cs typeface="微软雅黑"/>
              </a:rPr>
              <a:t>货郎担问题</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833" name="Picture 4"/>
          <p:cNvPicPr>
            <a:picLocks noChangeAspect="1" noChangeArrowheads="1"/>
          </p:cNvPicPr>
          <p:nvPr/>
        </p:nvPicPr>
        <p:blipFill>
          <a:blip r:embed="rId2"/>
          <a:srcRect/>
          <a:stretch>
            <a:fillRect/>
          </a:stretch>
        </p:blipFill>
        <p:spPr bwMode="auto">
          <a:xfrm>
            <a:off x="5436394" y="250031"/>
            <a:ext cx="2228850" cy="1628775"/>
          </a:xfrm>
          <a:prstGeom prst="rect">
            <a:avLst/>
          </a:prstGeom>
          <a:noFill/>
          <a:ln w="9525">
            <a:noFill/>
            <a:miter lim="800000"/>
            <a:headEnd/>
            <a:tailEnd/>
          </a:ln>
        </p:spPr>
      </p:pic>
      <p:pic>
        <p:nvPicPr>
          <p:cNvPr id="248834" name="Picture 5"/>
          <p:cNvPicPr>
            <a:picLocks noChangeAspect="1" noChangeArrowheads="1"/>
          </p:cNvPicPr>
          <p:nvPr/>
        </p:nvPicPr>
        <p:blipFill>
          <a:blip r:embed="rId3"/>
          <a:srcRect/>
          <a:stretch>
            <a:fillRect/>
          </a:stretch>
        </p:blipFill>
        <p:spPr bwMode="auto">
          <a:xfrm>
            <a:off x="1385888" y="303610"/>
            <a:ext cx="1778794" cy="1092994"/>
          </a:xfrm>
          <a:prstGeom prst="rect">
            <a:avLst/>
          </a:prstGeom>
          <a:noFill/>
          <a:ln w="9525">
            <a:noFill/>
            <a:miter lim="800000"/>
            <a:headEnd/>
            <a:tailEnd/>
          </a:ln>
        </p:spPr>
      </p:pic>
      <p:pic>
        <p:nvPicPr>
          <p:cNvPr id="248835" name="Picture 7"/>
          <p:cNvPicPr>
            <a:picLocks noChangeAspect="1" noChangeArrowheads="1"/>
          </p:cNvPicPr>
          <p:nvPr/>
        </p:nvPicPr>
        <p:blipFill>
          <a:blip r:embed="rId4"/>
          <a:srcRect/>
          <a:stretch>
            <a:fillRect/>
          </a:stretch>
        </p:blipFill>
        <p:spPr bwMode="auto">
          <a:xfrm>
            <a:off x="1439466" y="2139554"/>
            <a:ext cx="5099447" cy="1493044"/>
          </a:xfrm>
          <a:prstGeom prst="rect">
            <a:avLst/>
          </a:prstGeom>
          <a:noFill/>
          <a:ln w="9525">
            <a:noFill/>
            <a:miter lim="800000"/>
            <a:headEnd/>
            <a:tailEnd/>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857" name="Picture 4"/>
          <p:cNvPicPr>
            <a:picLocks noChangeAspect="1" noChangeArrowheads="1"/>
          </p:cNvPicPr>
          <p:nvPr/>
        </p:nvPicPr>
        <p:blipFill>
          <a:blip r:embed="rId2"/>
          <a:srcRect/>
          <a:stretch>
            <a:fillRect/>
          </a:stretch>
        </p:blipFill>
        <p:spPr bwMode="auto">
          <a:xfrm>
            <a:off x="1331119" y="465535"/>
            <a:ext cx="2757488" cy="3407569"/>
          </a:xfrm>
          <a:prstGeom prst="rect">
            <a:avLst/>
          </a:prstGeom>
          <a:noFill/>
          <a:ln w="9525">
            <a:noFill/>
            <a:miter lim="800000"/>
            <a:headEnd/>
            <a:tailEnd/>
          </a:ln>
        </p:spPr>
      </p:pic>
      <p:pic>
        <p:nvPicPr>
          <p:cNvPr id="249858" name="Picture 5"/>
          <p:cNvPicPr>
            <a:picLocks noChangeAspect="1" noChangeArrowheads="1"/>
          </p:cNvPicPr>
          <p:nvPr/>
        </p:nvPicPr>
        <p:blipFill>
          <a:blip r:embed="rId3"/>
          <a:srcRect/>
          <a:stretch>
            <a:fillRect/>
          </a:stretch>
        </p:blipFill>
        <p:spPr bwMode="auto">
          <a:xfrm>
            <a:off x="5057775" y="897731"/>
            <a:ext cx="1928813" cy="2007394"/>
          </a:xfrm>
          <a:prstGeom prst="rect">
            <a:avLst/>
          </a:prstGeom>
          <a:noFill/>
          <a:ln w="9525">
            <a:noFill/>
            <a:miter lim="800000"/>
            <a:headEnd/>
            <a:tailEnd/>
          </a:ln>
        </p:spPr>
      </p:pic>
      <p:pic>
        <p:nvPicPr>
          <p:cNvPr id="249859" name="Picture 6"/>
          <p:cNvPicPr>
            <a:picLocks noChangeAspect="1" noChangeArrowheads="1"/>
          </p:cNvPicPr>
          <p:nvPr/>
        </p:nvPicPr>
        <p:blipFill>
          <a:blip r:embed="rId4"/>
          <a:srcRect/>
          <a:stretch>
            <a:fillRect/>
          </a:stretch>
        </p:blipFill>
        <p:spPr bwMode="auto">
          <a:xfrm>
            <a:off x="4842272" y="3274219"/>
            <a:ext cx="2493169" cy="221456"/>
          </a:xfrm>
          <a:prstGeom prst="rect">
            <a:avLst/>
          </a:prstGeom>
          <a:noFill/>
          <a:ln w="9525">
            <a:noFill/>
            <a:miter lim="800000"/>
            <a:headEnd/>
            <a:tailEnd/>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3"/>
          <p:cNvSpPr>
            <a:spLocks noGrp="1" noChangeArrowheads="1"/>
          </p:cNvSpPr>
          <p:nvPr>
            <p:ph type="body" idx="4294967295"/>
          </p:nvPr>
        </p:nvSpPr>
        <p:spPr>
          <a:xfrm>
            <a:off x="0" y="1200150"/>
            <a:ext cx="6172200" cy="3514725"/>
          </a:xfrm>
        </p:spPr>
        <p:txBody>
          <a:bodyPr/>
          <a:lstStyle/>
          <a:p>
            <a:pPr eaLnBrk="1" hangingPunct="1"/>
            <a:r>
              <a:rPr lang="zh-CN" altLang="en-US" b="1">
                <a:solidFill>
                  <a:srgbClr val="000000"/>
                </a:solidFill>
                <a:latin typeface="Times New Roman" pitchFamily="18" charset="0"/>
                <a:ea typeface="楷体" charset="0"/>
              </a:rPr>
              <a:t>全解 </a:t>
            </a:r>
            <a:r>
              <a:rPr lang="en-US" altLang="zh-CN" b="1">
                <a:solidFill>
                  <a:srgbClr val="000000"/>
                </a:solidFill>
                <a:latin typeface="Times New Roman" pitchFamily="18" charset="0"/>
                <a:ea typeface="楷体" charset="0"/>
              </a:rPr>
              <a:t>= 1-&gt;k   + min (k -&gt;1)</a:t>
            </a:r>
          </a:p>
          <a:p>
            <a:pPr eaLnBrk="1" hangingPunct="1"/>
            <a:r>
              <a:rPr lang="zh-CN" altLang="en-US" b="1">
                <a:solidFill>
                  <a:srgbClr val="000000"/>
                </a:solidFill>
                <a:latin typeface="Times New Roman" pitchFamily="18" charset="0"/>
                <a:ea typeface="楷体" charset="0"/>
              </a:rPr>
              <a:t>枚举</a:t>
            </a:r>
            <a:r>
              <a:rPr lang="en-US" altLang="zh-CN" b="1">
                <a:solidFill>
                  <a:srgbClr val="000000"/>
                </a:solidFill>
                <a:latin typeface="Times New Roman" pitchFamily="18" charset="0"/>
                <a:ea typeface="楷体" charset="0"/>
              </a:rPr>
              <a:t>k</a:t>
            </a:r>
            <a:r>
              <a:rPr lang="zh-CN" altLang="en-US" b="1">
                <a:solidFill>
                  <a:srgbClr val="000000"/>
                </a:solidFill>
                <a:latin typeface="Times New Roman" pitchFamily="18" charset="0"/>
                <a:ea typeface="楷体" charset="0"/>
              </a:rPr>
              <a:t>，算出</a:t>
            </a:r>
            <a:r>
              <a:rPr lang="en-US" altLang="zh-CN" b="1">
                <a:solidFill>
                  <a:srgbClr val="000000"/>
                </a:solidFill>
                <a:latin typeface="Times New Roman" pitchFamily="18" charset="0"/>
                <a:ea typeface="楷体" charset="0"/>
              </a:rPr>
              <a:t>k-&gt;1</a:t>
            </a:r>
            <a:r>
              <a:rPr lang="zh-CN" altLang="en-US" b="1">
                <a:solidFill>
                  <a:srgbClr val="000000"/>
                </a:solidFill>
                <a:latin typeface="Times New Roman" pitchFamily="18" charset="0"/>
                <a:ea typeface="楷体" charset="0"/>
              </a:rPr>
              <a:t>的最小，则全解就完成了。</a:t>
            </a:r>
          </a:p>
          <a:p>
            <a:pPr eaLnBrk="1" hangingPunct="1"/>
            <a:endParaRPr lang="zh-CN" altLang="en-US" b="1">
              <a:solidFill>
                <a:srgbClr val="000000"/>
              </a:solidFill>
              <a:latin typeface="Times New Roman" pitchFamily="18" charset="0"/>
              <a:ea typeface="楷体"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p:cNvPicPr>
            <a:picLocks noChangeAspect="1" noChangeArrowheads="1"/>
          </p:cNvPicPr>
          <p:nvPr/>
        </p:nvPicPr>
        <p:blipFill>
          <a:blip r:embed="rId2"/>
          <a:srcRect/>
          <a:stretch>
            <a:fillRect/>
          </a:stretch>
        </p:blipFill>
        <p:spPr bwMode="auto">
          <a:xfrm>
            <a:off x="1057831" y="325200"/>
            <a:ext cx="6627019" cy="3429000"/>
          </a:xfrm>
          <a:prstGeom prst="rect">
            <a:avLst/>
          </a:prstGeom>
          <a:noFill/>
          <a:ln w="9525">
            <a:noFill/>
            <a:miter lim="800000"/>
            <a:headEnd/>
            <a:tailEnd/>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05" name="Picture 4"/>
          <p:cNvPicPr>
            <a:picLocks noChangeAspect="1" noChangeArrowheads="1"/>
          </p:cNvPicPr>
          <p:nvPr/>
        </p:nvPicPr>
        <p:blipFill>
          <a:blip r:embed="rId2"/>
          <a:srcRect/>
          <a:stretch>
            <a:fillRect/>
          </a:stretch>
        </p:blipFill>
        <p:spPr bwMode="auto">
          <a:xfrm>
            <a:off x="1709738" y="519113"/>
            <a:ext cx="1900238" cy="1064419"/>
          </a:xfrm>
          <a:prstGeom prst="rect">
            <a:avLst/>
          </a:prstGeom>
          <a:noFill/>
          <a:ln w="9525">
            <a:noFill/>
            <a:miter lim="800000"/>
            <a:headEnd/>
            <a:tailEnd/>
          </a:ln>
        </p:spPr>
      </p:pic>
      <p:pic>
        <p:nvPicPr>
          <p:cNvPr id="251906" name="Picture 5"/>
          <p:cNvPicPr>
            <a:picLocks noChangeAspect="1" noChangeArrowheads="1"/>
          </p:cNvPicPr>
          <p:nvPr/>
        </p:nvPicPr>
        <p:blipFill>
          <a:blip r:embed="rId3"/>
          <a:srcRect/>
          <a:stretch>
            <a:fillRect/>
          </a:stretch>
        </p:blipFill>
        <p:spPr bwMode="auto">
          <a:xfrm>
            <a:off x="4680347" y="627460"/>
            <a:ext cx="2300288" cy="921544"/>
          </a:xfrm>
          <a:prstGeom prst="rect">
            <a:avLst/>
          </a:prstGeom>
          <a:noFill/>
          <a:ln w="9525">
            <a:noFill/>
            <a:miter lim="800000"/>
            <a:headEnd/>
            <a:tailEnd/>
          </a:ln>
        </p:spPr>
      </p:pic>
      <p:pic>
        <p:nvPicPr>
          <p:cNvPr id="251907" name="Picture 6"/>
          <p:cNvPicPr>
            <a:picLocks noChangeAspect="1" noChangeArrowheads="1"/>
          </p:cNvPicPr>
          <p:nvPr/>
        </p:nvPicPr>
        <p:blipFill>
          <a:blip r:embed="rId4"/>
          <a:srcRect/>
          <a:stretch>
            <a:fillRect/>
          </a:stretch>
        </p:blipFill>
        <p:spPr bwMode="auto">
          <a:xfrm>
            <a:off x="1547813" y="1869281"/>
            <a:ext cx="2671763" cy="807244"/>
          </a:xfrm>
          <a:prstGeom prst="rect">
            <a:avLst/>
          </a:prstGeom>
          <a:noFill/>
          <a:ln w="9525">
            <a:noFill/>
            <a:miter lim="800000"/>
            <a:headEnd/>
            <a:tailEnd/>
          </a:ln>
        </p:spPr>
      </p:pic>
      <p:pic>
        <p:nvPicPr>
          <p:cNvPr id="251908" name="Picture 7"/>
          <p:cNvPicPr>
            <a:picLocks noChangeAspect="1" noChangeArrowheads="1"/>
          </p:cNvPicPr>
          <p:nvPr/>
        </p:nvPicPr>
        <p:blipFill>
          <a:blip r:embed="rId5"/>
          <a:srcRect/>
          <a:stretch>
            <a:fillRect/>
          </a:stretch>
        </p:blipFill>
        <p:spPr bwMode="auto">
          <a:xfrm>
            <a:off x="1601391" y="2787254"/>
            <a:ext cx="2664619" cy="528638"/>
          </a:xfrm>
          <a:prstGeom prst="rect">
            <a:avLst/>
          </a:prstGeom>
          <a:noFill/>
          <a:ln w="9525">
            <a:noFill/>
            <a:miter lim="800000"/>
            <a:headEnd/>
            <a:tailEnd/>
          </a:ln>
        </p:spPr>
      </p:pic>
      <p:pic>
        <p:nvPicPr>
          <p:cNvPr id="251909" name="Picture 8"/>
          <p:cNvPicPr>
            <a:picLocks noChangeAspect="1" noChangeArrowheads="1"/>
          </p:cNvPicPr>
          <p:nvPr/>
        </p:nvPicPr>
        <p:blipFill>
          <a:blip r:embed="rId6"/>
          <a:srcRect/>
          <a:stretch>
            <a:fillRect/>
          </a:stretch>
        </p:blipFill>
        <p:spPr bwMode="auto">
          <a:xfrm>
            <a:off x="2195513" y="3489722"/>
            <a:ext cx="3814763" cy="850106"/>
          </a:xfrm>
          <a:prstGeom prst="rect">
            <a:avLst/>
          </a:prstGeom>
          <a:noFill/>
          <a:ln w="9525">
            <a:noFill/>
            <a:miter lim="800000"/>
            <a:headEnd/>
            <a:tailEnd/>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929" name="Picture 5"/>
          <p:cNvPicPr>
            <a:picLocks noChangeAspect="1" noChangeArrowheads="1"/>
          </p:cNvPicPr>
          <p:nvPr/>
        </p:nvPicPr>
        <p:blipFill>
          <a:blip r:embed="rId2"/>
          <a:srcRect/>
          <a:stretch>
            <a:fillRect/>
          </a:stretch>
        </p:blipFill>
        <p:spPr bwMode="auto">
          <a:xfrm>
            <a:off x="1277541" y="1762125"/>
            <a:ext cx="3164681" cy="1128713"/>
          </a:xfrm>
          <a:prstGeom prst="rect">
            <a:avLst/>
          </a:prstGeom>
          <a:noFill/>
          <a:ln w="9525">
            <a:noFill/>
            <a:miter lim="800000"/>
            <a:headEnd/>
            <a:tailEnd/>
          </a:ln>
        </p:spPr>
      </p:pic>
      <p:pic>
        <p:nvPicPr>
          <p:cNvPr id="252930" name="Picture 6"/>
          <p:cNvPicPr>
            <a:picLocks noChangeAspect="1" noChangeArrowheads="1"/>
          </p:cNvPicPr>
          <p:nvPr/>
        </p:nvPicPr>
        <p:blipFill>
          <a:blip r:embed="rId3"/>
          <a:srcRect/>
          <a:stretch>
            <a:fillRect/>
          </a:stretch>
        </p:blipFill>
        <p:spPr bwMode="auto">
          <a:xfrm>
            <a:off x="1277541" y="3112294"/>
            <a:ext cx="4316015" cy="878681"/>
          </a:xfrm>
          <a:prstGeom prst="rect">
            <a:avLst/>
          </a:prstGeom>
          <a:noFill/>
          <a:ln w="9525">
            <a:noFill/>
            <a:miter lim="800000"/>
            <a:headEnd/>
            <a:tailEnd/>
          </a:ln>
        </p:spPr>
      </p:pic>
      <p:pic>
        <p:nvPicPr>
          <p:cNvPr id="252931" name="Picture 7"/>
          <p:cNvPicPr>
            <a:picLocks noChangeAspect="1" noChangeArrowheads="1"/>
          </p:cNvPicPr>
          <p:nvPr/>
        </p:nvPicPr>
        <p:blipFill>
          <a:blip r:embed="rId4"/>
          <a:srcRect/>
          <a:stretch>
            <a:fillRect/>
          </a:stretch>
        </p:blipFill>
        <p:spPr bwMode="auto">
          <a:xfrm>
            <a:off x="5436394" y="573881"/>
            <a:ext cx="1864519" cy="1143000"/>
          </a:xfrm>
          <a:prstGeom prst="rect">
            <a:avLst/>
          </a:prstGeom>
          <a:noFill/>
          <a:ln w="9525">
            <a:noFill/>
            <a:miter lim="800000"/>
            <a:headEnd/>
            <a:tailEnd/>
          </a:ln>
        </p:spPr>
      </p:pic>
      <p:pic>
        <p:nvPicPr>
          <p:cNvPr id="252932" name="Picture 8"/>
          <p:cNvPicPr>
            <a:picLocks noChangeAspect="1" noChangeArrowheads="1"/>
          </p:cNvPicPr>
          <p:nvPr/>
        </p:nvPicPr>
        <p:blipFill>
          <a:blip r:embed="rId5"/>
          <a:srcRect/>
          <a:stretch>
            <a:fillRect/>
          </a:stretch>
        </p:blipFill>
        <p:spPr bwMode="auto">
          <a:xfrm>
            <a:off x="1331119" y="195263"/>
            <a:ext cx="2821781" cy="1385888"/>
          </a:xfrm>
          <a:prstGeom prst="rect">
            <a:avLst/>
          </a:prstGeom>
          <a:noFill/>
          <a:ln w="9525">
            <a:noFill/>
            <a:miter lim="800000"/>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309082" y="1765252"/>
            <a:ext cx="5827236" cy="1446550"/>
          </a:xfrm>
          <a:prstGeom prst="rect">
            <a:avLst/>
          </a:prstGeom>
          <a:noFill/>
        </p:spPr>
        <p:txBody>
          <a:bodyPr wrap="none" rtlCol="0">
            <a:spAutoFit/>
          </a:bodyPr>
          <a:lstStyle/>
          <a:p>
            <a:r>
              <a:rPr lang="zh-CN" altLang="en-US" sz="8800" dirty="0">
                <a:solidFill>
                  <a:srgbClr val="68991C"/>
                </a:solidFill>
                <a:latin typeface="叶根友圆趣卡通体" panose="02010601030101010101" pitchFamily="2" charset="-122"/>
                <a:ea typeface="叶根友圆趣卡通体" panose="02010601030101010101" pitchFamily="2" charset="-122"/>
                <a:cs typeface="+mn-ea"/>
                <a:sym typeface="Arial" pitchFamily="34" charset="0"/>
              </a:rPr>
              <a:t>谢谢聆听！</a:t>
            </a:r>
            <a:endParaRPr lang="zh-CN" altLang="en-US" sz="5400" dirty="0">
              <a:solidFill>
                <a:srgbClr val="68991C"/>
              </a:solidFill>
              <a:latin typeface="叶根友圆趣卡通体" panose="02010601030101010101" pitchFamily="2" charset="-122"/>
              <a:ea typeface="叶根友圆趣卡通体" panose="02010601030101010101" pitchFamily="2" charset="-122"/>
              <a:cs typeface="+mn-ea"/>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Freeform 9"/>
          <p:cNvSpPr/>
          <p:nvPr/>
        </p:nvSpPr>
        <p:spPr bwMode="auto">
          <a:xfrm>
            <a:off x="5302251" y="787347"/>
            <a:ext cx="3571875" cy="3784653"/>
          </a:xfrm>
          <a:custGeom>
            <a:avLst/>
            <a:gdLst>
              <a:gd name="connsiteX0" fmla="*/ 2953 w 10000"/>
              <a:gd name="connsiteY0" fmla="*/ 1410 h 9051"/>
              <a:gd name="connsiteX1" fmla="*/ 3446 w 10000"/>
              <a:gd name="connsiteY1" fmla="*/ 1622 h 9051"/>
              <a:gd name="connsiteX2" fmla="*/ 3451 w 10000"/>
              <a:gd name="connsiteY2" fmla="*/ 1622 h 9051"/>
              <a:gd name="connsiteX3" fmla="*/ 3455 w 10000"/>
              <a:gd name="connsiteY3" fmla="*/ 1625 h 9051"/>
              <a:gd name="connsiteX4" fmla="*/ 3835 w 10000"/>
              <a:gd name="connsiteY4" fmla="*/ 1897 h 9051"/>
              <a:gd name="connsiteX5" fmla="*/ 3885 w 10000"/>
              <a:gd name="connsiteY5" fmla="*/ 1957 h 9051"/>
              <a:gd name="connsiteX6" fmla="*/ 3890 w 10000"/>
              <a:gd name="connsiteY6" fmla="*/ 1957 h 9051"/>
              <a:gd name="connsiteX7" fmla="*/ 4337 w 10000"/>
              <a:gd name="connsiteY7" fmla="*/ 2704 h 9051"/>
              <a:gd name="connsiteX8" fmla="*/ 4342 w 10000"/>
              <a:gd name="connsiteY8" fmla="*/ 2718 h 9051"/>
              <a:gd name="connsiteX9" fmla="*/ 4414 w 10000"/>
              <a:gd name="connsiteY9" fmla="*/ 2919 h 9051"/>
              <a:gd name="connsiteX10" fmla="*/ 4414 w 10000"/>
              <a:gd name="connsiteY10" fmla="*/ 2919 h 9051"/>
              <a:gd name="connsiteX11" fmla="*/ 4763 w 10000"/>
              <a:gd name="connsiteY11" fmla="*/ 4217 h 9051"/>
              <a:gd name="connsiteX12" fmla="*/ 4853 w 10000"/>
              <a:gd name="connsiteY12" fmla="*/ 4756 h 9051"/>
              <a:gd name="connsiteX13" fmla="*/ 4996 w 10000"/>
              <a:gd name="connsiteY13" fmla="*/ 0 h 9051"/>
              <a:gd name="connsiteX14" fmla="*/ 5152 w 10000"/>
              <a:gd name="connsiteY14" fmla="*/ 4756 h 9051"/>
              <a:gd name="connsiteX15" fmla="*/ 5242 w 10000"/>
              <a:gd name="connsiteY15" fmla="*/ 4217 h 9051"/>
              <a:gd name="connsiteX16" fmla="*/ 5590 w 10000"/>
              <a:gd name="connsiteY16" fmla="*/ 2919 h 9051"/>
              <a:gd name="connsiteX17" fmla="*/ 5590 w 10000"/>
              <a:gd name="connsiteY17" fmla="*/ 2919 h 9051"/>
              <a:gd name="connsiteX18" fmla="*/ 5663 w 10000"/>
              <a:gd name="connsiteY18" fmla="*/ 2718 h 9051"/>
              <a:gd name="connsiteX19" fmla="*/ 5667 w 10000"/>
              <a:gd name="connsiteY19" fmla="*/ 2704 h 9051"/>
              <a:gd name="connsiteX20" fmla="*/ 6115 w 10000"/>
              <a:gd name="connsiteY20" fmla="*/ 1957 h 9051"/>
              <a:gd name="connsiteX21" fmla="*/ 6115 w 10000"/>
              <a:gd name="connsiteY21" fmla="*/ 1957 h 9051"/>
              <a:gd name="connsiteX22" fmla="*/ 6119 w 10000"/>
              <a:gd name="connsiteY22" fmla="*/ 1953 h 9051"/>
              <a:gd name="connsiteX23" fmla="*/ 6128 w 10000"/>
              <a:gd name="connsiteY23" fmla="*/ 1939 h 9051"/>
              <a:gd name="connsiteX24" fmla="*/ 6169 w 10000"/>
              <a:gd name="connsiteY24" fmla="*/ 1897 h 9051"/>
              <a:gd name="connsiteX25" fmla="*/ 7051 w 10000"/>
              <a:gd name="connsiteY25" fmla="*/ 1410 h 9051"/>
              <a:gd name="connsiteX26" fmla="*/ 7056 w 10000"/>
              <a:gd name="connsiteY26" fmla="*/ 1410 h 9051"/>
              <a:gd name="connsiteX27" fmla="*/ 7399 w 10000"/>
              <a:gd name="connsiteY27" fmla="*/ 1361 h 9051"/>
              <a:gd name="connsiteX28" fmla="*/ 7417 w 10000"/>
              <a:gd name="connsiteY28" fmla="*/ 1361 h 9051"/>
              <a:gd name="connsiteX29" fmla="*/ 7544 w 10000"/>
              <a:gd name="connsiteY29" fmla="*/ 1354 h 9051"/>
              <a:gd name="connsiteX30" fmla="*/ 8824 w 10000"/>
              <a:gd name="connsiteY30" fmla="*/ 698 h 9051"/>
              <a:gd name="connsiteX31" fmla="*/ 7562 w 10000"/>
              <a:gd name="connsiteY31" fmla="*/ 1424 h 9051"/>
              <a:gd name="connsiteX32" fmla="*/ 7558 w 10000"/>
              <a:gd name="connsiteY32" fmla="*/ 1424 h 9051"/>
              <a:gd name="connsiteX33" fmla="*/ 7553 w 10000"/>
              <a:gd name="connsiteY33" fmla="*/ 1424 h 9051"/>
              <a:gd name="connsiteX34" fmla="*/ 7540 w 10000"/>
              <a:gd name="connsiteY34" fmla="*/ 1428 h 9051"/>
              <a:gd name="connsiteX35" fmla="*/ 7531 w 10000"/>
              <a:gd name="connsiteY35" fmla="*/ 1428 h 9051"/>
              <a:gd name="connsiteX36" fmla="*/ 7526 w 10000"/>
              <a:gd name="connsiteY36" fmla="*/ 1428 h 9051"/>
              <a:gd name="connsiteX37" fmla="*/ 7521 w 10000"/>
              <a:gd name="connsiteY37" fmla="*/ 1428 h 9051"/>
              <a:gd name="connsiteX38" fmla="*/ 7517 w 10000"/>
              <a:gd name="connsiteY38" fmla="*/ 1428 h 9051"/>
              <a:gd name="connsiteX39" fmla="*/ 7508 w 10000"/>
              <a:gd name="connsiteY39" fmla="*/ 1431 h 9051"/>
              <a:gd name="connsiteX40" fmla="*/ 7503 w 10000"/>
              <a:gd name="connsiteY40" fmla="*/ 1431 h 9051"/>
              <a:gd name="connsiteX41" fmla="*/ 7422 w 10000"/>
              <a:gd name="connsiteY41" fmla="*/ 1442 h 9051"/>
              <a:gd name="connsiteX42" fmla="*/ 6232 w 10000"/>
              <a:gd name="connsiteY42" fmla="*/ 2016 h 9051"/>
              <a:gd name="connsiteX43" fmla="*/ 5753 w 10000"/>
              <a:gd name="connsiteY43" fmla="*/ 2951 h 9051"/>
              <a:gd name="connsiteX44" fmla="*/ 5355 w 10000"/>
              <a:gd name="connsiteY44" fmla="*/ 4799 h 9051"/>
              <a:gd name="connsiteX45" fmla="*/ 6395 w 10000"/>
              <a:gd name="connsiteY45" fmla="*/ 3177 h 9051"/>
              <a:gd name="connsiteX46" fmla="*/ 6395 w 10000"/>
              <a:gd name="connsiteY46" fmla="*/ 3177 h 9051"/>
              <a:gd name="connsiteX47" fmla="*/ 6400 w 10000"/>
              <a:gd name="connsiteY47" fmla="*/ 3173 h 9051"/>
              <a:gd name="connsiteX48" fmla="*/ 6563 w 10000"/>
              <a:gd name="connsiteY48" fmla="*/ 3071 h 9051"/>
              <a:gd name="connsiteX49" fmla="*/ 7065 w 10000"/>
              <a:gd name="connsiteY49" fmla="*/ 2849 h 9051"/>
              <a:gd name="connsiteX50" fmla="*/ 7983 w 10000"/>
              <a:gd name="connsiteY50" fmla="*/ 2824 h 9051"/>
              <a:gd name="connsiteX51" fmla="*/ 7983 w 10000"/>
              <a:gd name="connsiteY51" fmla="*/ 2824 h 9051"/>
              <a:gd name="connsiteX52" fmla="*/ 8024 w 10000"/>
              <a:gd name="connsiteY52" fmla="*/ 2831 h 9051"/>
              <a:gd name="connsiteX53" fmla="*/ 10000 w 10000"/>
              <a:gd name="connsiteY53" fmla="*/ 2464 h 9051"/>
              <a:gd name="connsiteX54" fmla="*/ 8114 w 10000"/>
              <a:gd name="connsiteY54" fmla="*/ 2919 h 9051"/>
              <a:gd name="connsiteX55" fmla="*/ 8005 w 10000"/>
              <a:gd name="connsiteY55" fmla="*/ 2905 h 9051"/>
              <a:gd name="connsiteX56" fmla="*/ 7965 w 10000"/>
              <a:gd name="connsiteY56" fmla="*/ 2898 h 9051"/>
              <a:gd name="connsiteX57" fmla="*/ 7155 w 10000"/>
              <a:gd name="connsiteY57" fmla="*/ 2937 h 9051"/>
              <a:gd name="connsiteX58" fmla="*/ 6630 w 10000"/>
              <a:gd name="connsiteY58" fmla="*/ 3152 h 9051"/>
              <a:gd name="connsiteX59" fmla="*/ 6481 w 10000"/>
              <a:gd name="connsiteY59" fmla="*/ 3251 h 9051"/>
              <a:gd name="connsiteX60" fmla="*/ 5473 w 10000"/>
              <a:gd name="connsiteY60" fmla="*/ 5303 h 9051"/>
              <a:gd name="connsiteX61" fmla="*/ 5427 w 10000"/>
              <a:gd name="connsiteY61" fmla="*/ 6304 h 9051"/>
              <a:gd name="connsiteX62" fmla="*/ 6811 w 10000"/>
              <a:gd name="connsiteY62" fmla="*/ 4079 h 9051"/>
              <a:gd name="connsiteX63" fmla="*/ 6870 w 10000"/>
              <a:gd name="connsiteY63" fmla="*/ 4037 h 9051"/>
              <a:gd name="connsiteX64" fmla="*/ 6870 w 10000"/>
              <a:gd name="connsiteY64" fmla="*/ 4037 h 9051"/>
              <a:gd name="connsiteX65" fmla="*/ 9091 w 10000"/>
              <a:gd name="connsiteY65" fmla="*/ 3755 h 9051"/>
              <a:gd name="connsiteX66" fmla="*/ 6979 w 10000"/>
              <a:gd name="connsiteY66" fmla="*/ 4118 h 9051"/>
              <a:gd name="connsiteX67" fmla="*/ 6974 w 10000"/>
              <a:gd name="connsiteY67" fmla="*/ 4122 h 9051"/>
              <a:gd name="connsiteX68" fmla="*/ 6938 w 10000"/>
              <a:gd name="connsiteY68" fmla="*/ 4160 h 9051"/>
              <a:gd name="connsiteX69" fmla="*/ 5785 w 10000"/>
              <a:gd name="connsiteY69" fmla="*/ 8148 h 9051"/>
              <a:gd name="connsiteX70" fmla="*/ 6160 w 10000"/>
              <a:gd name="connsiteY70" fmla="*/ 9051 h 9051"/>
              <a:gd name="connsiteX71" fmla="*/ 3844 w 10000"/>
              <a:gd name="connsiteY71" fmla="*/ 9051 h 9051"/>
              <a:gd name="connsiteX72" fmla="*/ 4215 w 10000"/>
              <a:gd name="connsiteY72" fmla="*/ 8148 h 9051"/>
              <a:gd name="connsiteX73" fmla="*/ 3066 w 10000"/>
              <a:gd name="connsiteY73" fmla="*/ 4160 h 9051"/>
              <a:gd name="connsiteX74" fmla="*/ 3057 w 10000"/>
              <a:gd name="connsiteY74" fmla="*/ 4150 h 9051"/>
              <a:gd name="connsiteX75" fmla="*/ 3048 w 10000"/>
              <a:gd name="connsiteY75" fmla="*/ 4143 h 9051"/>
              <a:gd name="connsiteX76" fmla="*/ 3035 w 10000"/>
              <a:gd name="connsiteY76" fmla="*/ 4129 h 9051"/>
              <a:gd name="connsiteX77" fmla="*/ 3026 w 10000"/>
              <a:gd name="connsiteY77" fmla="*/ 4122 h 9051"/>
              <a:gd name="connsiteX78" fmla="*/ 3021 w 10000"/>
              <a:gd name="connsiteY78" fmla="*/ 4118 h 9051"/>
              <a:gd name="connsiteX79" fmla="*/ 914 w 10000"/>
              <a:gd name="connsiteY79" fmla="*/ 3755 h 9051"/>
              <a:gd name="connsiteX80" fmla="*/ 3130 w 10000"/>
              <a:gd name="connsiteY80" fmla="*/ 4033 h 9051"/>
              <a:gd name="connsiteX81" fmla="*/ 3130 w 10000"/>
              <a:gd name="connsiteY81" fmla="*/ 4033 h 9051"/>
              <a:gd name="connsiteX82" fmla="*/ 3134 w 10000"/>
              <a:gd name="connsiteY82" fmla="*/ 4037 h 9051"/>
              <a:gd name="connsiteX83" fmla="*/ 3134 w 10000"/>
              <a:gd name="connsiteY83" fmla="*/ 4037 h 9051"/>
              <a:gd name="connsiteX84" fmla="*/ 3180 w 10000"/>
              <a:gd name="connsiteY84" fmla="*/ 4072 h 9051"/>
              <a:gd name="connsiteX85" fmla="*/ 3180 w 10000"/>
              <a:gd name="connsiteY85" fmla="*/ 4072 h 9051"/>
              <a:gd name="connsiteX86" fmla="*/ 3189 w 10000"/>
              <a:gd name="connsiteY86" fmla="*/ 4079 h 9051"/>
              <a:gd name="connsiteX87" fmla="*/ 4573 w 10000"/>
              <a:gd name="connsiteY87" fmla="*/ 6304 h 9051"/>
              <a:gd name="connsiteX88" fmla="*/ 4532 w 10000"/>
              <a:gd name="connsiteY88" fmla="*/ 5303 h 9051"/>
              <a:gd name="connsiteX89" fmla="*/ 3523 w 10000"/>
              <a:gd name="connsiteY89" fmla="*/ 3251 h 9051"/>
              <a:gd name="connsiteX90" fmla="*/ 3370 w 10000"/>
              <a:gd name="connsiteY90" fmla="*/ 3152 h 9051"/>
              <a:gd name="connsiteX91" fmla="*/ 2845 w 10000"/>
              <a:gd name="connsiteY91" fmla="*/ 2937 h 9051"/>
              <a:gd name="connsiteX92" fmla="*/ 2035 w 10000"/>
              <a:gd name="connsiteY92" fmla="*/ 2898 h 9051"/>
              <a:gd name="connsiteX93" fmla="*/ 1999 w 10000"/>
              <a:gd name="connsiteY93" fmla="*/ 2905 h 9051"/>
              <a:gd name="connsiteX94" fmla="*/ 1891 w 10000"/>
              <a:gd name="connsiteY94" fmla="*/ 2919 h 9051"/>
              <a:gd name="connsiteX95" fmla="*/ 0 w 10000"/>
              <a:gd name="connsiteY95" fmla="*/ 2464 h 9051"/>
              <a:gd name="connsiteX96" fmla="*/ 1981 w 10000"/>
              <a:gd name="connsiteY96" fmla="*/ 2831 h 9051"/>
              <a:gd name="connsiteX97" fmla="*/ 2017 w 10000"/>
              <a:gd name="connsiteY97" fmla="*/ 2824 h 9051"/>
              <a:gd name="connsiteX98" fmla="*/ 2022 w 10000"/>
              <a:gd name="connsiteY98" fmla="*/ 2824 h 9051"/>
              <a:gd name="connsiteX99" fmla="*/ 2022 w 10000"/>
              <a:gd name="connsiteY99" fmla="*/ 2824 h 9051"/>
              <a:gd name="connsiteX100" fmla="*/ 2935 w 10000"/>
              <a:gd name="connsiteY100" fmla="*/ 2849 h 9051"/>
              <a:gd name="connsiteX101" fmla="*/ 3442 w 10000"/>
              <a:gd name="connsiteY101" fmla="*/ 3071 h 9051"/>
              <a:gd name="connsiteX102" fmla="*/ 3605 w 10000"/>
              <a:gd name="connsiteY102" fmla="*/ 3173 h 9051"/>
              <a:gd name="connsiteX103" fmla="*/ 3609 w 10000"/>
              <a:gd name="connsiteY103" fmla="*/ 3177 h 9051"/>
              <a:gd name="connsiteX104" fmla="*/ 3609 w 10000"/>
              <a:gd name="connsiteY104" fmla="*/ 3177 h 9051"/>
              <a:gd name="connsiteX105" fmla="*/ 4649 w 10000"/>
              <a:gd name="connsiteY105" fmla="*/ 4799 h 9051"/>
              <a:gd name="connsiteX106" fmla="*/ 4251 w 10000"/>
              <a:gd name="connsiteY106" fmla="*/ 2951 h 9051"/>
              <a:gd name="connsiteX107" fmla="*/ 3772 w 10000"/>
              <a:gd name="connsiteY107" fmla="*/ 2016 h 9051"/>
              <a:gd name="connsiteX108" fmla="*/ 3379 w 10000"/>
              <a:gd name="connsiteY108" fmla="*/ 1699 h 9051"/>
              <a:gd name="connsiteX109" fmla="*/ 2583 w 10000"/>
              <a:gd name="connsiteY109" fmla="*/ 1442 h 9051"/>
              <a:gd name="connsiteX110" fmla="*/ 2492 w 10000"/>
              <a:gd name="connsiteY110" fmla="*/ 1431 h 9051"/>
              <a:gd name="connsiteX111" fmla="*/ 2488 w 10000"/>
              <a:gd name="connsiteY111" fmla="*/ 1428 h 9051"/>
              <a:gd name="connsiteX112" fmla="*/ 2474 w 10000"/>
              <a:gd name="connsiteY112" fmla="*/ 1428 h 9051"/>
              <a:gd name="connsiteX113" fmla="*/ 2465 w 10000"/>
              <a:gd name="connsiteY113" fmla="*/ 1428 h 9051"/>
              <a:gd name="connsiteX114" fmla="*/ 2460 w 10000"/>
              <a:gd name="connsiteY114" fmla="*/ 1428 h 9051"/>
              <a:gd name="connsiteX115" fmla="*/ 2460 w 10000"/>
              <a:gd name="connsiteY115" fmla="*/ 1424 h 9051"/>
              <a:gd name="connsiteX116" fmla="*/ 2447 w 10000"/>
              <a:gd name="connsiteY116" fmla="*/ 1424 h 9051"/>
              <a:gd name="connsiteX117" fmla="*/ 2442 w 10000"/>
              <a:gd name="connsiteY117" fmla="*/ 1424 h 9051"/>
              <a:gd name="connsiteX118" fmla="*/ 2442 w 10000"/>
              <a:gd name="connsiteY118" fmla="*/ 1424 h 9051"/>
              <a:gd name="connsiteX119" fmla="*/ 1180 w 10000"/>
              <a:gd name="connsiteY119" fmla="*/ 698 h 9051"/>
              <a:gd name="connsiteX120" fmla="*/ 2456 w 10000"/>
              <a:gd name="connsiteY120" fmla="*/ 1354 h 9051"/>
              <a:gd name="connsiteX121" fmla="*/ 2587 w 10000"/>
              <a:gd name="connsiteY121" fmla="*/ 1361 h 9051"/>
              <a:gd name="connsiteX122" fmla="*/ 2601 w 10000"/>
              <a:gd name="connsiteY122" fmla="*/ 1361 h 9051"/>
              <a:gd name="connsiteX123" fmla="*/ 2949 w 10000"/>
              <a:gd name="connsiteY123" fmla="*/ 1410 h 9051"/>
              <a:gd name="connsiteX124" fmla="*/ 2953 w 10000"/>
              <a:gd name="connsiteY124" fmla="*/ 1410 h 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0000" h="9051">
                <a:moveTo>
                  <a:pt x="2953" y="1410"/>
                </a:moveTo>
                <a:cubicBezTo>
                  <a:pt x="3121" y="1456"/>
                  <a:pt x="3288" y="1526"/>
                  <a:pt x="3446" y="1622"/>
                </a:cubicBezTo>
                <a:lnTo>
                  <a:pt x="3451" y="1622"/>
                </a:lnTo>
                <a:lnTo>
                  <a:pt x="3455" y="1625"/>
                </a:lnTo>
                <a:cubicBezTo>
                  <a:pt x="3582" y="1699"/>
                  <a:pt x="3709" y="1791"/>
                  <a:pt x="3835" y="1897"/>
                </a:cubicBezTo>
                <a:cubicBezTo>
                  <a:pt x="3853" y="1918"/>
                  <a:pt x="3867" y="1935"/>
                  <a:pt x="3885" y="1957"/>
                </a:cubicBezTo>
                <a:lnTo>
                  <a:pt x="3890" y="1957"/>
                </a:lnTo>
                <a:cubicBezTo>
                  <a:pt x="4102" y="2200"/>
                  <a:pt x="4251" y="2450"/>
                  <a:pt x="4337" y="2704"/>
                </a:cubicBezTo>
                <a:cubicBezTo>
                  <a:pt x="4337" y="2708"/>
                  <a:pt x="4337" y="2711"/>
                  <a:pt x="4342" y="2718"/>
                </a:cubicBezTo>
                <a:cubicBezTo>
                  <a:pt x="4365" y="2785"/>
                  <a:pt x="4387" y="2852"/>
                  <a:pt x="4414" y="2919"/>
                </a:cubicBezTo>
                <a:lnTo>
                  <a:pt x="4414" y="2919"/>
                </a:lnTo>
                <a:cubicBezTo>
                  <a:pt x="4582" y="3409"/>
                  <a:pt x="4699" y="3839"/>
                  <a:pt x="4763" y="4217"/>
                </a:cubicBezTo>
                <a:lnTo>
                  <a:pt x="4853" y="4756"/>
                </a:lnTo>
                <a:cubicBezTo>
                  <a:pt x="4901" y="3171"/>
                  <a:pt x="4948" y="1585"/>
                  <a:pt x="4996" y="0"/>
                </a:cubicBezTo>
                <a:lnTo>
                  <a:pt x="5152" y="4756"/>
                </a:lnTo>
                <a:lnTo>
                  <a:pt x="5242" y="4217"/>
                </a:lnTo>
                <a:cubicBezTo>
                  <a:pt x="5305" y="3839"/>
                  <a:pt x="5423" y="3409"/>
                  <a:pt x="5590" y="2919"/>
                </a:cubicBezTo>
                <a:lnTo>
                  <a:pt x="5590" y="2919"/>
                </a:lnTo>
                <a:cubicBezTo>
                  <a:pt x="5613" y="2852"/>
                  <a:pt x="5635" y="2785"/>
                  <a:pt x="5663" y="2718"/>
                </a:cubicBezTo>
                <a:cubicBezTo>
                  <a:pt x="5663" y="2711"/>
                  <a:pt x="5667" y="2708"/>
                  <a:pt x="5667" y="2704"/>
                </a:cubicBezTo>
                <a:cubicBezTo>
                  <a:pt x="5753" y="2450"/>
                  <a:pt x="5902" y="2200"/>
                  <a:pt x="6115" y="1957"/>
                </a:cubicBezTo>
                <a:lnTo>
                  <a:pt x="6115" y="1957"/>
                </a:lnTo>
                <a:cubicBezTo>
                  <a:pt x="6115" y="1957"/>
                  <a:pt x="6119" y="1957"/>
                  <a:pt x="6119" y="1953"/>
                </a:cubicBezTo>
                <a:cubicBezTo>
                  <a:pt x="6124" y="1949"/>
                  <a:pt x="6124" y="1946"/>
                  <a:pt x="6128" y="1939"/>
                </a:cubicBezTo>
                <a:lnTo>
                  <a:pt x="6169" y="1897"/>
                </a:lnTo>
                <a:cubicBezTo>
                  <a:pt x="6450" y="1657"/>
                  <a:pt x="6744" y="1495"/>
                  <a:pt x="7051" y="1410"/>
                </a:cubicBezTo>
                <a:lnTo>
                  <a:pt x="7056" y="1410"/>
                </a:lnTo>
                <a:cubicBezTo>
                  <a:pt x="7173" y="1378"/>
                  <a:pt x="7291" y="1361"/>
                  <a:pt x="7399" y="1361"/>
                </a:cubicBezTo>
                <a:lnTo>
                  <a:pt x="7417" y="1361"/>
                </a:lnTo>
                <a:cubicBezTo>
                  <a:pt x="7458" y="1357"/>
                  <a:pt x="7503" y="1357"/>
                  <a:pt x="7544" y="1354"/>
                </a:cubicBezTo>
                <a:cubicBezTo>
                  <a:pt x="8064" y="1315"/>
                  <a:pt x="8489" y="1096"/>
                  <a:pt x="8824" y="698"/>
                </a:cubicBezTo>
                <a:cubicBezTo>
                  <a:pt x="8598" y="1107"/>
                  <a:pt x="8177" y="1350"/>
                  <a:pt x="7562" y="1424"/>
                </a:cubicBezTo>
                <a:lnTo>
                  <a:pt x="7558" y="1424"/>
                </a:lnTo>
                <a:lnTo>
                  <a:pt x="7553" y="1424"/>
                </a:lnTo>
                <a:cubicBezTo>
                  <a:pt x="7549" y="1424"/>
                  <a:pt x="7544" y="1424"/>
                  <a:pt x="7540" y="1428"/>
                </a:cubicBezTo>
                <a:lnTo>
                  <a:pt x="7531" y="1428"/>
                </a:lnTo>
                <a:lnTo>
                  <a:pt x="7526" y="1428"/>
                </a:lnTo>
                <a:lnTo>
                  <a:pt x="7521" y="1428"/>
                </a:lnTo>
                <a:lnTo>
                  <a:pt x="7517" y="1428"/>
                </a:lnTo>
                <a:lnTo>
                  <a:pt x="7508" y="1431"/>
                </a:lnTo>
                <a:lnTo>
                  <a:pt x="7503" y="1431"/>
                </a:lnTo>
                <a:cubicBezTo>
                  <a:pt x="7476" y="1435"/>
                  <a:pt x="7449" y="1435"/>
                  <a:pt x="7422" y="1442"/>
                </a:cubicBezTo>
                <a:cubicBezTo>
                  <a:pt x="6906" y="1509"/>
                  <a:pt x="6508" y="1703"/>
                  <a:pt x="6232" y="2016"/>
                </a:cubicBezTo>
                <a:cubicBezTo>
                  <a:pt x="6047" y="2256"/>
                  <a:pt x="5889" y="2567"/>
                  <a:pt x="5753" y="2951"/>
                </a:cubicBezTo>
                <a:cubicBezTo>
                  <a:pt x="5577" y="3448"/>
                  <a:pt x="5445" y="4062"/>
                  <a:pt x="5355" y="4799"/>
                </a:cubicBezTo>
                <a:cubicBezTo>
                  <a:pt x="5522" y="4076"/>
                  <a:pt x="5871" y="3533"/>
                  <a:pt x="6395" y="3177"/>
                </a:cubicBezTo>
                <a:lnTo>
                  <a:pt x="6395" y="3177"/>
                </a:lnTo>
                <a:cubicBezTo>
                  <a:pt x="6395" y="3173"/>
                  <a:pt x="6400" y="3173"/>
                  <a:pt x="6400" y="3173"/>
                </a:cubicBezTo>
                <a:cubicBezTo>
                  <a:pt x="6450" y="3138"/>
                  <a:pt x="6504" y="3102"/>
                  <a:pt x="6563" y="3071"/>
                </a:cubicBezTo>
                <a:cubicBezTo>
                  <a:pt x="6716" y="2983"/>
                  <a:pt x="6884" y="2909"/>
                  <a:pt x="7065" y="2849"/>
                </a:cubicBezTo>
                <a:cubicBezTo>
                  <a:pt x="7295" y="2778"/>
                  <a:pt x="7603" y="2771"/>
                  <a:pt x="7983" y="2824"/>
                </a:cubicBezTo>
                <a:lnTo>
                  <a:pt x="7983" y="2824"/>
                </a:lnTo>
                <a:cubicBezTo>
                  <a:pt x="7996" y="2827"/>
                  <a:pt x="8010" y="2827"/>
                  <a:pt x="8024" y="2831"/>
                </a:cubicBezTo>
                <a:cubicBezTo>
                  <a:pt x="8797" y="2926"/>
                  <a:pt x="9457" y="2803"/>
                  <a:pt x="10000" y="2464"/>
                </a:cubicBezTo>
                <a:cubicBezTo>
                  <a:pt x="9512" y="2859"/>
                  <a:pt x="8878" y="3011"/>
                  <a:pt x="8114" y="2919"/>
                </a:cubicBezTo>
                <a:cubicBezTo>
                  <a:pt x="8078" y="2912"/>
                  <a:pt x="8042" y="2909"/>
                  <a:pt x="8005" y="2905"/>
                </a:cubicBezTo>
                <a:cubicBezTo>
                  <a:pt x="7992" y="2901"/>
                  <a:pt x="7978" y="2901"/>
                  <a:pt x="7965" y="2898"/>
                </a:cubicBezTo>
                <a:cubicBezTo>
                  <a:pt x="7635" y="2863"/>
                  <a:pt x="7363" y="2873"/>
                  <a:pt x="7155" y="2937"/>
                </a:cubicBezTo>
                <a:cubicBezTo>
                  <a:pt x="6965" y="2990"/>
                  <a:pt x="6789" y="3064"/>
                  <a:pt x="6630" y="3152"/>
                </a:cubicBezTo>
                <a:cubicBezTo>
                  <a:pt x="6581" y="3184"/>
                  <a:pt x="6526" y="3215"/>
                  <a:pt x="6481" y="3251"/>
                </a:cubicBezTo>
                <a:cubicBezTo>
                  <a:pt x="5889" y="3656"/>
                  <a:pt x="5550" y="4340"/>
                  <a:pt x="5473" y="5303"/>
                </a:cubicBezTo>
                <a:cubicBezTo>
                  <a:pt x="5400" y="5662"/>
                  <a:pt x="5387" y="5997"/>
                  <a:pt x="5427" y="6304"/>
                </a:cubicBezTo>
                <a:cubicBezTo>
                  <a:pt x="5717" y="5324"/>
                  <a:pt x="6178" y="4583"/>
                  <a:pt x="6811" y="4079"/>
                </a:cubicBezTo>
                <a:cubicBezTo>
                  <a:pt x="6829" y="4065"/>
                  <a:pt x="6852" y="4051"/>
                  <a:pt x="6870" y="4037"/>
                </a:cubicBezTo>
                <a:lnTo>
                  <a:pt x="6870" y="4037"/>
                </a:lnTo>
                <a:cubicBezTo>
                  <a:pt x="7494" y="3571"/>
                  <a:pt x="8236" y="3476"/>
                  <a:pt x="9091" y="3755"/>
                </a:cubicBezTo>
                <a:cubicBezTo>
                  <a:pt x="8204" y="3547"/>
                  <a:pt x="7499" y="3670"/>
                  <a:pt x="6979" y="4118"/>
                </a:cubicBezTo>
                <a:cubicBezTo>
                  <a:pt x="6979" y="4122"/>
                  <a:pt x="6979" y="4122"/>
                  <a:pt x="6974" y="4122"/>
                </a:cubicBezTo>
                <a:cubicBezTo>
                  <a:pt x="6961" y="4136"/>
                  <a:pt x="6947" y="4146"/>
                  <a:pt x="6938" y="4160"/>
                </a:cubicBezTo>
                <a:cubicBezTo>
                  <a:pt x="5699" y="5313"/>
                  <a:pt x="5319" y="6643"/>
                  <a:pt x="5785" y="8148"/>
                </a:cubicBezTo>
                <a:cubicBezTo>
                  <a:pt x="5880" y="8445"/>
                  <a:pt x="6002" y="8744"/>
                  <a:pt x="6160" y="9051"/>
                </a:cubicBezTo>
                <a:lnTo>
                  <a:pt x="3844" y="9051"/>
                </a:lnTo>
                <a:cubicBezTo>
                  <a:pt x="4003" y="8744"/>
                  <a:pt x="4125" y="8445"/>
                  <a:pt x="4215" y="8148"/>
                </a:cubicBezTo>
                <a:cubicBezTo>
                  <a:pt x="4686" y="6643"/>
                  <a:pt x="4301" y="5313"/>
                  <a:pt x="3066" y="4160"/>
                </a:cubicBezTo>
                <a:lnTo>
                  <a:pt x="3057" y="4150"/>
                </a:lnTo>
                <a:cubicBezTo>
                  <a:pt x="3053" y="4146"/>
                  <a:pt x="3053" y="4143"/>
                  <a:pt x="3048" y="4143"/>
                </a:cubicBezTo>
                <a:lnTo>
                  <a:pt x="3035" y="4129"/>
                </a:lnTo>
                <a:cubicBezTo>
                  <a:pt x="3030" y="4125"/>
                  <a:pt x="3030" y="4125"/>
                  <a:pt x="3026" y="4122"/>
                </a:cubicBezTo>
                <a:lnTo>
                  <a:pt x="3021" y="4118"/>
                </a:lnTo>
                <a:cubicBezTo>
                  <a:pt x="2506" y="3670"/>
                  <a:pt x="1800" y="3547"/>
                  <a:pt x="914" y="3755"/>
                </a:cubicBezTo>
                <a:cubicBezTo>
                  <a:pt x="1768" y="3480"/>
                  <a:pt x="2506" y="3571"/>
                  <a:pt x="3130" y="4033"/>
                </a:cubicBezTo>
                <a:lnTo>
                  <a:pt x="3130" y="4033"/>
                </a:lnTo>
                <a:lnTo>
                  <a:pt x="3134" y="4037"/>
                </a:lnTo>
                <a:lnTo>
                  <a:pt x="3134" y="4037"/>
                </a:lnTo>
                <a:cubicBezTo>
                  <a:pt x="3148" y="4047"/>
                  <a:pt x="3161" y="4062"/>
                  <a:pt x="3180" y="4072"/>
                </a:cubicBezTo>
                <a:lnTo>
                  <a:pt x="3180" y="4072"/>
                </a:lnTo>
                <a:cubicBezTo>
                  <a:pt x="3184" y="4076"/>
                  <a:pt x="3184" y="4079"/>
                  <a:pt x="3189" y="4079"/>
                </a:cubicBezTo>
                <a:cubicBezTo>
                  <a:pt x="3826" y="4583"/>
                  <a:pt x="4288" y="5324"/>
                  <a:pt x="4573" y="6304"/>
                </a:cubicBezTo>
                <a:cubicBezTo>
                  <a:pt x="4618" y="5997"/>
                  <a:pt x="4604" y="5662"/>
                  <a:pt x="4532" y="5303"/>
                </a:cubicBezTo>
                <a:cubicBezTo>
                  <a:pt x="4450" y="4340"/>
                  <a:pt x="4116" y="3656"/>
                  <a:pt x="3523" y="3251"/>
                </a:cubicBezTo>
                <a:cubicBezTo>
                  <a:pt x="3474" y="3215"/>
                  <a:pt x="3424" y="3184"/>
                  <a:pt x="3370" y="3152"/>
                </a:cubicBezTo>
                <a:cubicBezTo>
                  <a:pt x="3211" y="3064"/>
                  <a:pt x="3039" y="2990"/>
                  <a:pt x="2845" y="2937"/>
                </a:cubicBezTo>
                <a:cubicBezTo>
                  <a:pt x="2637" y="2873"/>
                  <a:pt x="2365" y="2863"/>
                  <a:pt x="2035" y="2898"/>
                </a:cubicBezTo>
                <a:cubicBezTo>
                  <a:pt x="2022" y="2901"/>
                  <a:pt x="2013" y="2901"/>
                  <a:pt x="1999" y="2905"/>
                </a:cubicBezTo>
                <a:cubicBezTo>
                  <a:pt x="1963" y="2909"/>
                  <a:pt x="1927" y="2912"/>
                  <a:pt x="1891" y="2919"/>
                </a:cubicBezTo>
                <a:cubicBezTo>
                  <a:pt x="1122" y="3011"/>
                  <a:pt x="493" y="2859"/>
                  <a:pt x="0" y="2464"/>
                </a:cubicBezTo>
                <a:cubicBezTo>
                  <a:pt x="543" y="2803"/>
                  <a:pt x="1203" y="2926"/>
                  <a:pt x="1981" y="2831"/>
                </a:cubicBezTo>
                <a:cubicBezTo>
                  <a:pt x="1995" y="2827"/>
                  <a:pt x="2008" y="2827"/>
                  <a:pt x="2017" y="2824"/>
                </a:cubicBezTo>
                <a:lnTo>
                  <a:pt x="2022" y="2824"/>
                </a:lnTo>
                <a:lnTo>
                  <a:pt x="2022" y="2824"/>
                </a:lnTo>
                <a:cubicBezTo>
                  <a:pt x="2402" y="2771"/>
                  <a:pt x="2705" y="2778"/>
                  <a:pt x="2935" y="2849"/>
                </a:cubicBezTo>
                <a:cubicBezTo>
                  <a:pt x="3121" y="2909"/>
                  <a:pt x="3288" y="2983"/>
                  <a:pt x="3442" y="3071"/>
                </a:cubicBezTo>
                <a:cubicBezTo>
                  <a:pt x="3501" y="3102"/>
                  <a:pt x="3555" y="3138"/>
                  <a:pt x="3605" y="3173"/>
                </a:cubicBezTo>
                <a:cubicBezTo>
                  <a:pt x="3605" y="3173"/>
                  <a:pt x="3609" y="3173"/>
                  <a:pt x="3609" y="3177"/>
                </a:cubicBezTo>
                <a:lnTo>
                  <a:pt x="3609" y="3177"/>
                </a:lnTo>
                <a:cubicBezTo>
                  <a:pt x="4134" y="3533"/>
                  <a:pt x="4478" y="4076"/>
                  <a:pt x="4649" y="4799"/>
                </a:cubicBezTo>
                <a:cubicBezTo>
                  <a:pt x="4559" y="4062"/>
                  <a:pt x="4423" y="3448"/>
                  <a:pt x="4251" y="2951"/>
                </a:cubicBezTo>
                <a:cubicBezTo>
                  <a:pt x="4116" y="2567"/>
                  <a:pt x="3957" y="2256"/>
                  <a:pt x="3772" y="2016"/>
                </a:cubicBezTo>
                <a:cubicBezTo>
                  <a:pt x="3659" y="1890"/>
                  <a:pt x="3528" y="1784"/>
                  <a:pt x="3379" y="1699"/>
                </a:cubicBezTo>
                <a:cubicBezTo>
                  <a:pt x="3157" y="1569"/>
                  <a:pt x="2890" y="1480"/>
                  <a:pt x="2583" y="1442"/>
                </a:cubicBezTo>
                <a:cubicBezTo>
                  <a:pt x="2551" y="1435"/>
                  <a:pt x="2524" y="1431"/>
                  <a:pt x="2492" y="1431"/>
                </a:cubicBezTo>
                <a:lnTo>
                  <a:pt x="2488" y="1428"/>
                </a:lnTo>
                <a:lnTo>
                  <a:pt x="2474" y="1428"/>
                </a:lnTo>
                <a:lnTo>
                  <a:pt x="2465" y="1428"/>
                </a:lnTo>
                <a:lnTo>
                  <a:pt x="2460" y="1428"/>
                </a:lnTo>
                <a:lnTo>
                  <a:pt x="2460" y="1424"/>
                </a:lnTo>
                <a:lnTo>
                  <a:pt x="2447" y="1424"/>
                </a:lnTo>
                <a:lnTo>
                  <a:pt x="2442" y="1424"/>
                </a:lnTo>
                <a:lnTo>
                  <a:pt x="2442" y="1424"/>
                </a:lnTo>
                <a:cubicBezTo>
                  <a:pt x="1823" y="1350"/>
                  <a:pt x="1407" y="1107"/>
                  <a:pt x="1180" y="698"/>
                </a:cubicBezTo>
                <a:cubicBezTo>
                  <a:pt x="1511" y="1096"/>
                  <a:pt x="1940" y="1315"/>
                  <a:pt x="2456" y="1354"/>
                </a:cubicBezTo>
                <a:cubicBezTo>
                  <a:pt x="2501" y="1357"/>
                  <a:pt x="2542" y="1357"/>
                  <a:pt x="2587" y="1361"/>
                </a:cubicBezTo>
                <a:lnTo>
                  <a:pt x="2601" y="1361"/>
                </a:lnTo>
                <a:cubicBezTo>
                  <a:pt x="2714" y="1361"/>
                  <a:pt x="2827" y="1378"/>
                  <a:pt x="2949" y="1410"/>
                </a:cubicBezTo>
                <a:lnTo>
                  <a:pt x="2953" y="1410"/>
                </a:lnTo>
                <a:close/>
              </a:path>
            </a:pathLst>
          </a:custGeom>
          <a:solidFill>
            <a:schemeClr val="bg1">
              <a:lumMod val="50000"/>
            </a:schemeClr>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64" name="Teardrop 63"/>
          <p:cNvSpPr/>
          <p:nvPr/>
        </p:nvSpPr>
        <p:spPr>
          <a:xfrm>
            <a:off x="6625744" y="619455"/>
            <a:ext cx="921715" cy="921712"/>
          </a:xfrm>
          <a:prstGeom prst="teardrop">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rgbClr val="FFC000"/>
              </a:solidFill>
              <a:latin typeface="Arial" pitchFamily="34" charset="0"/>
              <a:ea typeface="微软雅黑" pitchFamily="34" charset="-122"/>
              <a:sym typeface="Arial" pitchFamily="34" charset="0"/>
            </a:endParaRPr>
          </a:p>
        </p:txBody>
      </p:sp>
      <p:sp>
        <p:nvSpPr>
          <p:cNvPr id="66" name="Teardrop 65"/>
          <p:cNvSpPr/>
          <p:nvPr/>
        </p:nvSpPr>
        <p:spPr>
          <a:xfrm flipH="1">
            <a:off x="8008312" y="860393"/>
            <a:ext cx="680777" cy="680774"/>
          </a:xfrm>
          <a:prstGeom prst="teardrop">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Arial" pitchFamily="34" charset="0"/>
              <a:ea typeface="微软雅黑" pitchFamily="34" charset="-122"/>
              <a:sym typeface="Arial" pitchFamily="34" charset="0"/>
            </a:endParaRPr>
          </a:p>
        </p:txBody>
      </p:sp>
      <p:sp>
        <p:nvSpPr>
          <p:cNvPr id="69" name="Teardrop 68"/>
          <p:cNvSpPr/>
          <p:nvPr/>
        </p:nvSpPr>
        <p:spPr>
          <a:xfrm>
            <a:off x="5029202" y="1528996"/>
            <a:ext cx="610552" cy="610550"/>
          </a:xfrm>
          <a:prstGeom prst="teardrop">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2500" dirty="0">
              <a:solidFill>
                <a:srgbClr val="92D050"/>
              </a:solidFill>
              <a:latin typeface="Arial" pitchFamily="34" charset="0"/>
              <a:ea typeface="微软雅黑" pitchFamily="34" charset="-122"/>
              <a:sym typeface="Arial" pitchFamily="34" charset="0"/>
            </a:endParaRPr>
          </a:p>
        </p:txBody>
      </p:sp>
      <p:sp>
        <p:nvSpPr>
          <p:cNvPr id="72" name="Teardrop 71"/>
          <p:cNvSpPr/>
          <p:nvPr/>
        </p:nvSpPr>
        <p:spPr>
          <a:xfrm>
            <a:off x="5531211" y="860393"/>
            <a:ext cx="680777" cy="680774"/>
          </a:xfrm>
          <a:prstGeom prst="teardrop">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rial" pitchFamily="34" charset="0"/>
              <a:ea typeface="微软雅黑" pitchFamily="34" charset="-122"/>
              <a:sym typeface="Arial" pitchFamily="34" charset="0"/>
            </a:endParaRPr>
          </a:p>
        </p:txBody>
      </p:sp>
      <p:sp>
        <p:nvSpPr>
          <p:cNvPr id="73" name="Teardrop 72"/>
          <p:cNvSpPr/>
          <p:nvPr/>
        </p:nvSpPr>
        <p:spPr>
          <a:xfrm flipH="1">
            <a:off x="8533450" y="1567096"/>
            <a:ext cx="610552" cy="610550"/>
          </a:xfrm>
          <a:prstGeom prst="teardrop">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2400" dirty="0">
              <a:solidFill>
                <a:srgbClr val="9DDFBE"/>
              </a:solidFill>
              <a:latin typeface="Arial" pitchFamily="34" charset="0"/>
              <a:ea typeface="微软雅黑" pitchFamily="34" charset="-122"/>
              <a:sym typeface="Arial" pitchFamily="34" charset="0"/>
            </a:endParaRPr>
          </a:p>
        </p:txBody>
      </p:sp>
      <p:sp>
        <p:nvSpPr>
          <p:cNvPr id="74" name="Teardrop 73"/>
          <p:cNvSpPr/>
          <p:nvPr/>
        </p:nvSpPr>
        <p:spPr>
          <a:xfrm>
            <a:off x="5501413" y="2139546"/>
            <a:ext cx="472211" cy="472209"/>
          </a:xfrm>
          <a:prstGeom prst="teardrop">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endParaRPr lang="en-US" dirty="0">
              <a:solidFill>
                <a:srgbClr val="00B050"/>
              </a:solidFill>
              <a:latin typeface="Arial" pitchFamily="34" charset="0"/>
              <a:ea typeface="微软雅黑" pitchFamily="34" charset="-122"/>
              <a:sym typeface="Arial" pitchFamily="34" charset="0"/>
            </a:endParaRPr>
          </a:p>
        </p:txBody>
      </p:sp>
      <p:sp>
        <p:nvSpPr>
          <p:cNvPr id="75" name="Teardrop 74"/>
          <p:cNvSpPr/>
          <p:nvPr/>
        </p:nvSpPr>
        <p:spPr>
          <a:xfrm flipH="1">
            <a:off x="8216878" y="2139546"/>
            <a:ext cx="472211" cy="472209"/>
          </a:xfrm>
          <a:prstGeom prst="teardrop">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endParaRPr lang="en-US" dirty="0">
              <a:solidFill>
                <a:srgbClr val="FF66FF"/>
              </a:solidFill>
              <a:latin typeface="Arial" pitchFamily="34" charset="0"/>
              <a:ea typeface="微软雅黑" pitchFamily="34" charset="-122"/>
              <a:sym typeface="Arial" pitchFamily="34" charset="0"/>
            </a:endParaRPr>
          </a:p>
        </p:txBody>
      </p:sp>
      <p:sp>
        <p:nvSpPr>
          <p:cNvPr id="76" name="Teardrop 75"/>
          <p:cNvSpPr/>
          <p:nvPr/>
        </p:nvSpPr>
        <p:spPr>
          <a:xfrm>
            <a:off x="6683349" y="2057857"/>
            <a:ext cx="806502" cy="806498"/>
          </a:xfrm>
          <a:prstGeom prst="teardrop">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200" dirty="0">
              <a:solidFill>
                <a:srgbClr val="FFC000"/>
              </a:solidFill>
              <a:latin typeface="Arial" pitchFamily="34" charset="0"/>
              <a:ea typeface="微软雅黑" pitchFamily="34" charset="-122"/>
              <a:sym typeface="Arial" pitchFamily="34" charset="0"/>
            </a:endParaRPr>
          </a:p>
        </p:txBody>
      </p:sp>
      <p:sp>
        <p:nvSpPr>
          <p:cNvPr id="22" name="Freeform 24"/>
          <p:cNvSpPr>
            <a:spLocks noEditPoints="1"/>
          </p:cNvSpPr>
          <p:nvPr/>
        </p:nvSpPr>
        <p:spPr bwMode="auto">
          <a:xfrm>
            <a:off x="5733087" y="1002774"/>
            <a:ext cx="304604" cy="330782"/>
          </a:xfrm>
          <a:custGeom>
            <a:avLst/>
            <a:gdLst/>
            <a:ahLst/>
            <a:cxnLst>
              <a:cxn ang="0">
                <a:pos x="55" y="55"/>
              </a:cxn>
              <a:cxn ang="0">
                <a:pos x="39" y="55"/>
              </a:cxn>
              <a:cxn ang="0">
                <a:pos x="30" y="64"/>
              </a:cxn>
              <a:cxn ang="0">
                <a:pos x="21" y="55"/>
              </a:cxn>
              <a:cxn ang="0">
                <a:pos x="5" y="55"/>
              </a:cxn>
              <a:cxn ang="0">
                <a:pos x="0" y="50"/>
              </a:cxn>
              <a:cxn ang="0">
                <a:pos x="11" y="20"/>
              </a:cxn>
              <a:cxn ang="0">
                <a:pos x="27" y="5"/>
              </a:cxn>
              <a:cxn ang="0">
                <a:pos x="26" y="3"/>
              </a:cxn>
              <a:cxn ang="0">
                <a:pos x="30" y="0"/>
              </a:cxn>
              <a:cxn ang="0">
                <a:pos x="33" y="3"/>
              </a:cxn>
              <a:cxn ang="0">
                <a:pos x="33" y="5"/>
              </a:cxn>
              <a:cxn ang="0">
                <a:pos x="48" y="20"/>
              </a:cxn>
              <a:cxn ang="0">
                <a:pos x="59" y="50"/>
              </a:cxn>
              <a:cxn ang="0">
                <a:pos x="55" y="55"/>
              </a:cxn>
              <a:cxn ang="0">
                <a:pos x="30" y="60"/>
              </a:cxn>
              <a:cxn ang="0">
                <a:pos x="25" y="55"/>
              </a:cxn>
              <a:cxn ang="0">
                <a:pos x="24" y="54"/>
              </a:cxn>
              <a:cxn ang="0">
                <a:pos x="23" y="55"/>
              </a:cxn>
              <a:cxn ang="0">
                <a:pos x="30" y="61"/>
              </a:cxn>
              <a:cxn ang="0">
                <a:pos x="30" y="60"/>
              </a:cxn>
              <a:cxn ang="0">
                <a:pos x="30" y="60"/>
              </a:cxn>
            </a:cxnLst>
            <a:rect l="0" t="0" r="r" b="b"/>
            <a:pathLst>
              <a:path w="59" h="64">
                <a:moveTo>
                  <a:pt x="55" y="55"/>
                </a:moveTo>
                <a:cubicBezTo>
                  <a:pt x="39" y="55"/>
                  <a:pt x="39" y="55"/>
                  <a:pt x="39" y="55"/>
                </a:cubicBezTo>
                <a:cubicBezTo>
                  <a:pt x="39" y="60"/>
                  <a:pt x="35" y="64"/>
                  <a:pt x="30" y="64"/>
                </a:cubicBezTo>
                <a:cubicBezTo>
                  <a:pt x="25" y="64"/>
                  <a:pt x="21" y="60"/>
                  <a:pt x="21" y="55"/>
                </a:cubicBezTo>
                <a:cubicBezTo>
                  <a:pt x="5" y="55"/>
                  <a:pt x="5" y="55"/>
                  <a:pt x="5" y="55"/>
                </a:cubicBezTo>
                <a:cubicBezTo>
                  <a:pt x="2" y="55"/>
                  <a:pt x="0" y="53"/>
                  <a:pt x="0" y="50"/>
                </a:cubicBezTo>
                <a:cubicBezTo>
                  <a:pt x="5" y="46"/>
                  <a:pt x="11" y="38"/>
                  <a:pt x="11" y="20"/>
                </a:cubicBezTo>
                <a:cubicBezTo>
                  <a:pt x="11" y="13"/>
                  <a:pt x="17" y="6"/>
                  <a:pt x="27" y="5"/>
                </a:cubicBezTo>
                <a:cubicBezTo>
                  <a:pt x="26" y="4"/>
                  <a:pt x="26" y="4"/>
                  <a:pt x="26" y="3"/>
                </a:cubicBezTo>
                <a:cubicBezTo>
                  <a:pt x="26" y="1"/>
                  <a:pt x="28" y="0"/>
                  <a:pt x="30" y="0"/>
                </a:cubicBezTo>
                <a:cubicBezTo>
                  <a:pt x="32" y="0"/>
                  <a:pt x="33" y="1"/>
                  <a:pt x="33" y="3"/>
                </a:cubicBezTo>
                <a:cubicBezTo>
                  <a:pt x="33" y="4"/>
                  <a:pt x="33" y="4"/>
                  <a:pt x="33" y="5"/>
                </a:cubicBezTo>
                <a:cubicBezTo>
                  <a:pt x="42" y="6"/>
                  <a:pt x="48" y="13"/>
                  <a:pt x="48" y="20"/>
                </a:cubicBezTo>
                <a:cubicBezTo>
                  <a:pt x="48" y="38"/>
                  <a:pt x="54" y="46"/>
                  <a:pt x="59" y="50"/>
                </a:cubicBezTo>
                <a:cubicBezTo>
                  <a:pt x="59" y="53"/>
                  <a:pt x="57" y="55"/>
                  <a:pt x="55" y="55"/>
                </a:cubicBezTo>
                <a:close/>
                <a:moveTo>
                  <a:pt x="30" y="60"/>
                </a:moveTo>
                <a:cubicBezTo>
                  <a:pt x="27" y="60"/>
                  <a:pt x="25" y="57"/>
                  <a:pt x="25" y="55"/>
                </a:cubicBezTo>
                <a:cubicBezTo>
                  <a:pt x="25" y="54"/>
                  <a:pt x="24" y="54"/>
                  <a:pt x="24" y="54"/>
                </a:cubicBezTo>
                <a:cubicBezTo>
                  <a:pt x="24" y="54"/>
                  <a:pt x="23" y="54"/>
                  <a:pt x="23" y="55"/>
                </a:cubicBezTo>
                <a:cubicBezTo>
                  <a:pt x="23" y="58"/>
                  <a:pt x="26" y="61"/>
                  <a:pt x="30" y="61"/>
                </a:cubicBezTo>
                <a:cubicBezTo>
                  <a:pt x="30" y="61"/>
                  <a:pt x="30" y="61"/>
                  <a:pt x="30" y="60"/>
                </a:cubicBezTo>
                <a:cubicBezTo>
                  <a:pt x="30" y="60"/>
                  <a:pt x="30" y="60"/>
                  <a:pt x="30" y="60"/>
                </a:cubicBezTo>
                <a:close/>
              </a:path>
            </a:pathLst>
          </a:custGeom>
          <a:solidFill>
            <a:schemeClr val="accent2"/>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3" name="Freeform 5"/>
          <p:cNvSpPr>
            <a:spLocks noEditPoints="1"/>
          </p:cNvSpPr>
          <p:nvPr/>
        </p:nvSpPr>
        <p:spPr bwMode="auto">
          <a:xfrm>
            <a:off x="6860103" y="824935"/>
            <a:ext cx="454742" cy="454742"/>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accent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4" name="Freeform 56"/>
          <p:cNvSpPr>
            <a:spLocks noEditPoints="1"/>
          </p:cNvSpPr>
          <p:nvPr/>
        </p:nvSpPr>
        <p:spPr bwMode="auto">
          <a:xfrm>
            <a:off x="8182461" y="1006817"/>
            <a:ext cx="361263" cy="36126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5" name="Freeform 126"/>
          <p:cNvSpPr/>
          <p:nvPr/>
        </p:nvSpPr>
        <p:spPr bwMode="auto">
          <a:xfrm>
            <a:off x="6906579" y="2183689"/>
            <a:ext cx="387589" cy="498842"/>
          </a:xfrm>
          <a:custGeom>
            <a:avLst/>
            <a:gdLst/>
            <a:ahLst/>
            <a:cxnLst>
              <a:cxn ang="0">
                <a:pos x="25" y="46"/>
              </a:cxn>
              <a:cxn ang="0">
                <a:pos x="1" y="64"/>
              </a:cxn>
              <a:cxn ang="0">
                <a:pos x="0" y="62"/>
              </a:cxn>
              <a:cxn ang="0">
                <a:pos x="1" y="61"/>
              </a:cxn>
              <a:cxn ang="0">
                <a:pos x="22" y="46"/>
              </a:cxn>
              <a:cxn ang="0">
                <a:pos x="1" y="36"/>
              </a:cxn>
              <a:cxn ang="0">
                <a:pos x="24" y="41"/>
              </a:cxn>
              <a:cxn ang="0">
                <a:pos x="27" y="31"/>
              </a:cxn>
              <a:cxn ang="0">
                <a:pos x="7" y="18"/>
              </a:cxn>
              <a:cxn ang="0">
                <a:pos x="27" y="28"/>
              </a:cxn>
              <a:cxn ang="0">
                <a:pos x="28" y="21"/>
              </a:cxn>
              <a:cxn ang="0">
                <a:pos x="23" y="0"/>
              </a:cxn>
              <a:cxn ang="0">
                <a:pos x="31" y="21"/>
              </a:cxn>
              <a:cxn ang="0">
                <a:pos x="31" y="25"/>
              </a:cxn>
              <a:cxn ang="0">
                <a:pos x="48" y="18"/>
              </a:cxn>
              <a:cxn ang="0">
                <a:pos x="30" y="32"/>
              </a:cxn>
              <a:cxn ang="0">
                <a:pos x="27" y="42"/>
              </a:cxn>
              <a:cxn ang="0">
                <a:pos x="50" y="39"/>
              </a:cxn>
              <a:cxn ang="0">
                <a:pos x="25" y="46"/>
              </a:cxn>
            </a:cxnLst>
            <a:rect l="0" t="0" r="r" b="b"/>
            <a:pathLst>
              <a:path w="50" h="64">
                <a:moveTo>
                  <a:pt x="25" y="46"/>
                </a:moveTo>
                <a:cubicBezTo>
                  <a:pt x="20" y="57"/>
                  <a:pt x="11" y="64"/>
                  <a:pt x="1" y="64"/>
                </a:cubicBezTo>
                <a:cubicBezTo>
                  <a:pt x="0" y="64"/>
                  <a:pt x="0" y="63"/>
                  <a:pt x="0" y="62"/>
                </a:cubicBezTo>
                <a:cubicBezTo>
                  <a:pt x="0" y="61"/>
                  <a:pt x="0" y="61"/>
                  <a:pt x="1" y="61"/>
                </a:cubicBezTo>
                <a:cubicBezTo>
                  <a:pt x="10" y="61"/>
                  <a:pt x="17" y="55"/>
                  <a:pt x="22" y="46"/>
                </a:cubicBezTo>
                <a:cubicBezTo>
                  <a:pt x="17" y="48"/>
                  <a:pt x="6" y="50"/>
                  <a:pt x="1" y="36"/>
                </a:cubicBezTo>
                <a:cubicBezTo>
                  <a:pt x="15" y="30"/>
                  <a:pt x="22" y="37"/>
                  <a:pt x="24" y="41"/>
                </a:cubicBezTo>
                <a:cubicBezTo>
                  <a:pt x="25" y="38"/>
                  <a:pt x="26" y="35"/>
                  <a:pt x="27" y="31"/>
                </a:cubicBezTo>
                <a:cubicBezTo>
                  <a:pt x="27" y="31"/>
                  <a:pt x="9" y="34"/>
                  <a:pt x="7" y="18"/>
                </a:cubicBezTo>
                <a:cubicBezTo>
                  <a:pt x="23" y="12"/>
                  <a:pt x="27" y="28"/>
                  <a:pt x="27" y="28"/>
                </a:cubicBezTo>
                <a:cubicBezTo>
                  <a:pt x="27" y="26"/>
                  <a:pt x="28" y="21"/>
                  <a:pt x="28" y="21"/>
                </a:cubicBezTo>
                <a:cubicBezTo>
                  <a:pt x="28" y="21"/>
                  <a:pt x="14" y="12"/>
                  <a:pt x="23" y="0"/>
                </a:cubicBezTo>
                <a:cubicBezTo>
                  <a:pt x="39" y="5"/>
                  <a:pt x="31" y="21"/>
                  <a:pt x="31" y="21"/>
                </a:cubicBezTo>
                <a:cubicBezTo>
                  <a:pt x="31" y="21"/>
                  <a:pt x="31" y="24"/>
                  <a:pt x="31" y="25"/>
                </a:cubicBezTo>
                <a:cubicBezTo>
                  <a:pt x="31" y="25"/>
                  <a:pt x="37" y="14"/>
                  <a:pt x="48" y="18"/>
                </a:cubicBezTo>
                <a:cubicBezTo>
                  <a:pt x="48" y="35"/>
                  <a:pt x="30" y="32"/>
                  <a:pt x="30" y="32"/>
                </a:cubicBezTo>
                <a:cubicBezTo>
                  <a:pt x="29" y="35"/>
                  <a:pt x="29" y="39"/>
                  <a:pt x="27" y="42"/>
                </a:cubicBezTo>
                <a:cubicBezTo>
                  <a:pt x="27" y="42"/>
                  <a:pt x="38" y="30"/>
                  <a:pt x="50" y="39"/>
                </a:cubicBezTo>
                <a:cubicBezTo>
                  <a:pt x="43" y="57"/>
                  <a:pt x="25" y="46"/>
                  <a:pt x="25" y="46"/>
                </a:cubicBezTo>
                <a:close/>
              </a:path>
            </a:pathLst>
          </a:custGeom>
          <a:solidFill>
            <a:schemeClr val="accent5"/>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6" name="Freeform 127"/>
          <p:cNvSpPr/>
          <p:nvPr/>
        </p:nvSpPr>
        <p:spPr bwMode="auto">
          <a:xfrm>
            <a:off x="8689089" y="1686358"/>
            <a:ext cx="295296" cy="325373"/>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accent4"/>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7" name="Freeform 66"/>
          <p:cNvSpPr>
            <a:spLocks noEditPoints="1"/>
          </p:cNvSpPr>
          <p:nvPr/>
        </p:nvSpPr>
        <p:spPr bwMode="auto">
          <a:xfrm>
            <a:off x="5178426" y="1705865"/>
            <a:ext cx="330416" cy="256285"/>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accent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8" name="Freeform 74"/>
          <p:cNvSpPr>
            <a:spLocks noEditPoints="1"/>
          </p:cNvSpPr>
          <p:nvPr/>
        </p:nvSpPr>
        <p:spPr bwMode="auto">
          <a:xfrm>
            <a:off x="5620704" y="2278760"/>
            <a:ext cx="247650" cy="192088"/>
          </a:xfrm>
          <a:custGeom>
            <a:avLst/>
            <a:gdLst/>
            <a:ahLst/>
            <a:cxnLst>
              <a:cxn ang="0">
                <a:pos x="66" y="17"/>
              </a:cxn>
              <a:cxn ang="0">
                <a:pos x="47" y="30"/>
              </a:cxn>
              <a:cxn ang="0">
                <a:pos x="37" y="36"/>
              </a:cxn>
              <a:cxn ang="0">
                <a:pos x="36" y="36"/>
              </a:cxn>
              <a:cxn ang="0">
                <a:pos x="36" y="36"/>
              </a:cxn>
              <a:cxn ang="0">
                <a:pos x="26" y="30"/>
              </a:cxn>
              <a:cxn ang="0">
                <a:pos x="7" y="17"/>
              </a:cxn>
              <a:cxn ang="0">
                <a:pos x="0" y="7"/>
              </a:cxn>
              <a:cxn ang="0">
                <a:pos x="7" y="0"/>
              </a:cxn>
              <a:cxn ang="0">
                <a:pos x="66" y="0"/>
              </a:cxn>
              <a:cxn ang="0">
                <a:pos x="72" y="6"/>
              </a:cxn>
              <a:cxn ang="0">
                <a:pos x="66" y="17"/>
              </a:cxn>
              <a:cxn ang="0">
                <a:pos x="72" y="50"/>
              </a:cxn>
              <a:cxn ang="0">
                <a:pos x="66" y="56"/>
              </a:cxn>
              <a:cxn ang="0">
                <a:pos x="7" y="56"/>
              </a:cxn>
              <a:cxn ang="0">
                <a:pos x="0" y="50"/>
              </a:cxn>
              <a:cxn ang="0">
                <a:pos x="0" y="18"/>
              </a:cxn>
              <a:cxn ang="0">
                <a:pos x="5" y="21"/>
              </a:cxn>
              <a:cxn ang="0">
                <a:pos x="24" y="35"/>
              </a:cxn>
              <a:cxn ang="0">
                <a:pos x="36" y="41"/>
              </a:cxn>
              <a:cxn ang="0">
                <a:pos x="36" y="41"/>
              </a:cxn>
              <a:cxn ang="0">
                <a:pos x="37" y="41"/>
              </a:cxn>
              <a:cxn ang="0">
                <a:pos x="48" y="35"/>
              </a:cxn>
              <a:cxn ang="0">
                <a:pos x="68" y="21"/>
              </a:cxn>
              <a:cxn ang="0">
                <a:pos x="72" y="18"/>
              </a:cxn>
              <a:cxn ang="0">
                <a:pos x="72" y="50"/>
              </a:cxn>
            </a:cxnLst>
            <a:rect l="0" t="0" r="r" b="b"/>
            <a:pathLst>
              <a:path w="72" h="56">
                <a:moveTo>
                  <a:pt x="66" y="17"/>
                </a:moveTo>
                <a:cubicBezTo>
                  <a:pt x="59" y="21"/>
                  <a:pt x="53" y="26"/>
                  <a:pt x="47" y="30"/>
                </a:cubicBezTo>
                <a:cubicBezTo>
                  <a:pt x="44" y="32"/>
                  <a:pt x="40" y="36"/>
                  <a:pt x="37" y="36"/>
                </a:cubicBezTo>
                <a:cubicBezTo>
                  <a:pt x="36" y="36"/>
                  <a:pt x="36" y="36"/>
                  <a:pt x="36" y="36"/>
                </a:cubicBezTo>
                <a:cubicBezTo>
                  <a:pt x="36" y="36"/>
                  <a:pt x="36" y="36"/>
                  <a:pt x="36" y="36"/>
                </a:cubicBezTo>
                <a:cubicBezTo>
                  <a:pt x="33" y="36"/>
                  <a:pt x="29" y="32"/>
                  <a:pt x="26" y="30"/>
                </a:cubicBezTo>
                <a:cubicBezTo>
                  <a:pt x="20" y="26"/>
                  <a:pt x="14" y="21"/>
                  <a:pt x="7" y="17"/>
                </a:cubicBezTo>
                <a:cubicBezTo>
                  <a:pt x="5" y="15"/>
                  <a:pt x="0" y="11"/>
                  <a:pt x="0" y="7"/>
                </a:cubicBezTo>
                <a:cubicBezTo>
                  <a:pt x="0" y="3"/>
                  <a:pt x="3" y="0"/>
                  <a:pt x="7" y="0"/>
                </a:cubicBezTo>
                <a:cubicBezTo>
                  <a:pt x="66" y="0"/>
                  <a:pt x="66" y="0"/>
                  <a:pt x="66" y="0"/>
                </a:cubicBezTo>
                <a:cubicBezTo>
                  <a:pt x="70" y="0"/>
                  <a:pt x="72" y="2"/>
                  <a:pt x="72" y="6"/>
                </a:cubicBezTo>
                <a:cubicBezTo>
                  <a:pt x="72" y="11"/>
                  <a:pt x="69" y="15"/>
                  <a:pt x="66" y="17"/>
                </a:cubicBezTo>
                <a:close/>
                <a:moveTo>
                  <a:pt x="72" y="50"/>
                </a:moveTo>
                <a:cubicBezTo>
                  <a:pt x="72" y="53"/>
                  <a:pt x="70" y="56"/>
                  <a:pt x="66" y="56"/>
                </a:cubicBezTo>
                <a:cubicBezTo>
                  <a:pt x="7" y="56"/>
                  <a:pt x="7" y="56"/>
                  <a:pt x="7" y="56"/>
                </a:cubicBezTo>
                <a:cubicBezTo>
                  <a:pt x="3" y="56"/>
                  <a:pt x="0" y="53"/>
                  <a:pt x="0" y="50"/>
                </a:cubicBezTo>
                <a:cubicBezTo>
                  <a:pt x="0" y="18"/>
                  <a:pt x="0" y="18"/>
                  <a:pt x="0" y="18"/>
                </a:cubicBezTo>
                <a:cubicBezTo>
                  <a:pt x="2" y="19"/>
                  <a:pt x="3" y="20"/>
                  <a:pt x="5" y="21"/>
                </a:cubicBezTo>
                <a:cubicBezTo>
                  <a:pt x="11" y="26"/>
                  <a:pt x="18" y="30"/>
                  <a:pt x="24" y="35"/>
                </a:cubicBezTo>
                <a:cubicBezTo>
                  <a:pt x="28" y="38"/>
                  <a:pt x="32" y="41"/>
                  <a:pt x="36" y="41"/>
                </a:cubicBezTo>
                <a:cubicBezTo>
                  <a:pt x="36" y="41"/>
                  <a:pt x="36" y="41"/>
                  <a:pt x="36" y="41"/>
                </a:cubicBezTo>
                <a:cubicBezTo>
                  <a:pt x="37" y="41"/>
                  <a:pt x="37" y="41"/>
                  <a:pt x="37" y="41"/>
                </a:cubicBezTo>
                <a:cubicBezTo>
                  <a:pt x="41" y="41"/>
                  <a:pt x="45" y="38"/>
                  <a:pt x="48" y="35"/>
                </a:cubicBezTo>
                <a:cubicBezTo>
                  <a:pt x="55" y="30"/>
                  <a:pt x="62" y="26"/>
                  <a:pt x="68" y="21"/>
                </a:cubicBezTo>
                <a:cubicBezTo>
                  <a:pt x="70" y="20"/>
                  <a:pt x="71" y="19"/>
                  <a:pt x="72" y="18"/>
                </a:cubicBezTo>
                <a:lnTo>
                  <a:pt x="72" y="50"/>
                </a:lnTo>
                <a:close/>
              </a:path>
            </a:pathLst>
          </a:custGeom>
          <a:solidFill>
            <a:schemeClr val="accent6"/>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9" name="Freeform 152"/>
          <p:cNvSpPr>
            <a:spLocks noEditPoints="1"/>
          </p:cNvSpPr>
          <p:nvPr/>
        </p:nvSpPr>
        <p:spPr bwMode="auto">
          <a:xfrm>
            <a:off x="8331837" y="2250364"/>
            <a:ext cx="230188" cy="212725"/>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accent6"/>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122881" name="标题 2"/>
          <p:cNvSpPr>
            <a:spLocks noGrp="1"/>
          </p:cNvSpPr>
          <p:nvPr>
            <p:ph type="ctrTitle" idx="4294967295"/>
          </p:nvPr>
        </p:nvSpPr>
        <p:spPr>
          <a:xfrm>
            <a:off x="193675" y="728345"/>
            <a:ext cx="4655185" cy="1153795"/>
          </a:xfrm>
        </p:spPr>
        <p:txBody>
          <a:bodyPr/>
          <a:lstStyle/>
          <a:p>
            <a:r>
              <a:rPr lang="zh-CN" altLang="en-US" b="1">
                <a:solidFill>
                  <a:srgbClr val="000000"/>
                </a:solidFill>
                <a:latin typeface="Times New Roman" pitchFamily="18" charset="0"/>
                <a:ea typeface="楷体" charset="0"/>
                <a:cs typeface="微软雅黑"/>
              </a:rPr>
              <a:t>如何求最优解？</a:t>
            </a:r>
          </a:p>
        </p:txBody>
      </p:sp>
      <p:sp>
        <p:nvSpPr>
          <p:cNvPr id="4" name="副标题 3"/>
          <p:cNvSpPr>
            <a:spLocks noGrp="1"/>
          </p:cNvSpPr>
          <p:nvPr>
            <p:ph type="subTitle" idx="4294967295"/>
          </p:nvPr>
        </p:nvSpPr>
        <p:spPr>
          <a:xfrm>
            <a:off x="193675" y="2283460"/>
            <a:ext cx="4380230" cy="1314450"/>
          </a:xfrm>
        </p:spPr>
        <p:txBody>
          <a:bodyPr/>
          <a:lstStyle/>
          <a:p>
            <a:pPr>
              <a:defRPr/>
            </a:pPr>
            <a:r>
              <a:rPr lang="zh-CN" altLang="en-US" b="1" dirty="0">
                <a:solidFill>
                  <a:srgbClr val="FF0000"/>
                </a:solidFill>
                <a:latin typeface="Times New Roman" pitchFamily="18" charset="0"/>
                <a:ea typeface="楷体" charset="0"/>
              </a:rPr>
              <a:t>最优解</a:t>
            </a:r>
            <a:r>
              <a:rPr lang="zh-CN" altLang="en-US" b="1" dirty="0">
                <a:latin typeface="Times New Roman" pitchFamily="18" charset="0"/>
                <a:ea typeface="楷体" charset="0"/>
              </a:rPr>
              <a:t> </a:t>
            </a:r>
            <a:r>
              <a:rPr lang="en-US" altLang="zh-CN" b="1" dirty="0">
                <a:latin typeface="Times New Roman" pitchFamily="18" charset="0"/>
                <a:ea typeface="楷体" charset="0"/>
              </a:rPr>
              <a:t>== </a:t>
            </a:r>
            <a:r>
              <a:rPr lang="zh-CN" altLang="en-US" b="1" dirty="0">
                <a:latin typeface="Times New Roman" pitchFamily="18" charset="0"/>
                <a:ea typeface="楷体" charset="0"/>
              </a:rPr>
              <a:t>以</a:t>
            </a:r>
            <a:r>
              <a:rPr lang="zh-CN" altLang="en-US" b="1" dirty="0">
                <a:solidFill>
                  <a:srgbClr val="FF0000"/>
                </a:solidFill>
                <a:latin typeface="Times New Roman" pitchFamily="18" charset="0"/>
                <a:ea typeface="楷体" charset="0"/>
              </a:rPr>
              <a:t>最少的</a:t>
            </a:r>
            <a:r>
              <a:rPr lang="zh-CN" altLang="en-US" b="1" dirty="0">
                <a:latin typeface="Times New Roman" pitchFamily="18" charset="0"/>
                <a:ea typeface="楷体" charset="0"/>
              </a:rPr>
              <a:t>数乘</a:t>
            </a:r>
            <a:r>
              <a:rPr lang="zh-CN" altLang="en-US" b="1" dirty="0">
                <a:solidFill>
                  <a:srgbClr val="FF0000"/>
                </a:solidFill>
                <a:latin typeface="Times New Roman" pitchFamily="18" charset="0"/>
                <a:ea typeface="楷体" charset="0"/>
              </a:rPr>
              <a:t>次数</a:t>
            </a:r>
            <a:r>
              <a:rPr lang="zh-CN" altLang="en-US" b="1" dirty="0">
                <a:latin typeface="Times New Roman" pitchFamily="18" charset="0"/>
                <a:ea typeface="楷体" charset="0"/>
              </a:rPr>
              <a:t>计算出矩阵连乘的乘积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wipe(down)">
                                      <p:cBhvr>
                                        <p:cTn id="7" dur="1000"/>
                                        <p:tgtEl>
                                          <p:spTgt spid="1033"/>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p:cTn id="11" dur="500" fill="hold"/>
                                        <p:tgtEl>
                                          <p:spTgt spid="64"/>
                                        </p:tgtEl>
                                        <p:attrNameLst>
                                          <p:attrName>ppt_w</p:attrName>
                                        </p:attrNameLst>
                                      </p:cBhvr>
                                      <p:tavLst>
                                        <p:tav tm="0">
                                          <p:val>
                                            <p:fltVal val="0"/>
                                          </p:val>
                                        </p:tav>
                                        <p:tav tm="100000">
                                          <p:val>
                                            <p:strVal val="#ppt_w"/>
                                          </p:val>
                                        </p:tav>
                                      </p:tavLst>
                                    </p:anim>
                                    <p:anim calcmode="lin" valueType="num">
                                      <p:cBhvr>
                                        <p:cTn id="12" dur="500" fill="hold"/>
                                        <p:tgtEl>
                                          <p:spTgt spid="64"/>
                                        </p:tgtEl>
                                        <p:attrNameLst>
                                          <p:attrName>ppt_h</p:attrName>
                                        </p:attrNameLst>
                                      </p:cBhvr>
                                      <p:tavLst>
                                        <p:tav tm="0">
                                          <p:val>
                                            <p:fltVal val="0"/>
                                          </p:val>
                                        </p:tav>
                                        <p:tav tm="100000">
                                          <p:val>
                                            <p:strVal val="#ppt_h"/>
                                          </p:val>
                                        </p:tav>
                                      </p:tavLst>
                                    </p:anim>
                                    <p:animEffect transition="in" filter="fade">
                                      <p:cBhvr>
                                        <p:cTn id="13" dur="500"/>
                                        <p:tgtEl>
                                          <p:spTgt spid="64"/>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 calcmode="lin" valueType="num">
                                      <p:cBhvr>
                                        <p:cTn id="23" dur="500" fill="hold"/>
                                        <p:tgtEl>
                                          <p:spTgt spid="72"/>
                                        </p:tgtEl>
                                        <p:attrNameLst>
                                          <p:attrName>ppt_w</p:attrName>
                                        </p:attrNameLst>
                                      </p:cBhvr>
                                      <p:tavLst>
                                        <p:tav tm="0">
                                          <p:val>
                                            <p:fltVal val="0"/>
                                          </p:val>
                                        </p:tav>
                                        <p:tav tm="100000">
                                          <p:val>
                                            <p:strVal val="#ppt_w"/>
                                          </p:val>
                                        </p:tav>
                                      </p:tavLst>
                                    </p:anim>
                                    <p:anim calcmode="lin" valueType="num">
                                      <p:cBhvr>
                                        <p:cTn id="24" dur="500" fill="hold"/>
                                        <p:tgtEl>
                                          <p:spTgt spid="72"/>
                                        </p:tgtEl>
                                        <p:attrNameLst>
                                          <p:attrName>ppt_h</p:attrName>
                                        </p:attrNameLst>
                                      </p:cBhvr>
                                      <p:tavLst>
                                        <p:tav tm="0">
                                          <p:val>
                                            <p:fltVal val="0"/>
                                          </p:val>
                                        </p:tav>
                                        <p:tav tm="100000">
                                          <p:val>
                                            <p:strVal val="#ppt_h"/>
                                          </p:val>
                                        </p:tav>
                                      </p:tavLst>
                                    </p:anim>
                                    <p:animEffect transition="in" filter="fade">
                                      <p:cBhvr>
                                        <p:cTn id="25" dur="500"/>
                                        <p:tgtEl>
                                          <p:spTgt spid="72"/>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Effect transition="in" filter="fade">
                                      <p:cBhvr>
                                        <p:cTn id="31" dur="500"/>
                                        <p:tgtEl>
                                          <p:spTgt spid="22"/>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66"/>
                                        </p:tgtEl>
                                        <p:attrNameLst>
                                          <p:attrName>style.visibility</p:attrName>
                                        </p:attrNameLst>
                                      </p:cBhvr>
                                      <p:to>
                                        <p:strVal val="visible"/>
                                      </p:to>
                                    </p:set>
                                    <p:anim calcmode="lin" valueType="num">
                                      <p:cBhvr>
                                        <p:cTn id="35" dur="500" fill="hold"/>
                                        <p:tgtEl>
                                          <p:spTgt spid="66"/>
                                        </p:tgtEl>
                                        <p:attrNameLst>
                                          <p:attrName>ppt_w</p:attrName>
                                        </p:attrNameLst>
                                      </p:cBhvr>
                                      <p:tavLst>
                                        <p:tav tm="0">
                                          <p:val>
                                            <p:fltVal val="0"/>
                                          </p:val>
                                        </p:tav>
                                        <p:tav tm="100000">
                                          <p:val>
                                            <p:strVal val="#ppt_w"/>
                                          </p:val>
                                        </p:tav>
                                      </p:tavLst>
                                    </p:anim>
                                    <p:anim calcmode="lin" valueType="num">
                                      <p:cBhvr>
                                        <p:cTn id="36" dur="500" fill="hold"/>
                                        <p:tgtEl>
                                          <p:spTgt spid="66"/>
                                        </p:tgtEl>
                                        <p:attrNameLst>
                                          <p:attrName>ppt_h</p:attrName>
                                        </p:attrNameLst>
                                      </p:cBhvr>
                                      <p:tavLst>
                                        <p:tav tm="0">
                                          <p:val>
                                            <p:fltVal val="0"/>
                                          </p:val>
                                        </p:tav>
                                        <p:tav tm="100000">
                                          <p:val>
                                            <p:strVal val="#ppt_h"/>
                                          </p:val>
                                        </p:tav>
                                      </p:tavLst>
                                    </p:anim>
                                    <p:animEffect transition="in" filter="fade">
                                      <p:cBhvr>
                                        <p:cTn id="37" dur="500"/>
                                        <p:tgtEl>
                                          <p:spTgt spid="66"/>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Effect transition="in" filter="fade">
                                      <p:cBhvr>
                                        <p:cTn id="43" dur="500"/>
                                        <p:tgtEl>
                                          <p:spTgt spid="24"/>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cBhvr>
                                        <p:cTn id="47" dur="500" fill="hold"/>
                                        <p:tgtEl>
                                          <p:spTgt spid="73"/>
                                        </p:tgtEl>
                                        <p:attrNameLst>
                                          <p:attrName>ppt_w</p:attrName>
                                        </p:attrNameLst>
                                      </p:cBhvr>
                                      <p:tavLst>
                                        <p:tav tm="0">
                                          <p:val>
                                            <p:fltVal val="0"/>
                                          </p:val>
                                        </p:tav>
                                        <p:tav tm="100000">
                                          <p:val>
                                            <p:strVal val="#ppt_w"/>
                                          </p:val>
                                        </p:tav>
                                      </p:tavLst>
                                    </p:anim>
                                    <p:anim calcmode="lin" valueType="num">
                                      <p:cBhvr>
                                        <p:cTn id="48" dur="500" fill="hold"/>
                                        <p:tgtEl>
                                          <p:spTgt spid="73"/>
                                        </p:tgtEl>
                                        <p:attrNameLst>
                                          <p:attrName>ppt_h</p:attrName>
                                        </p:attrNameLst>
                                      </p:cBhvr>
                                      <p:tavLst>
                                        <p:tav tm="0">
                                          <p:val>
                                            <p:fltVal val="0"/>
                                          </p:val>
                                        </p:tav>
                                        <p:tav tm="100000">
                                          <p:val>
                                            <p:strVal val="#ppt_h"/>
                                          </p:val>
                                        </p:tav>
                                      </p:tavLst>
                                    </p:anim>
                                    <p:animEffect transition="in" filter="fade">
                                      <p:cBhvr>
                                        <p:cTn id="49" dur="500"/>
                                        <p:tgtEl>
                                          <p:spTgt spid="73"/>
                                        </p:tgtEl>
                                      </p:cBhvr>
                                    </p:animEffect>
                                  </p:childTnLst>
                                </p:cTn>
                              </p:par>
                            </p:childTnLst>
                          </p:cTn>
                        </p:par>
                        <p:par>
                          <p:cTn id="50" fill="hold">
                            <p:stCondLst>
                              <p:cond delay="4500"/>
                            </p:stCondLst>
                            <p:childTnLst>
                              <p:par>
                                <p:cTn id="51" presetID="53" presetClass="entr" presetSubtype="16"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p:cTn id="53" dur="500" fill="hold"/>
                                        <p:tgtEl>
                                          <p:spTgt spid="26"/>
                                        </p:tgtEl>
                                        <p:attrNameLst>
                                          <p:attrName>ppt_w</p:attrName>
                                        </p:attrNameLst>
                                      </p:cBhvr>
                                      <p:tavLst>
                                        <p:tav tm="0">
                                          <p:val>
                                            <p:fltVal val="0"/>
                                          </p:val>
                                        </p:tav>
                                        <p:tav tm="100000">
                                          <p:val>
                                            <p:strVal val="#ppt_w"/>
                                          </p:val>
                                        </p:tav>
                                      </p:tavLst>
                                    </p:anim>
                                    <p:anim calcmode="lin" valueType="num">
                                      <p:cBhvr>
                                        <p:cTn id="54" dur="500" fill="hold"/>
                                        <p:tgtEl>
                                          <p:spTgt spid="26"/>
                                        </p:tgtEl>
                                        <p:attrNameLst>
                                          <p:attrName>ppt_h</p:attrName>
                                        </p:attrNameLst>
                                      </p:cBhvr>
                                      <p:tavLst>
                                        <p:tav tm="0">
                                          <p:val>
                                            <p:fltVal val="0"/>
                                          </p:val>
                                        </p:tav>
                                        <p:tav tm="100000">
                                          <p:val>
                                            <p:strVal val="#ppt_h"/>
                                          </p:val>
                                        </p:tav>
                                      </p:tavLst>
                                    </p:anim>
                                    <p:animEffect transition="in" filter="fade">
                                      <p:cBhvr>
                                        <p:cTn id="55" dur="500"/>
                                        <p:tgtEl>
                                          <p:spTgt spid="26"/>
                                        </p:tgtEl>
                                      </p:cBhvr>
                                    </p:animEffect>
                                  </p:childTnLst>
                                </p:cTn>
                              </p:par>
                            </p:childTnLst>
                          </p:cTn>
                        </p:par>
                        <p:par>
                          <p:cTn id="56" fill="hold">
                            <p:stCondLst>
                              <p:cond delay="5000"/>
                            </p:stCondLst>
                            <p:childTnLst>
                              <p:par>
                                <p:cTn id="57" presetID="53" presetClass="entr" presetSubtype="16" fill="hold" grpId="0" nodeType="afterEffect">
                                  <p:stCondLst>
                                    <p:cond delay="0"/>
                                  </p:stCondLst>
                                  <p:childTnLst>
                                    <p:set>
                                      <p:cBhvr>
                                        <p:cTn id="58" dur="1" fill="hold">
                                          <p:stCondLst>
                                            <p:cond delay="0"/>
                                          </p:stCondLst>
                                        </p:cTn>
                                        <p:tgtEl>
                                          <p:spTgt spid="69"/>
                                        </p:tgtEl>
                                        <p:attrNameLst>
                                          <p:attrName>style.visibility</p:attrName>
                                        </p:attrNameLst>
                                      </p:cBhvr>
                                      <p:to>
                                        <p:strVal val="visible"/>
                                      </p:to>
                                    </p:set>
                                    <p:anim calcmode="lin" valueType="num">
                                      <p:cBhvr>
                                        <p:cTn id="59" dur="500" fill="hold"/>
                                        <p:tgtEl>
                                          <p:spTgt spid="69"/>
                                        </p:tgtEl>
                                        <p:attrNameLst>
                                          <p:attrName>ppt_w</p:attrName>
                                        </p:attrNameLst>
                                      </p:cBhvr>
                                      <p:tavLst>
                                        <p:tav tm="0">
                                          <p:val>
                                            <p:fltVal val="0"/>
                                          </p:val>
                                        </p:tav>
                                        <p:tav tm="100000">
                                          <p:val>
                                            <p:strVal val="#ppt_w"/>
                                          </p:val>
                                        </p:tav>
                                      </p:tavLst>
                                    </p:anim>
                                    <p:anim calcmode="lin" valueType="num">
                                      <p:cBhvr>
                                        <p:cTn id="60" dur="500" fill="hold"/>
                                        <p:tgtEl>
                                          <p:spTgt spid="69"/>
                                        </p:tgtEl>
                                        <p:attrNameLst>
                                          <p:attrName>ppt_h</p:attrName>
                                        </p:attrNameLst>
                                      </p:cBhvr>
                                      <p:tavLst>
                                        <p:tav tm="0">
                                          <p:val>
                                            <p:fltVal val="0"/>
                                          </p:val>
                                        </p:tav>
                                        <p:tav tm="100000">
                                          <p:val>
                                            <p:strVal val="#ppt_h"/>
                                          </p:val>
                                        </p:tav>
                                      </p:tavLst>
                                    </p:anim>
                                    <p:animEffect transition="in" filter="fade">
                                      <p:cBhvr>
                                        <p:cTn id="61" dur="500"/>
                                        <p:tgtEl>
                                          <p:spTgt spid="69"/>
                                        </p:tgtEl>
                                      </p:cBhvr>
                                    </p:animEffect>
                                  </p:childTnLst>
                                </p:cTn>
                              </p:par>
                            </p:childTnLst>
                          </p:cTn>
                        </p:par>
                        <p:par>
                          <p:cTn id="62" fill="hold">
                            <p:stCondLst>
                              <p:cond delay="5500"/>
                            </p:stCondLst>
                            <p:childTnLst>
                              <p:par>
                                <p:cTn id="63" presetID="53" presetClass="entr" presetSubtype="16"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500" fill="hold"/>
                                        <p:tgtEl>
                                          <p:spTgt spid="27"/>
                                        </p:tgtEl>
                                        <p:attrNameLst>
                                          <p:attrName>ppt_w</p:attrName>
                                        </p:attrNameLst>
                                      </p:cBhvr>
                                      <p:tavLst>
                                        <p:tav tm="0">
                                          <p:val>
                                            <p:fltVal val="0"/>
                                          </p:val>
                                        </p:tav>
                                        <p:tav tm="100000">
                                          <p:val>
                                            <p:strVal val="#ppt_w"/>
                                          </p:val>
                                        </p:tav>
                                      </p:tavLst>
                                    </p:anim>
                                    <p:anim calcmode="lin" valueType="num">
                                      <p:cBhvr>
                                        <p:cTn id="66" dur="500" fill="hold"/>
                                        <p:tgtEl>
                                          <p:spTgt spid="27"/>
                                        </p:tgtEl>
                                        <p:attrNameLst>
                                          <p:attrName>ppt_h</p:attrName>
                                        </p:attrNameLst>
                                      </p:cBhvr>
                                      <p:tavLst>
                                        <p:tav tm="0">
                                          <p:val>
                                            <p:fltVal val="0"/>
                                          </p:val>
                                        </p:tav>
                                        <p:tav tm="100000">
                                          <p:val>
                                            <p:strVal val="#ppt_h"/>
                                          </p:val>
                                        </p:tav>
                                      </p:tavLst>
                                    </p:anim>
                                    <p:animEffect transition="in" filter="fade">
                                      <p:cBhvr>
                                        <p:cTn id="67" dur="500"/>
                                        <p:tgtEl>
                                          <p:spTgt spid="27"/>
                                        </p:tgtEl>
                                      </p:cBhvr>
                                    </p:animEffect>
                                  </p:childTnLst>
                                </p:cTn>
                              </p:par>
                            </p:childTnLst>
                          </p:cTn>
                        </p:par>
                        <p:par>
                          <p:cTn id="68" fill="hold">
                            <p:stCondLst>
                              <p:cond delay="6000"/>
                            </p:stCondLst>
                            <p:childTnLst>
                              <p:par>
                                <p:cTn id="69" presetID="53" presetClass="entr" presetSubtype="16" fill="hold" grpId="0" nodeType="afterEffect">
                                  <p:stCondLst>
                                    <p:cond delay="0"/>
                                  </p:stCondLst>
                                  <p:childTnLst>
                                    <p:set>
                                      <p:cBhvr>
                                        <p:cTn id="70" dur="1" fill="hold">
                                          <p:stCondLst>
                                            <p:cond delay="0"/>
                                          </p:stCondLst>
                                        </p:cTn>
                                        <p:tgtEl>
                                          <p:spTgt spid="75"/>
                                        </p:tgtEl>
                                        <p:attrNameLst>
                                          <p:attrName>style.visibility</p:attrName>
                                        </p:attrNameLst>
                                      </p:cBhvr>
                                      <p:to>
                                        <p:strVal val="visible"/>
                                      </p:to>
                                    </p:set>
                                    <p:anim calcmode="lin" valueType="num">
                                      <p:cBhvr>
                                        <p:cTn id="71" dur="500" fill="hold"/>
                                        <p:tgtEl>
                                          <p:spTgt spid="75"/>
                                        </p:tgtEl>
                                        <p:attrNameLst>
                                          <p:attrName>ppt_w</p:attrName>
                                        </p:attrNameLst>
                                      </p:cBhvr>
                                      <p:tavLst>
                                        <p:tav tm="0">
                                          <p:val>
                                            <p:fltVal val="0"/>
                                          </p:val>
                                        </p:tav>
                                        <p:tav tm="100000">
                                          <p:val>
                                            <p:strVal val="#ppt_w"/>
                                          </p:val>
                                        </p:tav>
                                      </p:tavLst>
                                    </p:anim>
                                    <p:anim calcmode="lin" valueType="num">
                                      <p:cBhvr>
                                        <p:cTn id="72" dur="500" fill="hold"/>
                                        <p:tgtEl>
                                          <p:spTgt spid="75"/>
                                        </p:tgtEl>
                                        <p:attrNameLst>
                                          <p:attrName>ppt_h</p:attrName>
                                        </p:attrNameLst>
                                      </p:cBhvr>
                                      <p:tavLst>
                                        <p:tav tm="0">
                                          <p:val>
                                            <p:fltVal val="0"/>
                                          </p:val>
                                        </p:tav>
                                        <p:tav tm="100000">
                                          <p:val>
                                            <p:strVal val="#ppt_h"/>
                                          </p:val>
                                        </p:tav>
                                      </p:tavLst>
                                    </p:anim>
                                    <p:animEffect transition="in" filter="fade">
                                      <p:cBhvr>
                                        <p:cTn id="73" dur="500"/>
                                        <p:tgtEl>
                                          <p:spTgt spid="75"/>
                                        </p:tgtEl>
                                      </p:cBhvr>
                                    </p:animEffect>
                                  </p:childTnLst>
                                </p:cTn>
                              </p:par>
                            </p:childTnLst>
                          </p:cTn>
                        </p:par>
                        <p:par>
                          <p:cTn id="74" fill="hold">
                            <p:stCondLst>
                              <p:cond delay="6500"/>
                            </p:stCondLst>
                            <p:childTnLst>
                              <p:par>
                                <p:cTn id="75" presetID="53" presetClass="entr" presetSubtype="16" fill="hold" grpId="0" nodeType="after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Effect transition="in" filter="fade">
                                      <p:cBhvr>
                                        <p:cTn id="79" dur="500"/>
                                        <p:tgtEl>
                                          <p:spTgt spid="29"/>
                                        </p:tgtEl>
                                      </p:cBhvr>
                                    </p:animEffect>
                                  </p:childTnLst>
                                </p:cTn>
                              </p:par>
                            </p:childTnLst>
                          </p:cTn>
                        </p:par>
                        <p:par>
                          <p:cTn id="80" fill="hold">
                            <p:stCondLst>
                              <p:cond delay="7000"/>
                            </p:stCondLst>
                            <p:childTnLst>
                              <p:par>
                                <p:cTn id="81" presetID="53" presetClass="entr" presetSubtype="16" fill="hold" grpId="0" nodeType="afterEffect">
                                  <p:stCondLst>
                                    <p:cond delay="0"/>
                                  </p:stCondLst>
                                  <p:childTnLst>
                                    <p:set>
                                      <p:cBhvr>
                                        <p:cTn id="82" dur="1" fill="hold">
                                          <p:stCondLst>
                                            <p:cond delay="0"/>
                                          </p:stCondLst>
                                        </p:cTn>
                                        <p:tgtEl>
                                          <p:spTgt spid="74"/>
                                        </p:tgtEl>
                                        <p:attrNameLst>
                                          <p:attrName>style.visibility</p:attrName>
                                        </p:attrNameLst>
                                      </p:cBhvr>
                                      <p:to>
                                        <p:strVal val="visible"/>
                                      </p:to>
                                    </p:set>
                                    <p:anim calcmode="lin" valueType="num">
                                      <p:cBhvr>
                                        <p:cTn id="83" dur="500" fill="hold"/>
                                        <p:tgtEl>
                                          <p:spTgt spid="74"/>
                                        </p:tgtEl>
                                        <p:attrNameLst>
                                          <p:attrName>ppt_w</p:attrName>
                                        </p:attrNameLst>
                                      </p:cBhvr>
                                      <p:tavLst>
                                        <p:tav tm="0">
                                          <p:val>
                                            <p:fltVal val="0"/>
                                          </p:val>
                                        </p:tav>
                                        <p:tav tm="100000">
                                          <p:val>
                                            <p:strVal val="#ppt_w"/>
                                          </p:val>
                                        </p:tav>
                                      </p:tavLst>
                                    </p:anim>
                                    <p:anim calcmode="lin" valueType="num">
                                      <p:cBhvr>
                                        <p:cTn id="84" dur="500" fill="hold"/>
                                        <p:tgtEl>
                                          <p:spTgt spid="74"/>
                                        </p:tgtEl>
                                        <p:attrNameLst>
                                          <p:attrName>ppt_h</p:attrName>
                                        </p:attrNameLst>
                                      </p:cBhvr>
                                      <p:tavLst>
                                        <p:tav tm="0">
                                          <p:val>
                                            <p:fltVal val="0"/>
                                          </p:val>
                                        </p:tav>
                                        <p:tav tm="100000">
                                          <p:val>
                                            <p:strVal val="#ppt_h"/>
                                          </p:val>
                                        </p:tav>
                                      </p:tavLst>
                                    </p:anim>
                                    <p:animEffect transition="in" filter="fade">
                                      <p:cBhvr>
                                        <p:cTn id="85" dur="500"/>
                                        <p:tgtEl>
                                          <p:spTgt spid="74"/>
                                        </p:tgtEl>
                                      </p:cBhvr>
                                    </p:animEffect>
                                  </p:childTnLst>
                                </p:cTn>
                              </p:par>
                            </p:childTnLst>
                          </p:cTn>
                        </p:par>
                        <p:par>
                          <p:cTn id="86" fill="hold">
                            <p:stCondLst>
                              <p:cond delay="7500"/>
                            </p:stCondLst>
                            <p:childTnLst>
                              <p:par>
                                <p:cTn id="87" presetID="53" presetClass="entr" presetSubtype="16" fill="hold" grpId="0" nodeType="afterEffect">
                                  <p:stCondLst>
                                    <p:cond delay="0"/>
                                  </p:stCondLst>
                                  <p:childTnLst>
                                    <p:set>
                                      <p:cBhvr>
                                        <p:cTn id="88" dur="1" fill="hold">
                                          <p:stCondLst>
                                            <p:cond delay="0"/>
                                          </p:stCondLst>
                                        </p:cTn>
                                        <p:tgtEl>
                                          <p:spTgt spid="28"/>
                                        </p:tgtEl>
                                        <p:attrNameLst>
                                          <p:attrName>style.visibility</p:attrName>
                                        </p:attrNameLst>
                                      </p:cBhvr>
                                      <p:to>
                                        <p:strVal val="visible"/>
                                      </p:to>
                                    </p:set>
                                    <p:anim calcmode="lin" valueType="num">
                                      <p:cBhvr>
                                        <p:cTn id="89" dur="500" fill="hold"/>
                                        <p:tgtEl>
                                          <p:spTgt spid="28"/>
                                        </p:tgtEl>
                                        <p:attrNameLst>
                                          <p:attrName>ppt_w</p:attrName>
                                        </p:attrNameLst>
                                      </p:cBhvr>
                                      <p:tavLst>
                                        <p:tav tm="0">
                                          <p:val>
                                            <p:fltVal val="0"/>
                                          </p:val>
                                        </p:tav>
                                        <p:tav tm="100000">
                                          <p:val>
                                            <p:strVal val="#ppt_w"/>
                                          </p:val>
                                        </p:tav>
                                      </p:tavLst>
                                    </p:anim>
                                    <p:anim calcmode="lin" valueType="num">
                                      <p:cBhvr>
                                        <p:cTn id="90" dur="500" fill="hold"/>
                                        <p:tgtEl>
                                          <p:spTgt spid="28"/>
                                        </p:tgtEl>
                                        <p:attrNameLst>
                                          <p:attrName>ppt_h</p:attrName>
                                        </p:attrNameLst>
                                      </p:cBhvr>
                                      <p:tavLst>
                                        <p:tav tm="0">
                                          <p:val>
                                            <p:fltVal val="0"/>
                                          </p:val>
                                        </p:tav>
                                        <p:tav tm="100000">
                                          <p:val>
                                            <p:strVal val="#ppt_h"/>
                                          </p:val>
                                        </p:tav>
                                      </p:tavLst>
                                    </p:anim>
                                    <p:animEffect transition="in" filter="fade">
                                      <p:cBhvr>
                                        <p:cTn id="91" dur="500"/>
                                        <p:tgtEl>
                                          <p:spTgt spid="28"/>
                                        </p:tgtEl>
                                      </p:cBhvr>
                                    </p:animEffect>
                                  </p:childTnLst>
                                </p:cTn>
                              </p:par>
                            </p:childTnLst>
                          </p:cTn>
                        </p:par>
                        <p:par>
                          <p:cTn id="92" fill="hold">
                            <p:stCondLst>
                              <p:cond delay="8000"/>
                            </p:stCondLst>
                            <p:childTnLst>
                              <p:par>
                                <p:cTn id="93" presetID="53" presetClass="entr" presetSubtype="16" fill="hold" grpId="0" nodeType="after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p:cTn id="95" dur="500" fill="hold"/>
                                        <p:tgtEl>
                                          <p:spTgt spid="76"/>
                                        </p:tgtEl>
                                        <p:attrNameLst>
                                          <p:attrName>ppt_w</p:attrName>
                                        </p:attrNameLst>
                                      </p:cBhvr>
                                      <p:tavLst>
                                        <p:tav tm="0">
                                          <p:val>
                                            <p:fltVal val="0"/>
                                          </p:val>
                                        </p:tav>
                                        <p:tav tm="100000">
                                          <p:val>
                                            <p:strVal val="#ppt_w"/>
                                          </p:val>
                                        </p:tav>
                                      </p:tavLst>
                                    </p:anim>
                                    <p:anim calcmode="lin" valueType="num">
                                      <p:cBhvr>
                                        <p:cTn id="96" dur="500" fill="hold"/>
                                        <p:tgtEl>
                                          <p:spTgt spid="76"/>
                                        </p:tgtEl>
                                        <p:attrNameLst>
                                          <p:attrName>ppt_h</p:attrName>
                                        </p:attrNameLst>
                                      </p:cBhvr>
                                      <p:tavLst>
                                        <p:tav tm="0">
                                          <p:val>
                                            <p:fltVal val="0"/>
                                          </p:val>
                                        </p:tav>
                                        <p:tav tm="100000">
                                          <p:val>
                                            <p:strVal val="#ppt_h"/>
                                          </p:val>
                                        </p:tav>
                                      </p:tavLst>
                                    </p:anim>
                                    <p:animEffect transition="in" filter="fade">
                                      <p:cBhvr>
                                        <p:cTn id="97" dur="500"/>
                                        <p:tgtEl>
                                          <p:spTgt spid="76"/>
                                        </p:tgtEl>
                                      </p:cBhvr>
                                    </p:animEffect>
                                  </p:childTnLst>
                                </p:cTn>
                              </p:par>
                            </p:childTnLst>
                          </p:cTn>
                        </p:par>
                        <p:par>
                          <p:cTn id="98" fill="hold">
                            <p:stCondLst>
                              <p:cond delay="8500"/>
                            </p:stCondLst>
                            <p:childTnLst>
                              <p:par>
                                <p:cTn id="99" presetID="53" presetClass="entr" presetSubtype="16" fill="hold" grpId="0" nodeType="afterEffect">
                                  <p:stCondLst>
                                    <p:cond delay="0"/>
                                  </p:stCondLst>
                                  <p:childTnLst>
                                    <p:set>
                                      <p:cBhvr>
                                        <p:cTn id="100" dur="1" fill="hold">
                                          <p:stCondLst>
                                            <p:cond delay="0"/>
                                          </p:stCondLst>
                                        </p:cTn>
                                        <p:tgtEl>
                                          <p:spTgt spid="25"/>
                                        </p:tgtEl>
                                        <p:attrNameLst>
                                          <p:attrName>style.visibility</p:attrName>
                                        </p:attrNameLst>
                                      </p:cBhvr>
                                      <p:to>
                                        <p:strVal val="visible"/>
                                      </p:to>
                                    </p:set>
                                    <p:anim calcmode="lin" valueType="num">
                                      <p:cBhvr>
                                        <p:cTn id="101" dur="500" fill="hold"/>
                                        <p:tgtEl>
                                          <p:spTgt spid="25"/>
                                        </p:tgtEl>
                                        <p:attrNameLst>
                                          <p:attrName>ppt_w</p:attrName>
                                        </p:attrNameLst>
                                      </p:cBhvr>
                                      <p:tavLst>
                                        <p:tav tm="0">
                                          <p:val>
                                            <p:fltVal val="0"/>
                                          </p:val>
                                        </p:tav>
                                        <p:tav tm="100000">
                                          <p:val>
                                            <p:strVal val="#ppt_w"/>
                                          </p:val>
                                        </p:tav>
                                      </p:tavLst>
                                    </p:anim>
                                    <p:anim calcmode="lin" valueType="num">
                                      <p:cBhvr>
                                        <p:cTn id="102" dur="500" fill="hold"/>
                                        <p:tgtEl>
                                          <p:spTgt spid="25"/>
                                        </p:tgtEl>
                                        <p:attrNameLst>
                                          <p:attrName>ppt_h</p:attrName>
                                        </p:attrNameLst>
                                      </p:cBhvr>
                                      <p:tavLst>
                                        <p:tav tm="0">
                                          <p:val>
                                            <p:fltVal val="0"/>
                                          </p:val>
                                        </p:tav>
                                        <p:tav tm="100000">
                                          <p:val>
                                            <p:strVal val="#ppt_h"/>
                                          </p:val>
                                        </p:tav>
                                      </p:tavLst>
                                    </p:anim>
                                    <p:animEffect transition="in" filter="fade">
                                      <p:cBhvr>
                                        <p:cTn id="10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bldLvl="0" animBg="1"/>
      <p:bldP spid="64" grpId="0" bldLvl="0" animBg="1"/>
      <p:bldP spid="66" grpId="0" bldLvl="0" animBg="1"/>
      <p:bldP spid="69" grpId="0" bldLvl="0" animBg="1"/>
      <p:bldP spid="72" grpId="0" bldLvl="0" animBg="1"/>
      <p:bldP spid="73" grpId="0" bldLvl="0" animBg="1"/>
      <p:bldP spid="74" grpId="0" bldLvl="0" animBg="1"/>
      <p:bldP spid="75" grpId="0" bldLvl="0" animBg="1"/>
      <p:bldP spid="76" grpId="0" bldLvl="0" animBg="1"/>
      <p:bldP spid="22" grpId="0" bldLvl="0" animBg="1"/>
      <p:bldP spid="23" grpId="0" bldLvl="0" animBg="1"/>
      <p:bldP spid="24" grpId="0" bldLvl="0" animBg="1"/>
      <p:bldP spid="25" grpId="0" bldLvl="0" animBg="1"/>
      <p:bldP spid="26" grpId="0" bldLvl="0" animBg="1"/>
      <p:bldP spid="27" grpId="0" bldLvl="0" animBg="1"/>
      <p:bldP spid="28" grpId="0" bldLvl="0" animBg="1"/>
      <p:bldP spid="2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ChangeArrowheads="1"/>
          </p:cNvSpPr>
          <p:nvPr/>
        </p:nvSpPr>
        <p:spPr bwMode="auto">
          <a:xfrm>
            <a:off x="193755" y="40323"/>
            <a:ext cx="5829300" cy="857250"/>
          </a:xfrm>
          <a:prstGeom prst="rect">
            <a:avLst/>
          </a:prstGeom>
          <a:noFill/>
          <a:ln>
            <a:noFill/>
          </a:ln>
          <a:effectLst/>
        </p:spPr>
        <p:txBody>
          <a:bodyPr anchor="ctr"/>
          <a:lstStyle/>
          <a:p>
            <a:pPr>
              <a:defRPr/>
            </a:pPr>
            <a:r>
              <a:rPr lang="zh-CN" altLang="en-US" sz="2850" b="1">
                <a:solidFill>
                  <a:srgbClr val="000066"/>
                </a:solidFill>
                <a:effectLst>
                  <a:outerShdw blurRad="38100" dist="38100" dir="2700000" algn="tl">
                    <a:srgbClr val="C0C0C0"/>
                  </a:outerShdw>
                </a:effectLst>
                <a:latin typeface="Times New Roman" pitchFamily="18" charset="0"/>
                <a:ea typeface="楷体" charset="0"/>
              </a:rPr>
              <a:t>矩阵连乘问题</a:t>
            </a:r>
          </a:p>
        </p:txBody>
      </p:sp>
      <p:sp>
        <p:nvSpPr>
          <p:cNvPr id="26704" name="Text Box 3"/>
          <p:cNvSpPr txBox="1">
            <a:spLocks noChangeArrowheads="1"/>
          </p:cNvSpPr>
          <p:nvPr/>
        </p:nvSpPr>
        <p:spPr bwMode="auto">
          <a:xfrm>
            <a:off x="201295" y="897890"/>
            <a:ext cx="8913495" cy="640080"/>
          </a:xfrm>
          <a:prstGeom prst="rect">
            <a:avLst/>
          </a:prstGeom>
          <a:noFill/>
          <a:ln w="9525">
            <a:noFill/>
            <a:miter lim="800000"/>
          </a:ln>
        </p:spPr>
        <p:txBody>
          <a:bodyPr wrap="square">
            <a:spAutoFit/>
          </a:bodyPr>
          <a:lstStyle/>
          <a:p>
            <a:r>
              <a:rPr lang="zh-CN" altLang="en-US" sz="1800" b="1">
                <a:solidFill>
                  <a:srgbClr val="000066"/>
                </a:solidFill>
                <a:latin typeface="Times New Roman" pitchFamily="18" charset="0"/>
                <a:ea typeface="楷体" charset="0"/>
                <a:cs typeface="Times New Roman" pitchFamily="18" charset="0"/>
              </a:rPr>
              <a:t>给定</a:t>
            </a:r>
            <a:r>
              <a:rPr lang="en-US" altLang="zh-CN" sz="1800" b="1">
                <a:solidFill>
                  <a:srgbClr val="000066"/>
                </a:solidFill>
                <a:latin typeface="Times New Roman" pitchFamily="18" charset="0"/>
                <a:ea typeface="楷体" charset="0"/>
                <a:cs typeface="Times New Roman" pitchFamily="18" charset="0"/>
              </a:rPr>
              <a:t>n</a:t>
            </a:r>
            <a:r>
              <a:rPr lang="zh-CN" altLang="en-US" sz="1800" b="1">
                <a:solidFill>
                  <a:srgbClr val="000066"/>
                </a:solidFill>
                <a:latin typeface="Times New Roman" pitchFamily="18" charset="0"/>
                <a:ea typeface="楷体" charset="0"/>
                <a:cs typeface="Times New Roman" pitchFamily="18" charset="0"/>
              </a:rPr>
              <a:t>个矩阵｛</a:t>
            </a:r>
            <a:r>
              <a:rPr lang="en-US" altLang="zh-CN" sz="1800" b="1">
                <a:solidFill>
                  <a:srgbClr val="000066"/>
                </a:solidFill>
                <a:latin typeface="Times New Roman" pitchFamily="18" charset="0"/>
                <a:ea typeface="楷体" charset="0"/>
                <a:cs typeface="Times New Roman" pitchFamily="18" charset="0"/>
              </a:rPr>
              <a:t>A</a:t>
            </a:r>
            <a:r>
              <a:rPr lang="en-US" altLang="zh-CN" sz="1800" b="1" baseline="-25000">
                <a:solidFill>
                  <a:srgbClr val="000066"/>
                </a:solidFill>
                <a:latin typeface="Times New Roman" pitchFamily="18" charset="0"/>
                <a:ea typeface="楷体" charset="0"/>
                <a:cs typeface="Times New Roman" pitchFamily="18" charset="0"/>
              </a:rPr>
              <a:t>1</a:t>
            </a:r>
            <a:r>
              <a:rPr lang="en-US" altLang="zh-CN" sz="1800" b="1">
                <a:solidFill>
                  <a:srgbClr val="000066"/>
                </a:solidFill>
                <a:latin typeface="Times New Roman" pitchFamily="18" charset="0"/>
                <a:ea typeface="楷体" charset="0"/>
                <a:cs typeface="Times New Roman" pitchFamily="18" charset="0"/>
              </a:rPr>
              <a:t>,A</a:t>
            </a:r>
            <a:r>
              <a:rPr lang="en-US" altLang="zh-CN" sz="1800" b="1" baseline="-25000">
                <a:solidFill>
                  <a:srgbClr val="000066"/>
                </a:solidFill>
                <a:latin typeface="Times New Roman" pitchFamily="18" charset="0"/>
                <a:ea typeface="楷体" charset="0"/>
                <a:cs typeface="Times New Roman" pitchFamily="18" charset="0"/>
              </a:rPr>
              <a:t>2</a:t>
            </a:r>
            <a:r>
              <a:rPr lang="en-US" altLang="zh-CN" sz="1800" b="1">
                <a:solidFill>
                  <a:srgbClr val="000066"/>
                </a:solidFill>
                <a:latin typeface="Times New Roman" pitchFamily="18" charset="0"/>
                <a:ea typeface="楷体" charset="0"/>
                <a:cs typeface="Times New Roman" pitchFamily="18" charset="0"/>
              </a:rPr>
              <a:t>,…,A</a:t>
            </a:r>
            <a:r>
              <a:rPr lang="en-US" altLang="zh-CN" sz="1800" b="1" baseline="-25000">
                <a:solidFill>
                  <a:srgbClr val="000066"/>
                </a:solidFill>
                <a:latin typeface="Times New Roman" pitchFamily="18" charset="0"/>
                <a:ea typeface="楷体" charset="0"/>
                <a:cs typeface="Times New Roman" pitchFamily="18" charset="0"/>
              </a:rPr>
              <a:t>n</a:t>
            </a:r>
            <a:r>
              <a:rPr lang="zh-CN" altLang="en-US" sz="1800" b="1">
                <a:solidFill>
                  <a:srgbClr val="000066"/>
                </a:solidFill>
                <a:latin typeface="Times New Roman" pitchFamily="18" charset="0"/>
                <a:ea typeface="楷体" charset="0"/>
                <a:cs typeface="Times New Roman" pitchFamily="18" charset="0"/>
              </a:rPr>
              <a:t>｝，其中</a:t>
            </a:r>
            <a:r>
              <a:rPr lang="en-US" altLang="zh-CN" sz="1800" b="1">
                <a:solidFill>
                  <a:srgbClr val="000066"/>
                </a:solidFill>
                <a:latin typeface="Times New Roman" pitchFamily="18" charset="0"/>
                <a:ea typeface="楷体" charset="0"/>
                <a:cs typeface="Times New Roman" pitchFamily="18" charset="0"/>
              </a:rPr>
              <a:t>A</a:t>
            </a:r>
            <a:r>
              <a:rPr lang="en-US" altLang="zh-CN" sz="1800" b="1" baseline="-25000">
                <a:solidFill>
                  <a:srgbClr val="000066"/>
                </a:solidFill>
                <a:latin typeface="Times New Roman" pitchFamily="18" charset="0"/>
                <a:ea typeface="楷体" charset="0"/>
                <a:cs typeface="Times New Roman" pitchFamily="18" charset="0"/>
              </a:rPr>
              <a:t>i</a:t>
            </a:r>
            <a:r>
              <a:rPr lang="zh-CN" altLang="en-US" sz="1800" b="1">
                <a:solidFill>
                  <a:srgbClr val="000066"/>
                </a:solidFill>
                <a:latin typeface="Times New Roman" pitchFamily="18" charset="0"/>
                <a:ea typeface="楷体" charset="0"/>
                <a:cs typeface="Times New Roman" pitchFamily="18" charset="0"/>
              </a:rPr>
              <a:t>与</a:t>
            </a:r>
            <a:r>
              <a:rPr lang="en-US" altLang="zh-CN" sz="1800" b="1">
                <a:solidFill>
                  <a:srgbClr val="000066"/>
                </a:solidFill>
                <a:latin typeface="Times New Roman" pitchFamily="18" charset="0"/>
                <a:ea typeface="楷体" charset="0"/>
                <a:cs typeface="Times New Roman" pitchFamily="18" charset="0"/>
              </a:rPr>
              <a:t>A</a:t>
            </a:r>
            <a:r>
              <a:rPr lang="en-US" altLang="zh-CN" sz="1800" b="1" baseline="-25000">
                <a:solidFill>
                  <a:srgbClr val="000066"/>
                </a:solidFill>
                <a:latin typeface="Times New Roman" pitchFamily="18" charset="0"/>
                <a:ea typeface="楷体" charset="0"/>
                <a:cs typeface="Times New Roman" pitchFamily="18" charset="0"/>
              </a:rPr>
              <a:t>i+1</a:t>
            </a:r>
            <a:r>
              <a:rPr lang="zh-CN" altLang="en-US" sz="1800" b="1">
                <a:solidFill>
                  <a:srgbClr val="000066"/>
                </a:solidFill>
                <a:latin typeface="Times New Roman" pitchFamily="18" charset="0"/>
                <a:ea typeface="楷体" charset="0"/>
                <a:cs typeface="Times New Roman" pitchFamily="18" charset="0"/>
              </a:rPr>
              <a:t>是可乘的，</a:t>
            </a:r>
            <a:r>
              <a:rPr lang="en-US" altLang="zh-CN" sz="1800" b="1">
                <a:solidFill>
                  <a:srgbClr val="000066"/>
                </a:solidFill>
                <a:latin typeface="Times New Roman" pitchFamily="18" charset="0"/>
                <a:ea typeface="楷体" charset="0"/>
                <a:cs typeface="Times New Roman" pitchFamily="18" charset="0"/>
              </a:rPr>
              <a:t>i=1</a:t>
            </a:r>
            <a:r>
              <a:rPr lang="zh-CN" altLang="en-US" sz="1800" b="1">
                <a:solidFill>
                  <a:srgbClr val="000066"/>
                </a:solidFill>
                <a:latin typeface="Times New Roman" pitchFamily="18" charset="0"/>
                <a:ea typeface="楷体" charset="0"/>
                <a:cs typeface="Times New Roman" pitchFamily="18" charset="0"/>
              </a:rPr>
              <a:t>，</a:t>
            </a:r>
            <a:r>
              <a:rPr lang="en-US" altLang="zh-CN" sz="1800" b="1">
                <a:solidFill>
                  <a:srgbClr val="000066"/>
                </a:solidFill>
                <a:latin typeface="Times New Roman" pitchFamily="18" charset="0"/>
                <a:ea typeface="楷体" charset="0"/>
                <a:cs typeface="Times New Roman" pitchFamily="18" charset="0"/>
              </a:rPr>
              <a:t>2…</a:t>
            </a:r>
            <a:r>
              <a:rPr lang="zh-CN" altLang="en-US" sz="1800" b="1">
                <a:solidFill>
                  <a:srgbClr val="000066"/>
                </a:solidFill>
                <a:latin typeface="Times New Roman" pitchFamily="18" charset="0"/>
                <a:ea typeface="楷体" charset="0"/>
                <a:cs typeface="Times New Roman" pitchFamily="18" charset="0"/>
              </a:rPr>
              <a:t>，</a:t>
            </a:r>
            <a:r>
              <a:rPr lang="en-US" altLang="zh-CN" sz="1800" b="1">
                <a:solidFill>
                  <a:srgbClr val="000066"/>
                </a:solidFill>
                <a:latin typeface="Times New Roman" pitchFamily="18" charset="0"/>
                <a:ea typeface="楷体" charset="0"/>
                <a:cs typeface="Times New Roman" pitchFamily="18" charset="0"/>
              </a:rPr>
              <a:t>n-1</a:t>
            </a:r>
            <a:r>
              <a:rPr lang="zh-CN" altLang="en-US" sz="1800" b="1">
                <a:solidFill>
                  <a:srgbClr val="000066"/>
                </a:solidFill>
                <a:latin typeface="Times New Roman" pitchFamily="18" charset="0"/>
                <a:ea typeface="楷体" charset="0"/>
                <a:cs typeface="Times New Roman" pitchFamily="18" charset="0"/>
              </a:rPr>
              <a:t>。如何确定计算矩阵连乘积的计算次序，使得依此次序计算矩阵连乘积需要的数乘次数最少。</a:t>
            </a:r>
          </a:p>
        </p:txBody>
      </p:sp>
      <p:sp>
        <p:nvSpPr>
          <p:cNvPr id="26705" name="Text Box 4"/>
          <p:cNvSpPr txBox="1">
            <a:spLocks noChangeArrowheads="1"/>
          </p:cNvSpPr>
          <p:nvPr/>
        </p:nvSpPr>
        <p:spPr bwMode="auto">
          <a:xfrm>
            <a:off x="227965" y="1762125"/>
            <a:ext cx="8552815" cy="640080"/>
          </a:xfrm>
          <a:prstGeom prst="rect">
            <a:avLst/>
          </a:prstGeom>
          <a:noFill/>
          <a:ln w="9525">
            <a:noFill/>
            <a:miter lim="800000"/>
          </a:ln>
        </p:spPr>
        <p:txBody>
          <a:bodyPr wrap="square">
            <a:spAutoFit/>
          </a:bodyPr>
          <a:lstStyle/>
          <a:p>
            <a:pPr>
              <a:buFont typeface="Wingdings" pitchFamily="2" charset="2"/>
              <a:buChar char="u"/>
            </a:pPr>
            <a:r>
              <a:rPr lang="zh-CN" altLang="en-US" sz="1800" b="1">
                <a:solidFill>
                  <a:srgbClr val="000066"/>
                </a:solidFill>
                <a:latin typeface="Times New Roman" pitchFamily="18" charset="0"/>
                <a:ea typeface="楷体" charset="0"/>
                <a:sym typeface="Wingdings" pitchFamily="2" charset="2"/>
              </a:rPr>
              <a:t>直观思考一</a:t>
            </a:r>
            <a:r>
              <a:rPr lang="zh-CN" altLang="en-US" sz="1800" b="1">
                <a:solidFill>
                  <a:srgbClr val="FF0000"/>
                </a:solidFill>
                <a:latin typeface="Times New Roman" pitchFamily="18" charset="0"/>
                <a:ea typeface="楷体" charset="0"/>
                <a:sym typeface="Wingdings" pitchFamily="2" charset="2"/>
              </a:rPr>
              <a:t>：穷举法</a:t>
            </a:r>
            <a:r>
              <a:rPr lang="zh-CN" altLang="en-US" sz="1800" b="1">
                <a:latin typeface="Times New Roman" pitchFamily="18" charset="0"/>
                <a:ea typeface="楷体" charset="0"/>
                <a:cs typeface="楷体_GB2312"/>
                <a:sym typeface="Wingdings" pitchFamily="2" charset="2"/>
              </a:rPr>
              <a:t>：</a:t>
            </a:r>
            <a:r>
              <a:rPr lang="zh-CN" altLang="en-US" sz="1800" b="1">
                <a:solidFill>
                  <a:srgbClr val="000000"/>
                </a:solidFill>
                <a:latin typeface="Times New Roman" pitchFamily="18" charset="0"/>
                <a:ea typeface="楷体" charset="0"/>
                <a:cs typeface="楷体_GB2312"/>
                <a:sym typeface="Wingdings" pitchFamily="2" charset="2"/>
              </a:rPr>
              <a:t>列举出所有可能的计算次序，并计算出每一种计算次序相应需要的数乘次数，从中找出一种数乘次数最少的计算次序。</a:t>
            </a:r>
            <a:r>
              <a:rPr lang="en-US" altLang="zh-CN" sz="1800" b="1">
                <a:latin typeface="Times New Roman" pitchFamily="18" charset="0"/>
                <a:ea typeface="楷体" charset="0"/>
                <a:cs typeface="楷体_GB2312"/>
                <a:sym typeface="Wingdings" pitchFamily="2" charset="2"/>
              </a:rPr>
              <a:t> </a:t>
            </a:r>
          </a:p>
        </p:txBody>
      </p:sp>
      <p:sp>
        <p:nvSpPr>
          <p:cNvPr id="26706" name="Rectangle 5"/>
          <p:cNvSpPr>
            <a:spLocks noChangeArrowheads="1"/>
          </p:cNvSpPr>
          <p:nvPr/>
        </p:nvSpPr>
        <p:spPr bwMode="auto">
          <a:xfrm>
            <a:off x="1143000" y="-160020"/>
            <a:ext cx="309880" cy="320040"/>
          </a:xfrm>
          <a:prstGeom prst="rect">
            <a:avLst/>
          </a:prstGeom>
          <a:noFill/>
          <a:ln w="9525">
            <a:noFill/>
            <a:miter lim="800000"/>
          </a:ln>
        </p:spPr>
        <p:txBody>
          <a:bodyPr wrap="none" anchor="ctr">
            <a:spAutoFit/>
          </a:bodyPr>
          <a:lstStyle/>
          <a:p>
            <a:endParaRPr lang="zh-CN" altLang="en-US" sz="1500" b="1">
              <a:latin typeface="Times New Roman" pitchFamily="18" charset="0"/>
              <a:ea typeface="楷体" charset="0"/>
            </a:endParaRPr>
          </a:p>
        </p:txBody>
      </p:sp>
      <p:grpSp>
        <p:nvGrpSpPr>
          <p:cNvPr id="26707" name="Group 6"/>
          <p:cNvGrpSpPr/>
          <p:nvPr/>
        </p:nvGrpSpPr>
        <p:grpSpPr bwMode="auto">
          <a:xfrm>
            <a:off x="302026" y="2672715"/>
            <a:ext cx="8411444" cy="2286000"/>
            <a:chOff x="191" y="2341"/>
            <a:chExt cx="5320" cy="1692"/>
          </a:xfrm>
          <a:solidFill>
            <a:srgbClr val="0070C0"/>
          </a:solidFill>
        </p:grpSpPr>
        <p:sp>
          <p:nvSpPr>
            <p:cNvPr id="26708" name="Text Box 7"/>
            <p:cNvSpPr txBox="1">
              <a:spLocks noChangeArrowheads="1"/>
            </p:cNvSpPr>
            <p:nvPr/>
          </p:nvSpPr>
          <p:spPr bwMode="auto">
            <a:xfrm>
              <a:off x="191" y="2341"/>
              <a:ext cx="5320" cy="1692"/>
            </a:xfrm>
            <a:prstGeom prst="rect">
              <a:avLst/>
            </a:prstGeom>
            <a:grpFill/>
            <a:ln w="50800">
              <a:solidFill>
                <a:srgbClr val="0033CC"/>
              </a:solidFill>
              <a:miter lim="800000"/>
            </a:ln>
          </p:spPr>
          <p:txBody>
            <a:bodyPr wrap="square">
              <a:spAutoFit/>
            </a:bodyPr>
            <a:lstStyle/>
            <a:p>
              <a:r>
                <a:rPr lang="zh-CN" altLang="en-US" sz="1800" b="1">
                  <a:solidFill>
                    <a:schemeClr val="bg2"/>
                  </a:solidFill>
                  <a:latin typeface="Times New Roman" pitchFamily="18" charset="0"/>
                  <a:ea typeface="楷体" charset="0"/>
                </a:rPr>
                <a:t>算法复杂度分析：</a:t>
              </a:r>
            </a:p>
            <a:p>
              <a:r>
                <a:rPr lang="zh-CN" altLang="en-US" sz="1800" b="1">
                  <a:solidFill>
                    <a:schemeClr val="bg2"/>
                  </a:solidFill>
                  <a:latin typeface="Times New Roman" pitchFamily="18" charset="0"/>
                  <a:ea typeface="楷体" charset="0"/>
                  <a:cs typeface="楷体_GB2312"/>
                </a:rPr>
                <a:t>对于</a:t>
              </a:r>
              <a:r>
                <a:rPr lang="en-US" altLang="zh-CN" sz="1800" b="1">
                  <a:solidFill>
                    <a:schemeClr val="bg2"/>
                  </a:solidFill>
                  <a:latin typeface="Times New Roman" pitchFamily="18" charset="0"/>
                  <a:ea typeface="楷体" charset="0"/>
                  <a:cs typeface="楷体_GB2312"/>
                </a:rPr>
                <a:t>n</a:t>
              </a:r>
              <a:r>
                <a:rPr lang="zh-CN" altLang="en-US" sz="1800" b="1">
                  <a:solidFill>
                    <a:schemeClr val="bg2"/>
                  </a:solidFill>
                  <a:latin typeface="Times New Roman" pitchFamily="18" charset="0"/>
                  <a:ea typeface="楷体" charset="0"/>
                  <a:cs typeface="楷体_GB2312"/>
                </a:rPr>
                <a:t>个矩阵的连乘积，设其不同的计算次序为</a:t>
              </a:r>
              <a:r>
                <a:rPr lang="en-US" altLang="zh-CN" sz="1800" b="1">
                  <a:solidFill>
                    <a:schemeClr val="bg2"/>
                  </a:solidFill>
                  <a:latin typeface="Times New Roman" pitchFamily="18" charset="0"/>
                  <a:ea typeface="楷体" charset="0"/>
                  <a:cs typeface="楷体_GB2312"/>
                </a:rPr>
                <a:t>P(n)</a:t>
              </a:r>
              <a:r>
                <a:rPr lang="zh-CN" altLang="en-US" sz="1800" b="1">
                  <a:solidFill>
                    <a:schemeClr val="bg2"/>
                  </a:solidFill>
                  <a:latin typeface="Times New Roman" pitchFamily="18" charset="0"/>
                  <a:ea typeface="楷体" charset="0"/>
                  <a:cs typeface="楷体_GB2312"/>
                </a:rPr>
                <a:t>。</a:t>
              </a:r>
            </a:p>
            <a:p>
              <a:r>
                <a:rPr lang="zh-CN" altLang="en-US" sz="1800" b="1">
                  <a:solidFill>
                    <a:schemeClr val="bg2"/>
                  </a:solidFill>
                  <a:latin typeface="Times New Roman" pitchFamily="18" charset="0"/>
                  <a:ea typeface="楷体" charset="0"/>
                  <a:cs typeface="楷体_GB2312"/>
                </a:rPr>
                <a:t>由于每种加括号方式都可以分解为两个子矩阵的加括号问题：</a:t>
              </a:r>
              <a:r>
                <a:rPr lang="en-US" altLang="zh-CN" sz="1800" b="1">
                  <a:solidFill>
                    <a:schemeClr val="bg2"/>
                  </a:solidFill>
                  <a:latin typeface="Times New Roman" pitchFamily="18" charset="0"/>
                  <a:ea typeface="楷体" charset="0"/>
                  <a:cs typeface="楷体_GB2312"/>
                </a:rPr>
                <a:t>(A1...Ak)(Ak+1…An)</a:t>
              </a:r>
              <a:r>
                <a:rPr lang="zh-CN" altLang="en-US" sz="1800" b="1">
                  <a:solidFill>
                    <a:schemeClr val="bg2"/>
                  </a:solidFill>
                  <a:latin typeface="Times New Roman" pitchFamily="18" charset="0"/>
                  <a:ea typeface="楷体" charset="0"/>
                  <a:cs typeface="楷体_GB2312"/>
                </a:rPr>
                <a:t>可以得到关于</a:t>
              </a:r>
              <a:r>
                <a:rPr lang="en-US" altLang="zh-CN" sz="1800" b="1">
                  <a:solidFill>
                    <a:schemeClr val="bg2"/>
                  </a:solidFill>
                  <a:latin typeface="Times New Roman" pitchFamily="18" charset="0"/>
                  <a:ea typeface="楷体" charset="0"/>
                  <a:cs typeface="楷体_GB2312"/>
                </a:rPr>
                <a:t>P(n)</a:t>
              </a:r>
              <a:r>
                <a:rPr lang="zh-CN" altLang="en-US" sz="1800" b="1">
                  <a:solidFill>
                    <a:schemeClr val="bg2"/>
                  </a:solidFill>
                  <a:latin typeface="Times New Roman" pitchFamily="18" charset="0"/>
                  <a:ea typeface="楷体" charset="0"/>
                  <a:cs typeface="楷体_GB2312"/>
                </a:rPr>
                <a:t>的递推式如下：</a:t>
              </a:r>
            </a:p>
            <a:p>
              <a:endParaRPr lang="zh-CN" altLang="en-US" sz="1800" b="1">
                <a:solidFill>
                  <a:schemeClr val="bg2"/>
                </a:solidFill>
                <a:latin typeface="Times New Roman" pitchFamily="18" charset="0"/>
                <a:ea typeface="楷体" charset="0"/>
                <a:cs typeface="楷体_GB2312"/>
              </a:endParaRPr>
            </a:p>
            <a:p>
              <a:endParaRPr lang="zh-CN" altLang="en-US" sz="1800" b="1">
                <a:solidFill>
                  <a:schemeClr val="bg2"/>
                </a:solidFill>
                <a:latin typeface="Times New Roman" pitchFamily="18" charset="0"/>
                <a:ea typeface="楷体" charset="0"/>
                <a:cs typeface="楷体_GB2312"/>
              </a:endParaRPr>
            </a:p>
            <a:p>
              <a:endParaRPr lang="zh-CN" altLang="en-US" sz="1800" b="1">
                <a:solidFill>
                  <a:schemeClr val="bg2"/>
                </a:solidFill>
                <a:latin typeface="Times New Roman" pitchFamily="18" charset="0"/>
                <a:ea typeface="楷体" charset="0"/>
                <a:cs typeface="楷体_GB2312"/>
              </a:endParaRPr>
            </a:p>
            <a:p>
              <a:endParaRPr lang="en-US" altLang="zh-CN" sz="1800" b="1">
                <a:latin typeface="Times New Roman" pitchFamily="18" charset="0"/>
                <a:ea typeface="楷体" charset="0"/>
                <a:cs typeface="楷体_GB2312"/>
              </a:endParaRPr>
            </a:p>
          </p:txBody>
        </p:sp>
        <p:graphicFrame>
          <p:nvGraphicFramePr>
            <p:cNvPr id="26701" name="Object 77"/>
            <p:cNvGraphicFramePr>
              <a:graphicFrameLocks noChangeAspect="1"/>
            </p:cNvGraphicFramePr>
            <p:nvPr/>
          </p:nvGraphicFramePr>
          <p:xfrm>
            <a:off x="657" y="3339"/>
            <a:ext cx="3723" cy="694"/>
          </p:xfrm>
          <a:graphic>
            <a:graphicData uri="http://schemas.openxmlformats.org/presentationml/2006/ole">
              <mc:AlternateContent xmlns:mc="http://schemas.openxmlformats.org/markup-compatibility/2006">
                <mc:Choice xmlns:v="urn:schemas-microsoft-com:vml" Requires="v">
                  <p:oleObj spid="_x0000_s26762" name="Microsoft 公式 3.0" r:id="rId4" imgW="3276600" imgH="609600" progId="Equation.3">
                    <p:embed/>
                  </p:oleObj>
                </mc:Choice>
                <mc:Fallback>
                  <p:oleObj name="Microsoft 公式 3.0" r:id="rId4" imgW="3276600" imgH="609600" progId="Equation.3">
                    <p:embed/>
                    <p:pic>
                      <p:nvPicPr>
                        <p:cNvPr id="0" name="Picture 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 y="3339"/>
                          <a:ext cx="3723" cy="694"/>
                        </a:xfrm>
                        <a:prstGeom prst="rect">
                          <a:avLst/>
                        </a:prstGeom>
                        <a:noFill/>
                      </p:spPr>
                    </p:pic>
                  </p:oleObj>
                </mc:Fallback>
              </mc:AlternateContent>
            </a:graphicData>
          </a:graphic>
        </p:graphicFrame>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0" y="4800600"/>
            <a:ext cx="914400" cy="213360"/>
          </a:xfrm>
        </p:spPr>
        <p:txBody>
          <a:bodyPr/>
          <a:lstStyle/>
          <a:p>
            <a:pPr>
              <a:defRPr/>
            </a:pPr>
            <a:fld id="{CAA3CBFD-DA61-42E5-BEBB-976E38DE85BF}" type="slidenum">
              <a:rPr lang="en-US" altLang="zh-CN" sz="1500" smtClean="0"/>
              <a:t>18</a:t>
            </a:fld>
            <a:endParaRPr lang="en-US" altLang="zh-CN" sz="1500"/>
          </a:p>
        </p:txBody>
      </p:sp>
      <p:pic>
        <p:nvPicPr>
          <p:cNvPr id="126978" name="Picture 2"/>
          <p:cNvPicPr>
            <a:picLocks noChangeAspect="1" noChangeArrowheads="1"/>
          </p:cNvPicPr>
          <p:nvPr/>
        </p:nvPicPr>
        <p:blipFill>
          <a:blip r:embed="rId2"/>
          <a:srcRect/>
          <a:stretch>
            <a:fillRect/>
          </a:stretch>
        </p:blipFill>
        <p:spPr bwMode="auto">
          <a:xfrm>
            <a:off x="171450" y="209550"/>
            <a:ext cx="8085455" cy="3578225"/>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0" y="4800600"/>
            <a:ext cx="914400" cy="213360"/>
          </a:xfrm>
        </p:spPr>
        <p:txBody>
          <a:bodyPr/>
          <a:lstStyle/>
          <a:p>
            <a:pPr>
              <a:defRPr/>
            </a:pPr>
            <a:fld id="{7BF447D7-0E57-450B-B5A8-D0DCDCBFD5D5}" type="slidenum">
              <a:rPr lang="en-US" altLang="zh-CN" sz="1500" smtClean="0"/>
              <a:t>19</a:t>
            </a:fld>
            <a:endParaRPr lang="en-US" altLang="zh-CN" sz="1500"/>
          </a:p>
        </p:txBody>
      </p:sp>
      <p:pic>
        <p:nvPicPr>
          <p:cNvPr id="128002" name="Picture 2"/>
          <p:cNvPicPr>
            <a:picLocks noChangeAspect="1" noChangeArrowheads="1"/>
          </p:cNvPicPr>
          <p:nvPr/>
        </p:nvPicPr>
        <p:blipFill>
          <a:blip r:embed="rId2"/>
          <a:srcRect/>
          <a:stretch>
            <a:fillRect/>
          </a:stretch>
        </p:blipFill>
        <p:spPr bwMode="auto">
          <a:xfrm>
            <a:off x="238760" y="138430"/>
            <a:ext cx="8248650" cy="3737610"/>
          </a:xfrm>
          <a:prstGeom prst="rect">
            <a:avLst/>
          </a:prstGeom>
          <a:noFill/>
          <a:ln w="9525">
            <a:noFill/>
            <a:miter lim="800000"/>
            <a:headEnd/>
            <a:tailEnd/>
          </a:ln>
        </p:spPr>
      </p:pic>
      <p:pic>
        <p:nvPicPr>
          <p:cNvPr id="131075" name="Picture 3"/>
          <p:cNvPicPr>
            <a:picLocks noChangeAspect="1" noChangeArrowheads="1"/>
          </p:cNvPicPr>
          <p:nvPr/>
        </p:nvPicPr>
        <p:blipFill>
          <a:blip r:embed="rId3"/>
          <a:srcRect/>
          <a:stretch>
            <a:fillRect/>
          </a:stretch>
        </p:blipFill>
        <p:spPr bwMode="auto">
          <a:xfrm>
            <a:off x="491490" y="3975735"/>
            <a:ext cx="7139305" cy="60515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608955" y="1417320"/>
            <a:ext cx="3345815" cy="3442970"/>
            <a:chOff x="8833" y="1962"/>
            <a:chExt cx="5269" cy="5422"/>
          </a:xfrm>
        </p:grpSpPr>
        <p:grpSp>
          <p:nvGrpSpPr>
            <p:cNvPr id="78" name="Group 77"/>
            <p:cNvGrpSpPr/>
            <p:nvPr/>
          </p:nvGrpSpPr>
          <p:grpSpPr>
            <a:xfrm>
              <a:off x="10022" y="4291"/>
              <a:ext cx="1752" cy="1215"/>
              <a:chOff x="3362253" y="2517137"/>
              <a:chExt cx="1112458" cy="771294"/>
            </a:xfrm>
          </p:grpSpPr>
          <p:sp>
            <p:nvSpPr>
              <p:cNvPr id="79" name="Round Diagonal Corner Rectangle 78"/>
              <p:cNvSpPr/>
              <p:nvPr/>
            </p:nvSpPr>
            <p:spPr>
              <a:xfrm rot="10800000" flipH="1" flipV="1">
                <a:off x="3364530" y="2542534"/>
                <a:ext cx="1110181" cy="745897"/>
              </a:xfrm>
              <a:prstGeom prst="round2DiagRect">
                <a:avLst>
                  <a:gd name="adj1" fmla="val 39154"/>
                  <a:gd name="adj2"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sp>
            <p:nvSpPr>
              <p:cNvPr id="80" name="Round Diagonal Corner Rectangle 79"/>
              <p:cNvSpPr/>
              <p:nvPr/>
            </p:nvSpPr>
            <p:spPr>
              <a:xfrm rot="10800000" flipH="1" flipV="1">
                <a:off x="3362253" y="2517137"/>
                <a:ext cx="1110181" cy="745897"/>
              </a:xfrm>
              <a:prstGeom prst="round2DiagRect">
                <a:avLst>
                  <a:gd name="adj1" fmla="val 39154"/>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grpSp>
          <p:nvGrpSpPr>
            <p:cNvPr id="81" name="Group 80"/>
            <p:cNvGrpSpPr/>
            <p:nvPr/>
          </p:nvGrpSpPr>
          <p:grpSpPr>
            <a:xfrm>
              <a:off x="12033" y="4310"/>
              <a:ext cx="2069" cy="1480"/>
              <a:chOff x="4638997" y="2552242"/>
              <a:chExt cx="1314128" cy="939502"/>
            </a:xfrm>
          </p:grpSpPr>
          <p:sp>
            <p:nvSpPr>
              <p:cNvPr id="82" name="Round Diagonal Corner Rectangle 81"/>
              <p:cNvSpPr/>
              <p:nvPr/>
            </p:nvSpPr>
            <p:spPr>
              <a:xfrm rot="10800000" flipV="1">
                <a:off x="4638997" y="2577119"/>
                <a:ext cx="1314124" cy="914625"/>
              </a:xfrm>
              <a:prstGeom prst="round2DiagRect">
                <a:avLst>
                  <a:gd name="adj1" fmla="val 39154"/>
                  <a:gd name="adj2" fmla="val 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sp>
            <p:nvSpPr>
              <p:cNvPr id="83" name="Round Diagonal Corner Rectangle 82"/>
              <p:cNvSpPr/>
              <p:nvPr/>
            </p:nvSpPr>
            <p:spPr>
              <a:xfrm rot="10800000" flipV="1">
                <a:off x="4639001" y="2552242"/>
                <a:ext cx="1314124" cy="914625"/>
              </a:xfrm>
              <a:prstGeom prst="round2DiagRect">
                <a:avLst>
                  <a:gd name="adj1" fmla="val 39154"/>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grpSp>
          <p:nvGrpSpPr>
            <p:cNvPr id="84" name="Group 83"/>
            <p:cNvGrpSpPr/>
            <p:nvPr/>
          </p:nvGrpSpPr>
          <p:grpSpPr>
            <a:xfrm>
              <a:off x="11894" y="2673"/>
              <a:ext cx="2208" cy="1567"/>
              <a:chOff x="4550915" y="1512632"/>
              <a:chExt cx="1402210" cy="994985"/>
            </a:xfrm>
          </p:grpSpPr>
          <p:sp>
            <p:nvSpPr>
              <p:cNvPr id="85" name="Round Diagonal Corner Rectangle 84"/>
              <p:cNvSpPr/>
              <p:nvPr/>
            </p:nvSpPr>
            <p:spPr>
              <a:xfrm rot="10800000">
                <a:off x="4550915" y="1531687"/>
                <a:ext cx="1402206" cy="975930"/>
              </a:xfrm>
              <a:prstGeom prst="round2DiagRect">
                <a:avLst>
                  <a:gd name="adj1" fmla="val 39154"/>
                  <a:gd name="adj2"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sp>
            <p:nvSpPr>
              <p:cNvPr id="86" name="Round Diagonal Corner Rectangle 85"/>
              <p:cNvSpPr/>
              <p:nvPr/>
            </p:nvSpPr>
            <p:spPr>
              <a:xfrm rot="10800000">
                <a:off x="4550919" y="1512632"/>
                <a:ext cx="1402206" cy="975930"/>
              </a:xfrm>
              <a:prstGeom prst="round2DiagRect">
                <a:avLst>
                  <a:gd name="adj1" fmla="val 39154"/>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grpSp>
          <p:nvGrpSpPr>
            <p:cNvPr id="87" name="Group 86"/>
            <p:cNvGrpSpPr/>
            <p:nvPr/>
          </p:nvGrpSpPr>
          <p:grpSpPr>
            <a:xfrm>
              <a:off x="8833" y="1962"/>
              <a:ext cx="2899" cy="2141"/>
              <a:chOff x="2607467" y="1060892"/>
              <a:chExt cx="1841153" cy="1359852"/>
            </a:xfrm>
          </p:grpSpPr>
          <p:sp>
            <p:nvSpPr>
              <p:cNvPr id="88" name="Round Diagonal Corner Rectangle 87"/>
              <p:cNvSpPr/>
              <p:nvPr/>
            </p:nvSpPr>
            <p:spPr>
              <a:xfrm rot="10800000" flipH="1">
                <a:off x="2609055" y="1082809"/>
                <a:ext cx="1839565" cy="1337935"/>
              </a:xfrm>
              <a:prstGeom prst="round2DiagRect">
                <a:avLst>
                  <a:gd name="adj1" fmla="val 39154"/>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sp>
            <p:nvSpPr>
              <p:cNvPr id="89" name="Round Diagonal Corner Rectangle 88"/>
              <p:cNvSpPr/>
              <p:nvPr/>
            </p:nvSpPr>
            <p:spPr>
              <a:xfrm rot="10800000" flipH="1">
                <a:off x="2607467" y="1060892"/>
                <a:ext cx="1839565" cy="1337935"/>
              </a:xfrm>
              <a:prstGeom prst="round2DiagRect">
                <a:avLst>
                  <a:gd name="adj1" fmla="val 3915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sp>
          <p:nvSpPr>
            <p:cNvPr id="77" name="Oval 76"/>
            <p:cNvSpPr/>
            <p:nvPr/>
          </p:nvSpPr>
          <p:spPr>
            <a:xfrm>
              <a:off x="11206" y="3535"/>
              <a:ext cx="1376" cy="1376"/>
            </a:xfrm>
            <a:prstGeom prst="ellips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sp>
          <p:nvSpPr>
            <p:cNvPr id="2053" name="Freeform 5"/>
            <p:cNvSpPr/>
            <p:nvPr/>
          </p:nvSpPr>
          <p:spPr bwMode="auto">
            <a:xfrm>
              <a:off x="11272" y="4210"/>
              <a:ext cx="1310" cy="3174"/>
            </a:xfrm>
            <a:custGeom>
              <a:avLst/>
              <a:gdLst/>
              <a:ahLst/>
              <a:cxnLst>
                <a:cxn ang="0">
                  <a:pos x="109" y="0"/>
                </a:cxn>
                <a:cxn ang="0">
                  <a:pos x="110" y="585"/>
                </a:cxn>
                <a:cxn ang="0">
                  <a:pos x="110" y="586"/>
                </a:cxn>
                <a:cxn ang="0">
                  <a:pos x="116" y="619"/>
                </a:cxn>
                <a:cxn ang="0">
                  <a:pos x="121" y="629"/>
                </a:cxn>
                <a:cxn ang="0">
                  <a:pos x="147" y="656"/>
                </a:cxn>
                <a:cxn ang="0">
                  <a:pos x="203" y="676"/>
                </a:cxn>
                <a:cxn ang="0">
                  <a:pos x="0" y="676"/>
                </a:cxn>
                <a:cxn ang="0">
                  <a:pos x="62" y="650"/>
                </a:cxn>
                <a:cxn ang="0">
                  <a:pos x="78" y="629"/>
                </a:cxn>
                <a:cxn ang="0">
                  <a:pos x="82" y="619"/>
                </a:cxn>
                <a:cxn ang="0">
                  <a:pos x="88" y="586"/>
                </a:cxn>
                <a:cxn ang="0">
                  <a:pos x="88" y="585"/>
                </a:cxn>
                <a:cxn ang="0">
                  <a:pos x="88" y="0"/>
                </a:cxn>
                <a:cxn ang="0">
                  <a:pos x="109" y="0"/>
                </a:cxn>
              </a:cxnLst>
              <a:rect l="0" t="0" r="r" b="b"/>
              <a:pathLst>
                <a:path w="203" h="676">
                  <a:moveTo>
                    <a:pt x="109" y="0"/>
                  </a:moveTo>
                  <a:cubicBezTo>
                    <a:pt x="110" y="585"/>
                    <a:pt x="110" y="585"/>
                    <a:pt x="110" y="585"/>
                  </a:cubicBezTo>
                  <a:cubicBezTo>
                    <a:pt x="110" y="586"/>
                    <a:pt x="110" y="586"/>
                    <a:pt x="110" y="586"/>
                  </a:cubicBezTo>
                  <a:cubicBezTo>
                    <a:pt x="110" y="598"/>
                    <a:pt x="112" y="609"/>
                    <a:pt x="116" y="619"/>
                  </a:cubicBezTo>
                  <a:cubicBezTo>
                    <a:pt x="117" y="622"/>
                    <a:pt x="119" y="626"/>
                    <a:pt x="121" y="629"/>
                  </a:cubicBezTo>
                  <a:cubicBezTo>
                    <a:pt x="127" y="637"/>
                    <a:pt x="136" y="646"/>
                    <a:pt x="147" y="656"/>
                  </a:cubicBezTo>
                  <a:cubicBezTo>
                    <a:pt x="164" y="669"/>
                    <a:pt x="182" y="676"/>
                    <a:pt x="203" y="676"/>
                  </a:cubicBezTo>
                  <a:cubicBezTo>
                    <a:pt x="0" y="676"/>
                    <a:pt x="0" y="676"/>
                    <a:pt x="0" y="676"/>
                  </a:cubicBezTo>
                  <a:cubicBezTo>
                    <a:pt x="24" y="676"/>
                    <a:pt x="45" y="667"/>
                    <a:pt x="62" y="650"/>
                  </a:cubicBezTo>
                  <a:cubicBezTo>
                    <a:pt x="68" y="643"/>
                    <a:pt x="74" y="636"/>
                    <a:pt x="78" y="629"/>
                  </a:cubicBezTo>
                  <a:cubicBezTo>
                    <a:pt x="79" y="626"/>
                    <a:pt x="81" y="622"/>
                    <a:pt x="82" y="619"/>
                  </a:cubicBezTo>
                  <a:cubicBezTo>
                    <a:pt x="86" y="609"/>
                    <a:pt x="88" y="598"/>
                    <a:pt x="88" y="586"/>
                  </a:cubicBezTo>
                  <a:cubicBezTo>
                    <a:pt x="88" y="586"/>
                    <a:pt x="88" y="586"/>
                    <a:pt x="88" y="585"/>
                  </a:cubicBezTo>
                  <a:cubicBezTo>
                    <a:pt x="88" y="0"/>
                    <a:pt x="88" y="0"/>
                    <a:pt x="88" y="0"/>
                  </a:cubicBezTo>
                  <a:lnTo>
                    <a:pt x="109" y="0"/>
                  </a:lnTo>
                  <a:close/>
                </a:path>
              </a:pathLst>
            </a:custGeom>
            <a:solidFill>
              <a:schemeClr val="bg1">
                <a:lumMod val="65000"/>
              </a:schemeClr>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63" name="Oval 62"/>
            <p:cNvSpPr/>
            <p:nvPr/>
          </p:nvSpPr>
          <p:spPr>
            <a:xfrm>
              <a:off x="11680" y="3983"/>
              <a:ext cx="454" cy="45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nvGrpSpPr>
            <p:cNvPr id="90" name="Group 89"/>
            <p:cNvGrpSpPr/>
            <p:nvPr/>
          </p:nvGrpSpPr>
          <p:grpSpPr>
            <a:xfrm>
              <a:off x="10452" y="5751"/>
              <a:ext cx="1333" cy="929"/>
              <a:chOff x="3360240" y="2517137"/>
              <a:chExt cx="1112194" cy="774844"/>
            </a:xfrm>
          </p:grpSpPr>
          <p:sp>
            <p:nvSpPr>
              <p:cNvPr id="91" name="Round Diagonal Corner Rectangle 90"/>
              <p:cNvSpPr/>
              <p:nvPr/>
            </p:nvSpPr>
            <p:spPr>
              <a:xfrm rot="10800000" flipH="1" flipV="1">
                <a:off x="3360240" y="2546083"/>
                <a:ext cx="1110180" cy="745898"/>
              </a:xfrm>
              <a:prstGeom prst="round2DiagRect">
                <a:avLst>
                  <a:gd name="adj1" fmla="val 39154"/>
                  <a:gd name="adj2" fmla="val 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sp>
            <p:nvSpPr>
              <p:cNvPr id="92" name="Round Diagonal Corner Rectangle 91"/>
              <p:cNvSpPr/>
              <p:nvPr/>
            </p:nvSpPr>
            <p:spPr>
              <a:xfrm rot="10800000" flipH="1" flipV="1">
                <a:off x="3362253" y="2517137"/>
                <a:ext cx="1110181" cy="745897"/>
              </a:xfrm>
              <a:prstGeom prst="round2DiagRect">
                <a:avLst>
                  <a:gd name="adj1" fmla="val 39154"/>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grpSp>
          <p:nvGrpSpPr>
            <p:cNvPr id="108" name="Group 107"/>
            <p:cNvGrpSpPr/>
            <p:nvPr/>
          </p:nvGrpSpPr>
          <p:grpSpPr>
            <a:xfrm>
              <a:off x="9752" y="2300"/>
              <a:ext cx="1044" cy="1436"/>
              <a:chOff x="8597901" y="2862263"/>
              <a:chExt cx="571500" cy="785813"/>
            </a:xfrm>
            <a:solidFill>
              <a:schemeClr val="bg1"/>
            </a:solidFill>
          </p:grpSpPr>
          <p:sp>
            <p:nvSpPr>
              <p:cNvPr id="109" name="Freeform 105"/>
              <p:cNvSpPr>
                <a:spLocks noEditPoints="1"/>
              </p:cNvSpPr>
              <p:nvPr/>
            </p:nvSpPr>
            <p:spPr bwMode="auto">
              <a:xfrm>
                <a:off x="8832851" y="3132138"/>
                <a:ext cx="98425" cy="96838"/>
              </a:xfrm>
              <a:custGeom>
                <a:avLst/>
                <a:gdLst/>
                <a:ahLst/>
                <a:cxnLst>
                  <a:cxn ang="0">
                    <a:pos x="34" y="16"/>
                  </a:cxn>
                  <a:cxn ang="0">
                    <a:pos x="17" y="33"/>
                  </a:cxn>
                  <a:cxn ang="0">
                    <a:pos x="0" y="16"/>
                  </a:cxn>
                  <a:cxn ang="0">
                    <a:pos x="17" y="0"/>
                  </a:cxn>
                  <a:cxn ang="0">
                    <a:pos x="34" y="16"/>
                  </a:cxn>
                  <a:cxn ang="0">
                    <a:pos x="34" y="16"/>
                  </a:cxn>
                  <a:cxn ang="0">
                    <a:pos x="34" y="16"/>
                  </a:cxn>
                </a:cxnLst>
                <a:rect l="0" t="0" r="r" b="b"/>
                <a:pathLst>
                  <a:path w="34" h="33">
                    <a:moveTo>
                      <a:pt x="34" y="16"/>
                    </a:moveTo>
                    <a:cubicBezTo>
                      <a:pt x="34" y="26"/>
                      <a:pt x="27" y="33"/>
                      <a:pt x="17" y="33"/>
                    </a:cubicBezTo>
                    <a:cubicBezTo>
                      <a:pt x="8" y="33"/>
                      <a:pt x="0" y="26"/>
                      <a:pt x="0" y="16"/>
                    </a:cubicBezTo>
                    <a:cubicBezTo>
                      <a:pt x="0" y="7"/>
                      <a:pt x="8" y="0"/>
                      <a:pt x="17" y="0"/>
                    </a:cubicBezTo>
                    <a:cubicBezTo>
                      <a:pt x="27" y="0"/>
                      <a:pt x="34" y="7"/>
                      <a:pt x="34" y="16"/>
                    </a:cubicBezTo>
                    <a:close/>
                    <a:moveTo>
                      <a:pt x="34" y="16"/>
                    </a:moveTo>
                    <a:cubicBezTo>
                      <a:pt x="34" y="16"/>
                      <a:pt x="34" y="16"/>
                      <a:pt x="34" y="16"/>
                    </a:cubicBezTo>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110" name="Freeform 106"/>
              <p:cNvSpPr>
                <a:spLocks noEditPoints="1"/>
              </p:cNvSpPr>
              <p:nvPr/>
            </p:nvSpPr>
            <p:spPr bwMode="auto">
              <a:xfrm>
                <a:off x="8836026" y="2862263"/>
                <a:ext cx="92075" cy="261938"/>
              </a:xfrm>
              <a:custGeom>
                <a:avLst/>
                <a:gdLst/>
                <a:ahLst/>
                <a:cxnLst>
                  <a:cxn ang="0">
                    <a:pos x="32" y="90"/>
                  </a:cxn>
                  <a:cxn ang="0">
                    <a:pos x="16" y="0"/>
                  </a:cxn>
                  <a:cxn ang="0">
                    <a:pos x="0" y="90"/>
                  </a:cxn>
                  <a:cxn ang="0">
                    <a:pos x="16" y="84"/>
                  </a:cxn>
                  <a:cxn ang="0">
                    <a:pos x="32" y="90"/>
                  </a:cxn>
                  <a:cxn ang="0">
                    <a:pos x="32" y="90"/>
                  </a:cxn>
                  <a:cxn ang="0">
                    <a:pos x="32" y="90"/>
                  </a:cxn>
                </a:cxnLst>
                <a:rect l="0" t="0" r="r" b="b"/>
                <a:pathLst>
                  <a:path w="32" h="90">
                    <a:moveTo>
                      <a:pt x="32" y="90"/>
                    </a:moveTo>
                    <a:cubicBezTo>
                      <a:pt x="30" y="63"/>
                      <a:pt x="23" y="0"/>
                      <a:pt x="16" y="0"/>
                    </a:cubicBezTo>
                    <a:cubicBezTo>
                      <a:pt x="10" y="0"/>
                      <a:pt x="3" y="63"/>
                      <a:pt x="0" y="90"/>
                    </a:cubicBezTo>
                    <a:cubicBezTo>
                      <a:pt x="5" y="86"/>
                      <a:pt x="10" y="84"/>
                      <a:pt x="16" y="84"/>
                    </a:cubicBezTo>
                    <a:cubicBezTo>
                      <a:pt x="22" y="84"/>
                      <a:pt x="28" y="86"/>
                      <a:pt x="32" y="90"/>
                    </a:cubicBezTo>
                    <a:close/>
                    <a:moveTo>
                      <a:pt x="32" y="90"/>
                    </a:moveTo>
                    <a:cubicBezTo>
                      <a:pt x="32" y="90"/>
                      <a:pt x="32" y="90"/>
                      <a:pt x="32" y="90"/>
                    </a:cubicBezTo>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111" name="Freeform 107"/>
              <p:cNvSpPr>
                <a:spLocks noEditPoints="1"/>
              </p:cNvSpPr>
              <p:nvPr/>
            </p:nvSpPr>
            <p:spPr bwMode="auto">
              <a:xfrm>
                <a:off x="8597901" y="3170238"/>
                <a:ext cx="571500" cy="477838"/>
              </a:xfrm>
              <a:custGeom>
                <a:avLst/>
                <a:gdLst/>
                <a:ahLst/>
                <a:cxnLst>
                  <a:cxn ang="0">
                    <a:pos x="123" y="0"/>
                  </a:cxn>
                  <a:cxn ang="0">
                    <a:pos x="124" y="3"/>
                  </a:cxn>
                  <a:cxn ang="0">
                    <a:pos x="98" y="29"/>
                  </a:cxn>
                  <a:cxn ang="0">
                    <a:pos x="73" y="3"/>
                  </a:cxn>
                  <a:cxn ang="0">
                    <a:pos x="73" y="0"/>
                  </a:cxn>
                  <a:cxn ang="0">
                    <a:pos x="3" y="58"/>
                  </a:cxn>
                  <a:cxn ang="0">
                    <a:pos x="89" y="27"/>
                  </a:cxn>
                  <a:cxn ang="0">
                    <a:pos x="81" y="155"/>
                  </a:cxn>
                  <a:cxn ang="0">
                    <a:pos x="98" y="164"/>
                  </a:cxn>
                  <a:cxn ang="0">
                    <a:pos x="115" y="155"/>
                  </a:cxn>
                  <a:cxn ang="0">
                    <a:pos x="108" y="27"/>
                  </a:cxn>
                  <a:cxn ang="0">
                    <a:pos x="193" y="58"/>
                  </a:cxn>
                  <a:cxn ang="0">
                    <a:pos x="123" y="0"/>
                  </a:cxn>
                  <a:cxn ang="0">
                    <a:pos x="123" y="0"/>
                  </a:cxn>
                  <a:cxn ang="0">
                    <a:pos x="123" y="0"/>
                  </a:cxn>
                </a:cxnLst>
                <a:rect l="0" t="0" r="r" b="b"/>
                <a:pathLst>
                  <a:path w="197" h="164">
                    <a:moveTo>
                      <a:pt x="123" y="0"/>
                    </a:moveTo>
                    <a:cubicBezTo>
                      <a:pt x="124" y="1"/>
                      <a:pt x="124" y="2"/>
                      <a:pt x="124" y="3"/>
                    </a:cubicBezTo>
                    <a:cubicBezTo>
                      <a:pt x="124" y="17"/>
                      <a:pt x="112" y="29"/>
                      <a:pt x="98" y="29"/>
                    </a:cubicBezTo>
                    <a:cubicBezTo>
                      <a:pt x="84" y="29"/>
                      <a:pt x="73" y="17"/>
                      <a:pt x="73" y="3"/>
                    </a:cubicBezTo>
                    <a:cubicBezTo>
                      <a:pt x="73" y="2"/>
                      <a:pt x="73" y="1"/>
                      <a:pt x="73" y="0"/>
                    </a:cubicBezTo>
                    <a:cubicBezTo>
                      <a:pt x="52" y="15"/>
                      <a:pt x="0" y="53"/>
                      <a:pt x="3" y="58"/>
                    </a:cubicBezTo>
                    <a:cubicBezTo>
                      <a:pt x="7" y="64"/>
                      <a:pt x="65" y="38"/>
                      <a:pt x="89" y="27"/>
                    </a:cubicBezTo>
                    <a:cubicBezTo>
                      <a:pt x="81" y="155"/>
                      <a:pt x="81" y="155"/>
                      <a:pt x="81" y="155"/>
                    </a:cubicBezTo>
                    <a:cubicBezTo>
                      <a:pt x="81" y="155"/>
                      <a:pt x="86" y="164"/>
                      <a:pt x="98" y="164"/>
                    </a:cubicBezTo>
                    <a:cubicBezTo>
                      <a:pt x="111" y="164"/>
                      <a:pt x="115" y="155"/>
                      <a:pt x="115" y="155"/>
                    </a:cubicBezTo>
                    <a:cubicBezTo>
                      <a:pt x="108" y="27"/>
                      <a:pt x="108" y="27"/>
                      <a:pt x="108" y="27"/>
                    </a:cubicBezTo>
                    <a:cubicBezTo>
                      <a:pt x="132" y="38"/>
                      <a:pt x="190" y="64"/>
                      <a:pt x="193" y="58"/>
                    </a:cubicBezTo>
                    <a:cubicBezTo>
                      <a:pt x="197" y="53"/>
                      <a:pt x="145" y="15"/>
                      <a:pt x="123" y="0"/>
                    </a:cubicBezTo>
                    <a:close/>
                    <a:moveTo>
                      <a:pt x="123" y="0"/>
                    </a:moveTo>
                    <a:cubicBezTo>
                      <a:pt x="123" y="0"/>
                      <a:pt x="123" y="0"/>
                      <a:pt x="123" y="0"/>
                    </a:cubicBezTo>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grpSp>
        <p:grpSp>
          <p:nvGrpSpPr>
            <p:cNvPr id="113" name="Group 112"/>
            <p:cNvGrpSpPr/>
            <p:nvPr/>
          </p:nvGrpSpPr>
          <p:grpSpPr>
            <a:xfrm>
              <a:off x="12599" y="3019"/>
              <a:ext cx="870" cy="870"/>
              <a:chOff x="3119438" y="3767138"/>
              <a:chExt cx="552450" cy="552450"/>
            </a:xfrm>
            <a:solidFill>
              <a:schemeClr val="bg1"/>
            </a:solidFill>
          </p:grpSpPr>
          <p:sp>
            <p:nvSpPr>
              <p:cNvPr id="114" name="Freeform 82"/>
              <p:cNvSpPr>
                <a:spLocks noEditPoints="1"/>
              </p:cNvSpPr>
              <p:nvPr/>
            </p:nvSpPr>
            <p:spPr bwMode="auto">
              <a:xfrm>
                <a:off x="3119438" y="3767138"/>
                <a:ext cx="552450" cy="552450"/>
              </a:xfrm>
              <a:custGeom>
                <a:avLst/>
                <a:gdLst/>
                <a:ahLst/>
                <a:cxnLst>
                  <a:cxn ang="0">
                    <a:pos x="30" y="162"/>
                  </a:cxn>
                  <a:cxn ang="0">
                    <a:pos x="72" y="150"/>
                  </a:cxn>
                  <a:cxn ang="0">
                    <a:pos x="95" y="190"/>
                  </a:cxn>
                  <a:cxn ang="0">
                    <a:pos x="117" y="152"/>
                  </a:cxn>
                  <a:cxn ang="0">
                    <a:pos x="161" y="164"/>
                  </a:cxn>
                  <a:cxn ang="0">
                    <a:pos x="150" y="121"/>
                  </a:cxn>
                  <a:cxn ang="0">
                    <a:pos x="190" y="98"/>
                  </a:cxn>
                  <a:cxn ang="0">
                    <a:pos x="151" y="75"/>
                  </a:cxn>
                  <a:cxn ang="0">
                    <a:pos x="164" y="30"/>
                  </a:cxn>
                  <a:cxn ang="0">
                    <a:pos x="120" y="41"/>
                  </a:cxn>
                  <a:cxn ang="0">
                    <a:pos x="96" y="0"/>
                  </a:cxn>
                  <a:cxn ang="0">
                    <a:pos x="72" y="41"/>
                  </a:cxn>
                  <a:cxn ang="0">
                    <a:pos x="29" y="30"/>
                  </a:cxn>
                  <a:cxn ang="0">
                    <a:pos x="41" y="73"/>
                  </a:cxn>
                  <a:cxn ang="0">
                    <a:pos x="0" y="96"/>
                  </a:cxn>
                  <a:cxn ang="0">
                    <a:pos x="41" y="120"/>
                  </a:cxn>
                  <a:cxn ang="0">
                    <a:pos x="30" y="162"/>
                  </a:cxn>
                  <a:cxn ang="0">
                    <a:pos x="96" y="43"/>
                  </a:cxn>
                  <a:cxn ang="0">
                    <a:pos x="150" y="97"/>
                  </a:cxn>
                  <a:cxn ang="0">
                    <a:pos x="96" y="151"/>
                  </a:cxn>
                  <a:cxn ang="0">
                    <a:pos x="41" y="97"/>
                  </a:cxn>
                  <a:cxn ang="0">
                    <a:pos x="96" y="43"/>
                  </a:cxn>
                  <a:cxn ang="0">
                    <a:pos x="96" y="43"/>
                  </a:cxn>
                  <a:cxn ang="0">
                    <a:pos x="96" y="43"/>
                  </a:cxn>
                </a:cxnLst>
                <a:rect l="0" t="0" r="r" b="b"/>
                <a:pathLst>
                  <a:path w="190" h="190">
                    <a:moveTo>
                      <a:pt x="30" y="162"/>
                    </a:moveTo>
                    <a:cubicBezTo>
                      <a:pt x="72" y="150"/>
                      <a:pt x="72" y="150"/>
                      <a:pt x="72" y="150"/>
                    </a:cubicBezTo>
                    <a:cubicBezTo>
                      <a:pt x="95" y="190"/>
                      <a:pt x="95" y="190"/>
                      <a:pt x="95" y="190"/>
                    </a:cubicBezTo>
                    <a:cubicBezTo>
                      <a:pt x="117" y="152"/>
                      <a:pt x="117" y="152"/>
                      <a:pt x="117" y="152"/>
                    </a:cubicBezTo>
                    <a:cubicBezTo>
                      <a:pt x="161" y="164"/>
                      <a:pt x="161" y="164"/>
                      <a:pt x="161" y="164"/>
                    </a:cubicBezTo>
                    <a:cubicBezTo>
                      <a:pt x="150" y="121"/>
                      <a:pt x="150" y="121"/>
                      <a:pt x="150" y="121"/>
                    </a:cubicBezTo>
                    <a:cubicBezTo>
                      <a:pt x="190" y="98"/>
                      <a:pt x="190" y="98"/>
                      <a:pt x="190" y="98"/>
                    </a:cubicBezTo>
                    <a:cubicBezTo>
                      <a:pt x="151" y="75"/>
                      <a:pt x="151" y="75"/>
                      <a:pt x="151" y="75"/>
                    </a:cubicBezTo>
                    <a:cubicBezTo>
                      <a:pt x="164" y="30"/>
                      <a:pt x="164" y="30"/>
                      <a:pt x="164" y="30"/>
                    </a:cubicBezTo>
                    <a:cubicBezTo>
                      <a:pt x="120" y="41"/>
                      <a:pt x="120" y="41"/>
                      <a:pt x="120" y="41"/>
                    </a:cubicBezTo>
                    <a:cubicBezTo>
                      <a:pt x="96" y="0"/>
                      <a:pt x="96" y="0"/>
                      <a:pt x="96" y="0"/>
                    </a:cubicBezTo>
                    <a:cubicBezTo>
                      <a:pt x="72" y="41"/>
                      <a:pt x="72" y="41"/>
                      <a:pt x="72" y="41"/>
                    </a:cubicBezTo>
                    <a:cubicBezTo>
                      <a:pt x="29" y="30"/>
                      <a:pt x="29" y="30"/>
                      <a:pt x="29" y="30"/>
                    </a:cubicBezTo>
                    <a:cubicBezTo>
                      <a:pt x="41" y="73"/>
                      <a:pt x="41" y="73"/>
                      <a:pt x="41" y="73"/>
                    </a:cubicBezTo>
                    <a:cubicBezTo>
                      <a:pt x="0" y="96"/>
                      <a:pt x="0" y="96"/>
                      <a:pt x="0" y="96"/>
                    </a:cubicBezTo>
                    <a:cubicBezTo>
                      <a:pt x="41" y="120"/>
                      <a:pt x="41" y="120"/>
                      <a:pt x="41" y="120"/>
                    </a:cubicBezTo>
                    <a:lnTo>
                      <a:pt x="30" y="162"/>
                    </a:lnTo>
                    <a:close/>
                    <a:moveTo>
                      <a:pt x="96" y="43"/>
                    </a:moveTo>
                    <a:cubicBezTo>
                      <a:pt x="125" y="43"/>
                      <a:pt x="150" y="67"/>
                      <a:pt x="150" y="97"/>
                    </a:cubicBezTo>
                    <a:cubicBezTo>
                      <a:pt x="150" y="127"/>
                      <a:pt x="125" y="151"/>
                      <a:pt x="96" y="151"/>
                    </a:cubicBezTo>
                    <a:cubicBezTo>
                      <a:pt x="66" y="151"/>
                      <a:pt x="41" y="127"/>
                      <a:pt x="41" y="97"/>
                    </a:cubicBezTo>
                    <a:cubicBezTo>
                      <a:pt x="41" y="67"/>
                      <a:pt x="66" y="43"/>
                      <a:pt x="96" y="43"/>
                    </a:cubicBezTo>
                    <a:close/>
                    <a:moveTo>
                      <a:pt x="96" y="43"/>
                    </a:moveTo>
                    <a:cubicBezTo>
                      <a:pt x="96" y="43"/>
                      <a:pt x="96" y="43"/>
                      <a:pt x="96" y="43"/>
                    </a:cubicBezTo>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115" name="Freeform 83"/>
              <p:cNvSpPr>
                <a:spLocks noEditPoints="1"/>
              </p:cNvSpPr>
              <p:nvPr/>
            </p:nvSpPr>
            <p:spPr bwMode="auto">
              <a:xfrm>
                <a:off x="3259138" y="3910013"/>
                <a:ext cx="276225" cy="279400"/>
              </a:xfrm>
              <a:custGeom>
                <a:avLst/>
                <a:gdLst/>
                <a:ahLst/>
                <a:cxnLst>
                  <a:cxn ang="0">
                    <a:pos x="48" y="96"/>
                  </a:cxn>
                  <a:cxn ang="0">
                    <a:pos x="95" y="48"/>
                  </a:cxn>
                  <a:cxn ang="0">
                    <a:pos x="48" y="0"/>
                  </a:cxn>
                  <a:cxn ang="0">
                    <a:pos x="0" y="48"/>
                  </a:cxn>
                  <a:cxn ang="0">
                    <a:pos x="48" y="96"/>
                  </a:cxn>
                  <a:cxn ang="0">
                    <a:pos x="48" y="96"/>
                  </a:cxn>
                  <a:cxn ang="0">
                    <a:pos x="48" y="96"/>
                  </a:cxn>
                </a:cxnLst>
                <a:rect l="0" t="0" r="r" b="b"/>
                <a:pathLst>
                  <a:path w="95" h="96">
                    <a:moveTo>
                      <a:pt x="48" y="96"/>
                    </a:moveTo>
                    <a:cubicBezTo>
                      <a:pt x="74" y="96"/>
                      <a:pt x="95" y="74"/>
                      <a:pt x="95" y="48"/>
                    </a:cubicBezTo>
                    <a:cubicBezTo>
                      <a:pt x="95" y="22"/>
                      <a:pt x="74" y="0"/>
                      <a:pt x="48" y="0"/>
                    </a:cubicBezTo>
                    <a:cubicBezTo>
                      <a:pt x="21" y="0"/>
                      <a:pt x="0" y="22"/>
                      <a:pt x="0" y="48"/>
                    </a:cubicBezTo>
                    <a:cubicBezTo>
                      <a:pt x="0" y="74"/>
                      <a:pt x="21" y="96"/>
                      <a:pt x="48" y="96"/>
                    </a:cubicBezTo>
                    <a:close/>
                    <a:moveTo>
                      <a:pt x="48" y="96"/>
                    </a:moveTo>
                    <a:cubicBezTo>
                      <a:pt x="48" y="96"/>
                      <a:pt x="48" y="96"/>
                      <a:pt x="48" y="96"/>
                    </a:cubicBezTo>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grpSp>
        <p:sp>
          <p:nvSpPr>
            <p:cNvPr id="116" name="Freeform 8"/>
            <p:cNvSpPr>
              <a:spLocks noEditPoints="1"/>
            </p:cNvSpPr>
            <p:nvPr/>
          </p:nvSpPr>
          <p:spPr bwMode="auto">
            <a:xfrm>
              <a:off x="10518" y="4548"/>
              <a:ext cx="713" cy="723"/>
            </a:xfrm>
            <a:custGeom>
              <a:avLst/>
              <a:gdLst/>
              <a:ahLst/>
              <a:cxnLst>
                <a:cxn ang="0">
                  <a:pos x="152" y="51"/>
                </a:cxn>
                <a:cxn ang="0">
                  <a:pos x="116" y="30"/>
                </a:cxn>
                <a:cxn ang="0">
                  <a:pos x="74" y="60"/>
                </a:cxn>
                <a:cxn ang="0">
                  <a:pos x="73" y="59"/>
                </a:cxn>
                <a:cxn ang="0">
                  <a:pos x="54" y="12"/>
                </a:cxn>
                <a:cxn ang="0">
                  <a:pos x="12" y="11"/>
                </a:cxn>
                <a:cxn ang="0">
                  <a:pos x="11" y="53"/>
                </a:cxn>
                <a:cxn ang="0">
                  <a:pos x="54" y="74"/>
                </a:cxn>
                <a:cxn ang="0">
                  <a:pos x="55" y="79"/>
                </a:cxn>
                <a:cxn ang="0">
                  <a:pos x="29" y="119"/>
                </a:cxn>
                <a:cxn ang="0">
                  <a:pos x="51" y="155"/>
                </a:cxn>
                <a:cxn ang="0">
                  <a:pos x="86" y="133"/>
                </a:cxn>
                <a:cxn ang="0">
                  <a:pos x="80" y="85"/>
                </a:cxn>
                <a:cxn ang="0">
                  <a:pos x="82" y="82"/>
                </a:cxn>
                <a:cxn ang="0">
                  <a:pos x="130" y="87"/>
                </a:cxn>
                <a:cxn ang="0">
                  <a:pos x="152" y="51"/>
                </a:cxn>
                <a:cxn ang="0">
                  <a:pos x="70" y="88"/>
                </a:cxn>
                <a:cxn ang="0">
                  <a:pos x="55" y="74"/>
                </a:cxn>
                <a:cxn ang="0">
                  <a:pos x="70" y="60"/>
                </a:cxn>
                <a:cxn ang="0">
                  <a:pos x="84" y="74"/>
                </a:cxn>
                <a:cxn ang="0">
                  <a:pos x="70" y="88"/>
                </a:cxn>
                <a:cxn ang="0">
                  <a:pos x="70" y="88"/>
                </a:cxn>
                <a:cxn ang="0">
                  <a:pos x="70" y="88"/>
                </a:cxn>
              </a:cxnLst>
              <a:rect l="0" t="0" r="r" b="b"/>
              <a:pathLst>
                <a:path w="156" h="158">
                  <a:moveTo>
                    <a:pt x="152" y="51"/>
                  </a:moveTo>
                  <a:cubicBezTo>
                    <a:pt x="148" y="36"/>
                    <a:pt x="132" y="26"/>
                    <a:pt x="116" y="30"/>
                  </a:cubicBezTo>
                  <a:cubicBezTo>
                    <a:pt x="104" y="33"/>
                    <a:pt x="82" y="46"/>
                    <a:pt x="74" y="60"/>
                  </a:cubicBezTo>
                  <a:cubicBezTo>
                    <a:pt x="74" y="59"/>
                    <a:pt x="74" y="59"/>
                    <a:pt x="73" y="59"/>
                  </a:cubicBezTo>
                  <a:cubicBezTo>
                    <a:pt x="73" y="44"/>
                    <a:pt x="62" y="21"/>
                    <a:pt x="54" y="12"/>
                  </a:cubicBezTo>
                  <a:cubicBezTo>
                    <a:pt x="42" y="1"/>
                    <a:pt x="24" y="0"/>
                    <a:pt x="12" y="11"/>
                  </a:cubicBezTo>
                  <a:cubicBezTo>
                    <a:pt x="0" y="23"/>
                    <a:pt x="0" y="41"/>
                    <a:pt x="11" y="53"/>
                  </a:cubicBezTo>
                  <a:cubicBezTo>
                    <a:pt x="19" y="61"/>
                    <a:pt x="39" y="72"/>
                    <a:pt x="54" y="74"/>
                  </a:cubicBezTo>
                  <a:cubicBezTo>
                    <a:pt x="54" y="76"/>
                    <a:pt x="54" y="77"/>
                    <a:pt x="55" y="79"/>
                  </a:cubicBezTo>
                  <a:cubicBezTo>
                    <a:pt x="43" y="88"/>
                    <a:pt x="31" y="108"/>
                    <a:pt x="29" y="119"/>
                  </a:cubicBezTo>
                  <a:cubicBezTo>
                    <a:pt x="25" y="135"/>
                    <a:pt x="35" y="151"/>
                    <a:pt x="51" y="155"/>
                  </a:cubicBezTo>
                  <a:cubicBezTo>
                    <a:pt x="67" y="158"/>
                    <a:pt x="82" y="148"/>
                    <a:pt x="86" y="133"/>
                  </a:cubicBezTo>
                  <a:cubicBezTo>
                    <a:pt x="89" y="121"/>
                    <a:pt x="87" y="98"/>
                    <a:pt x="80" y="85"/>
                  </a:cubicBezTo>
                  <a:cubicBezTo>
                    <a:pt x="81" y="84"/>
                    <a:pt x="82" y="83"/>
                    <a:pt x="82" y="82"/>
                  </a:cubicBezTo>
                  <a:cubicBezTo>
                    <a:pt x="96" y="89"/>
                    <a:pt x="119" y="90"/>
                    <a:pt x="130" y="87"/>
                  </a:cubicBezTo>
                  <a:cubicBezTo>
                    <a:pt x="146" y="83"/>
                    <a:pt x="156" y="67"/>
                    <a:pt x="152" y="51"/>
                  </a:cubicBezTo>
                  <a:close/>
                  <a:moveTo>
                    <a:pt x="70" y="88"/>
                  </a:moveTo>
                  <a:cubicBezTo>
                    <a:pt x="62" y="88"/>
                    <a:pt x="55" y="82"/>
                    <a:pt x="55" y="74"/>
                  </a:cubicBezTo>
                  <a:cubicBezTo>
                    <a:pt x="55" y="66"/>
                    <a:pt x="62" y="60"/>
                    <a:pt x="70" y="60"/>
                  </a:cubicBezTo>
                  <a:cubicBezTo>
                    <a:pt x="78" y="60"/>
                    <a:pt x="84" y="66"/>
                    <a:pt x="84" y="74"/>
                  </a:cubicBezTo>
                  <a:cubicBezTo>
                    <a:pt x="84" y="82"/>
                    <a:pt x="78" y="88"/>
                    <a:pt x="70" y="88"/>
                  </a:cubicBezTo>
                  <a:close/>
                  <a:moveTo>
                    <a:pt x="70" y="88"/>
                  </a:moveTo>
                  <a:cubicBezTo>
                    <a:pt x="70" y="88"/>
                    <a:pt x="70" y="88"/>
                    <a:pt x="70" y="88"/>
                  </a:cubicBezTo>
                </a:path>
              </a:pathLst>
            </a:custGeom>
            <a:solidFill>
              <a:schemeClr val="bg1"/>
            </a:solidFill>
            <a:ln w="9525">
              <a:noFill/>
              <a:round/>
            </a:ln>
          </p:spPr>
          <p:txBody>
            <a:bodyPr vert="horz" wrap="square" lIns="91440" tIns="45720" rIns="91440" bIns="45720" numCol="1" anchor="t" anchorCtr="0" compatLnSpc="1"/>
            <a:lstStyle/>
            <a:p>
              <a:pPr algn="r" rtl="1"/>
              <a:endParaRPr lang="en-US" dirty="0">
                <a:latin typeface="Arial" pitchFamily="34" charset="0"/>
                <a:ea typeface="微软雅黑" pitchFamily="34" charset="-122"/>
                <a:sym typeface="Arial" pitchFamily="34" charset="0"/>
              </a:endParaRPr>
            </a:p>
          </p:txBody>
        </p:sp>
        <p:sp>
          <p:nvSpPr>
            <p:cNvPr id="117" name="Freeform 38"/>
            <p:cNvSpPr>
              <a:spLocks noEditPoints="1"/>
            </p:cNvSpPr>
            <p:nvPr/>
          </p:nvSpPr>
          <p:spPr bwMode="auto">
            <a:xfrm>
              <a:off x="12772" y="4555"/>
              <a:ext cx="660" cy="964"/>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grpSp>
          <p:nvGrpSpPr>
            <p:cNvPr id="118" name="Group 117"/>
            <p:cNvGrpSpPr/>
            <p:nvPr/>
          </p:nvGrpSpPr>
          <p:grpSpPr>
            <a:xfrm>
              <a:off x="10791" y="5978"/>
              <a:ext cx="655" cy="435"/>
              <a:chOff x="8291513" y="4287838"/>
              <a:chExt cx="415925" cy="276225"/>
            </a:xfrm>
            <a:solidFill>
              <a:schemeClr val="bg1"/>
            </a:solidFill>
          </p:grpSpPr>
          <p:sp>
            <p:nvSpPr>
              <p:cNvPr id="119" name="Freeform 6"/>
              <p:cNvSpPr>
                <a:spLocks noEditPoints="1"/>
              </p:cNvSpPr>
              <p:nvPr/>
            </p:nvSpPr>
            <p:spPr bwMode="auto">
              <a:xfrm>
                <a:off x="8291513" y="4287838"/>
                <a:ext cx="415925" cy="276225"/>
              </a:xfrm>
              <a:custGeom>
                <a:avLst/>
                <a:gdLst/>
                <a:ahLst/>
                <a:cxnLst>
                  <a:cxn ang="0">
                    <a:pos x="145" y="134"/>
                  </a:cxn>
                  <a:cxn ang="0">
                    <a:pos x="262" y="134"/>
                  </a:cxn>
                  <a:cxn ang="0">
                    <a:pos x="216" y="0"/>
                  </a:cxn>
                  <a:cxn ang="0">
                    <a:pos x="46" y="0"/>
                  </a:cxn>
                  <a:cxn ang="0">
                    <a:pos x="0" y="134"/>
                  </a:cxn>
                  <a:cxn ang="0">
                    <a:pos x="112" y="134"/>
                  </a:cxn>
                  <a:cxn ang="0">
                    <a:pos x="112" y="159"/>
                  </a:cxn>
                  <a:cxn ang="0">
                    <a:pos x="79" y="159"/>
                  </a:cxn>
                  <a:cxn ang="0">
                    <a:pos x="79" y="174"/>
                  </a:cxn>
                  <a:cxn ang="0">
                    <a:pos x="172" y="174"/>
                  </a:cxn>
                  <a:cxn ang="0">
                    <a:pos x="172" y="159"/>
                  </a:cxn>
                  <a:cxn ang="0">
                    <a:pos x="145" y="159"/>
                  </a:cxn>
                  <a:cxn ang="0">
                    <a:pos x="145" y="134"/>
                  </a:cxn>
                  <a:cxn ang="0">
                    <a:pos x="134" y="64"/>
                  </a:cxn>
                  <a:cxn ang="0">
                    <a:pos x="134" y="11"/>
                  </a:cxn>
                  <a:cxn ang="0">
                    <a:pos x="171" y="11"/>
                  </a:cxn>
                  <a:cxn ang="0">
                    <a:pos x="180" y="64"/>
                  </a:cxn>
                  <a:cxn ang="0">
                    <a:pos x="134" y="64"/>
                  </a:cxn>
                  <a:cxn ang="0">
                    <a:pos x="182" y="70"/>
                  </a:cxn>
                  <a:cxn ang="0">
                    <a:pos x="191" y="123"/>
                  </a:cxn>
                  <a:cxn ang="0">
                    <a:pos x="134" y="123"/>
                  </a:cxn>
                  <a:cxn ang="0">
                    <a:pos x="134" y="70"/>
                  </a:cxn>
                  <a:cxn ang="0">
                    <a:pos x="182" y="70"/>
                  </a:cxn>
                  <a:cxn ang="0">
                    <a:pos x="129" y="64"/>
                  </a:cxn>
                  <a:cxn ang="0">
                    <a:pos x="85" y="64"/>
                  </a:cxn>
                  <a:cxn ang="0">
                    <a:pos x="94" y="11"/>
                  </a:cxn>
                  <a:cxn ang="0">
                    <a:pos x="129" y="11"/>
                  </a:cxn>
                  <a:cxn ang="0">
                    <a:pos x="129" y="64"/>
                  </a:cxn>
                  <a:cxn ang="0">
                    <a:pos x="129" y="70"/>
                  </a:cxn>
                  <a:cxn ang="0">
                    <a:pos x="129" y="123"/>
                  </a:cxn>
                  <a:cxn ang="0">
                    <a:pos x="74" y="123"/>
                  </a:cxn>
                  <a:cxn ang="0">
                    <a:pos x="83" y="70"/>
                  </a:cxn>
                  <a:cxn ang="0">
                    <a:pos x="129" y="70"/>
                  </a:cxn>
                  <a:cxn ang="0">
                    <a:pos x="196" y="123"/>
                  </a:cxn>
                  <a:cxn ang="0">
                    <a:pos x="187" y="70"/>
                  </a:cxn>
                  <a:cxn ang="0">
                    <a:pos x="229" y="70"/>
                  </a:cxn>
                  <a:cxn ang="0">
                    <a:pos x="246" y="123"/>
                  </a:cxn>
                  <a:cxn ang="0">
                    <a:pos x="196" y="123"/>
                  </a:cxn>
                  <a:cxn ang="0">
                    <a:pos x="226" y="64"/>
                  </a:cxn>
                  <a:cxn ang="0">
                    <a:pos x="185" y="64"/>
                  </a:cxn>
                  <a:cxn ang="0">
                    <a:pos x="176" y="11"/>
                  </a:cxn>
                  <a:cxn ang="0">
                    <a:pos x="209" y="11"/>
                  </a:cxn>
                  <a:cxn ang="0">
                    <a:pos x="226" y="64"/>
                  </a:cxn>
                  <a:cxn ang="0">
                    <a:pos x="54" y="11"/>
                  </a:cxn>
                  <a:cxn ang="0">
                    <a:pos x="88" y="11"/>
                  </a:cxn>
                  <a:cxn ang="0">
                    <a:pos x="79" y="64"/>
                  </a:cxn>
                  <a:cxn ang="0">
                    <a:pos x="37" y="64"/>
                  </a:cxn>
                  <a:cxn ang="0">
                    <a:pos x="54" y="11"/>
                  </a:cxn>
                  <a:cxn ang="0">
                    <a:pos x="35" y="70"/>
                  </a:cxn>
                  <a:cxn ang="0">
                    <a:pos x="77" y="70"/>
                  </a:cxn>
                  <a:cxn ang="0">
                    <a:pos x="68" y="123"/>
                  </a:cxn>
                  <a:cxn ang="0">
                    <a:pos x="17" y="123"/>
                  </a:cxn>
                  <a:cxn ang="0">
                    <a:pos x="35" y="70"/>
                  </a:cxn>
                  <a:cxn ang="0">
                    <a:pos x="35" y="70"/>
                  </a:cxn>
                  <a:cxn ang="0">
                    <a:pos x="35" y="70"/>
                  </a:cxn>
                </a:cxnLst>
                <a:rect l="0" t="0" r="r" b="b"/>
                <a:pathLst>
                  <a:path w="262" h="174">
                    <a:moveTo>
                      <a:pt x="145" y="134"/>
                    </a:moveTo>
                    <a:lnTo>
                      <a:pt x="262" y="134"/>
                    </a:lnTo>
                    <a:lnTo>
                      <a:pt x="216" y="0"/>
                    </a:lnTo>
                    <a:lnTo>
                      <a:pt x="46" y="0"/>
                    </a:lnTo>
                    <a:lnTo>
                      <a:pt x="0" y="134"/>
                    </a:lnTo>
                    <a:lnTo>
                      <a:pt x="112" y="134"/>
                    </a:lnTo>
                    <a:lnTo>
                      <a:pt x="112" y="159"/>
                    </a:lnTo>
                    <a:lnTo>
                      <a:pt x="79" y="159"/>
                    </a:lnTo>
                    <a:lnTo>
                      <a:pt x="79" y="174"/>
                    </a:lnTo>
                    <a:lnTo>
                      <a:pt x="172" y="174"/>
                    </a:lnTo>
                    <a:lnTo>
                      <a:pt x="172" y="159"/>
                    </a:lnTo>
                    <a:lnTo>
                      <a:pt x="145" y="159"/>
                    </a:lnTo>
                    <a:lnTo>
                      <a:pt x="145" y="134"/>
                    </a:lnTo>
                    <a:close/>
                    <a:moveTo>
                      <a:pt x="134" y="64"/>
                    </a:moveTo>
                    <a:lnTo>
                      <a:pt x="134" y="11"/>
                    </a:lnTo>
                    <a:lnTo>
                      <a:pt x="171" y="11"/>
                    </a:lnTo>
                    <a:lnTo>
                      <a:pt x="180" y="64"/>
                    </a:lnTo>
                    <a:lnTo>
                      <a:pt x="134" y="64"/>
                    </a:lnTo>
                    <a:close/>
                    <a:moveTo>
                      <a:pt x="182" y="70"/>
                    </a:moveTo>
                    <a:lnTo>
                      <a:pt x="191" y="123"/>
                    </a:lnTo>
                    <a:lnTo>
                      <a:pt x="134" y="123"/>
                    </a:lnTo>
                    <a:lnTo>
                      <a:pt x="134" y="70"/>
                    </a:lnTo>
                    <a:lnTo>
                      <a:pt x="182" y="70"/>
                    </a:lnTo>
                    <a:close/>
                    <a:moveTo>
                      <a:pt x="129" y="64"/>
                    </a:moveTo>
                    <a:lnTo>
                      <a:pt x="85" y="64"/>
                    </a:lnTo>
                    <a:lnTo>
                      <a:pt x="94" y="11"/>
                    </a:lnTo>
                    <a:lnTo>
                      <a:pt x="129" y="11"/>
                    </a:lnTo>
                    <a:lnTo>
                      <a:pt x="129" y="64"/>
                    </a:lnTo>
                    <a:close/>
                    <a:moveTo>
                      <a:pt x="129" y="70"/>
                    </a:moveTo>
                    <a:lnTo>
                      <a:pt x="129" y="123"/>
                    </a:lnTo>
                    <a:lnTo>
                      <a:pt x="74" y="123"/>
                    </a:lnTo>
                    <a:lnTo>
                      <a:pt x="83" y="70"/>
                    </a:lnTo>
                    <a:lnTo>
                      <a:pt x="129" y="70"/>
                    </a:lnTo>
                    <a:close/>
                    <a:moveTo>
                      <a:pt x="196" y="123"/>
                    </a:moveTo>
                    <a:lnTo>
                      <a:pt x="187" y="70"/>
                    </a:lnTo>
                    <a:lnTo>
                      <a:pt x="229" y="70"/>
                    </a:lnTo>
                    <a:lnTo>
                      <a:pt x="246" y="123"/>
                    </a:lnTo>
                    <a:lnTo>
                      <a:pt x="196" y="123"/>
                    </a:lnTo>
                    <a:close/>
                    <a:moveTo>
                      <a:pt x="226" y="64"/>
                    </a:moveTo>
                    <a:lnTo>
                      <a:pt x="185" y="64"/>
                    </a:lnTo>
                    <a:lnTo>
                      <a:pt x="176" y="11"/>
                    </a:lnTo>
                    <a:lnTo>
                      <a:pt x="209" y="11"/>
                    </a:lnTo>
                    <a:lnTo>
                      <a:pt x="226" y="64"/>
                    </a:lnTo>
                    <a:close/>
                    <a:moveTo>
                      <a:pt x="54" y="11"/>
                    </a:moveTo>
                    <a:lnTo>
                      <a:pt x="88" y="11"/>
                    </a:lnTo>
                    <a:lnTo>
                      <a:pt x="79" y="64"/>
                    </a:lnTo>
                    <a:lnTo>
                      <a:pt x="37" y="64"/>
                    </a:lnTo>
                    <a:lnTo>
                      <a:pt x="54" y="11"/>
                    </a:lnTo>
                    <a:close/>
                    <a:moveTo>
                      <a:pt x="35" y="70"/>
                    </a:moveTo>
                    <a:lnTo>
                      <a:pt x="77" y="70"/>
                    </a:lnTo>
                    <a:lnTo>
                      <a:pt x="68" y="123"/>
                    </a:lnTo>
                    <a:lnTo>
                      <a:pt x="17" y="123"/>
                    </a:lnTo>
                    <a:lnTo>
                      <a:pt x="35" y="70"/>
                    </a:lnTo>
                    <a:close/>
                    <a:moveTo>
                      <a:pt x="35" y="70"/>
                    </a:moveTo>
                    <a:lnTo>
                      <a:pt x="35" y="70"/>
                    </a:lnTo>
                    <a:close/>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120" name="Freeform 7"/>
              <p:cNvSpPr>
                <a:spLocks noEditPoints="1"/>
              </p:cNvSpPr>
              <p:nvPr/>
            </p:nvSpPr>
            <p:spPr bwMode="auto">
              <a:xfrm>
                <a:off x="8291513" y="4287838"/>
                <a:ext cx="415925" cy="276225"/>
              </a:xfrm>
              <a:custGeom>
                <a:avLst/>
                <a:gdLst/>
                <a:ahLst/>
                <a:cxnLst>
                  <a:cxn ang="0">
                    <a:pos x="145" y="134"/>
                  </a:cxn>
                  <a:cxn ang="0">
                    <a:pos x="262" y="134"/>
                  </a:cxn>
                  <a:cxn ang="0">
                    <a:pos x="216" y="0"/>
                  </a:cxn>
                  <a:cxn ang="0">
                    <a:pos x="46" y="0"/>
                  </a:cxn>
                  <a:cxn ang="0">
                    <a:pos x="0" y="134"/>
                  </a:cxn>
                  <a:cxn ang="0">
                    <a:pos x="112" y="134"/>
                  </a:cxn>
                  <a:cxn ang="0">
                    <a:pos x="112" y="159"/>
                  </a:cxn>
                  <a:cxn ang="0">
                    <a:pos x="79" y="159"/>
                  </a:cxn>
                  <a:cxn ang="0">
                    <a:pos x="79" y="174"/>
                  </a:cxn>
                  <a:cxn ang="0">
                    <a:pos x="172" y="174"/>
                  </a:cxn>
                  <a:cxn ang="0">
                    <a:pos x="172" y="159"/>
                  </a:cxn>
                  <a:cxn ang="0">
                    <a:pos x="145" y="159"/>
                  </a:cxn>
                  <a:cxn ang="0">
                    <a:pos x="145" y="134"/>
                  </a:cxn>
                  <a:cxn ang="0">
                    <a:pos x="134" y="64"/>
                  </a:cxn>
                  <a:cxn ang="0">
                    <a:pos x="134" y="11"/>
                  </a:cxn>
                  <a:cxn ang="0">
                    <a:pos x="171" y="11"/>
                  </a:cxn>
                  <a:cxn ang="0">
                    <a:pos x="180" y="64"/>
                  </a:cxn>
                  <a:cxn ang="0">
                    <a:pos x="134" y="64"/>
                  </a:cxn>
                  <a:cxn ang="0">
                    <a:pos x="182" y="70"/>
                  </a:cxn>
                  <a:cxn ang="0">
                    <a:pos x="191" y="123"/>
                  </a:cxn>
                  <a:cxn ang="0">
                    <a:pos x="134" y="123"/>
                  </a:cxn>
                  <a:cxn ang="0">
                    <a:pos x="134" y="70"/>
                  </a:cxn>
                  <a:cxn ang="0">
                    <a:pos x="182" y="70"/>
                  </a:cxn>
                  <a:cxn ang="0">
                    <a:pos x="129" y="64"/>
                  </a:cxn>
                  <a:cxn ang="0">
                    <a:pos x="85" y="64"/>
                  </a:cxn>
                  <a:cxn ang="0">
                    <a:pos x="94" y="11"/>
                  </a:cxn>
                  <a:cxn ang="0">
                    <a:pos x="129" y="11"/>
                  </a:cxn>
                  <a:cxn ang="0">
                    <a:pos x="129" y="64"/>
                  </a:cxn>
                  <a:cxn ang="0">
                    <a:pos x="129" y="70"/>
                  </a:cxn>
                  <a:cxn ang="0">
                    <a:pos x="129" y="123"/>
                  </a:cxn>
                  <a:cxn ang="0">
                    <a:pos x="74" y="123"/>
                  </a:cxn>
                  <a:cxn ang="0">
                    <a:pos x="83" y="70"/>
                  </a:cxn>
                  <a:cxn ang="0">
                    <a:pos x="129" y="70"/>
                  </a:cxn>
                  <a:cxn ang="0">
                    <a:pos x="196" y="123"/>
                  </a:cxn>
                  <a:cxn ang="0">
                    <a:pos x="187" y="70"/>
                  </a:cxn>
                  <a:cxn ang="0">
                    <a:pos x="229" y="70"/>
                  </a:cxn>
                  <a:cxn ang="0">
                    <a:pos x="246" y="123"/>
                  </a:cxn>
                  <a:cxn ang="0">
                    <a:pos x="196" y="123"/>
                  </a:cxn>
                  <a:cxn ang="0">
                    <a:pos x="226" y="64"/>
                  </a:cxn>
                  <a:cxn ang="0">
                    <a:pos x="185" y="64"/>
                  </a:cxn>
                  <a:cxn ang="0">
                    <a:pos x="176" y="11"/>
                  </a:cxn>
                  <a:cxn ang="0">
                    <a:pos x="209" y="11"/>
                  </a:cxn>
                  <a:cxn ang="0">
                    <a:pos x="226" y="64"/>
                  </a:cxn>
                  <a:cxn ang="0">
                    <a:pos x="54" y="11"/>
                  </a:cxn>
                  <a:cxn ang="0">
                    <a:pos x="88" y="11"/>
                  </a:cxn>
                  <a:cxn ang="0">
                    <a:pos x="79" y="64"/>
                  </a:cxn>
                  <a:cxn ang="0">
                    <a:pos x="37" y="64"/>
                  </a:cxn>
                  <a:cxn ang="0">
                    <a:pos x="54" y="11"/>
                  </a:cxn>
                  <a:cxn ang="0">
                    <a:pos x="35" y="70"/>
                  </a:cxn>
                  <a:cxn ang="0">
                    <a:pos x="77" y="70"/>
                  </a:cxn>
                  <a:cxn ang="0">
                    <a:pos x="68" y="123"/>
                  </a:cxn>
                  <a:cxn ang="0">
                    <a:pos x="17" y="123"/>
                  </a:cxn>
                  <a:cxn ang="0">
                    <a:pos x="35" y="70"/>
                  </a:cxn>
                  <a:cxn ang="0">
                    <a:pos x="35" y="70"/>
                  </a:cxn>
                  <a:cxn ang="0">
                    <a:pos x="35" y="70"/>
                  </a:cxn>
                </a:cxnLst>
                <a:rect l="0" t="0" r="r" b="b"/>
                <a:pathLst>
                  <a:path w="262" h="174">
                    <a:moveTo>
                      <a:pt x="145" y="134"/>
                    </a:moveTo>
                    <a:lnTo>
                      <a:pt x="262" y="134"/>
                    </a:lnTo>
                    <a:lnTo>
                      <a:pt x="216" y="0"/>
                    </a:lnTo>
                    <a:lnTo>
                      <a:pt x="46" y="0"/>
                    </a:lnTo>
                    <a:lnTo>
                      <a:pt x="0" y="134"/>
                    </a:lnTo>
                    <a:lnTo>
                      <a:pt x="112" y="134"/>
                    </a:lnTo>
                    <a:lnTo>
                      <a:pt x="112" y="159"/>
                    </a:lnTo>
                    <a:lnTo>
                      <a:pt x="79" y="159"/>
                    </a:lnTo>
                    <a:lnTo>
                      <a:pt x="79" y="174"/>
                    </a:lnTo>
                    <a:lnTo>
                      <a:pt x="172" y="174"/>
                    </a:lnTo>
                    <a:lnTo>
                      <a:pt x="172" y="159"/>
                    </a:lnTo>
                    <a:lnTo>
                      <a:pt x="145" y="159"/>
                    </a:lnTo>
                    <a:lnTo>
                      <a:pt x="145" y="134"/>
                    </a:lnTo>
                    <a:moveTo>
                      <a:pt x="134" y="64"/>
                    </a:moveTo>
                    <a:lnTo>
                      <a:pt x="134" y="11"/>
                    </a:lnTo>
                    <a:lnTo>
                      <a:pt x="171" y="11"/>
                    </a:lnTo>
                    <a:lnTo>
                      <a:pt x="180" y="64"/>
                    </a:lnTo>
                    <a:lnTo>
                      <a:pt x="134" y="64"/>
                    </a:lnTo>
                    <a:moveTo>
                      <a:pt x="182" y="70"/>
                    </a:moveTo>
                    <a:lnTo>
                      <a:pt x="191" y="123"/>
                    </a:lnTo>
                    <a:lnTo>
                      <a:pt x="134" y="123"/>
                    </a:lnTo>
                    <a:lnTo>
                      <a:pt x="134" y="70"/>
                    </a:lnTo>
                    <a:lnTo>
                      <a:pt x="182" y="70"/>
                    </a:lnTo>
                    <a:moveTo>
                      <a:pt x="129" y="64"/>
                    </a:moveTo>
                    <a:lnTo>
                      <a:pt x="85" y="64"/>
                    </a:lnTo>
                    <a:lnTo>
                      <a:pt x="94" y="11"/>
                    </a:lnTo>
                    <a:lnTo>
                      <a:pt x="129" y="11"/>
                    </a:lnTo>
                    <a:lnTo>
                      <a:pt x="129" y="64"/>
                    </a:lnTo>
                    <a:moveTo>
                      <a:pt x="129" y="70"/>
                    </a:moveTo>
                    <a:lnTo>
                      <a:pt x="129" y="123"/>
                    </a:lnTo>
                    <a:lnTo>
                      <a:pt x="74" y="123"/>
                    </a:lnTo>
                    <a:lnTo>
                      <a:pt x="83" y="70"/>
                    </a:lnTo>
                    <a:lnTo>
                      <a:pt x="129" y="70"/>
                    </a:lnTo>
                    <a:moveTo>
                      <a:pt x="196" y="123"/>
                    </a:moveTo>
                    <a:lnTo>
                      <a:pt x="187" y="70"/>
                    </a:lnTo>
                    <a:lnTo>
                      <a:pt x="229" y="70"/>
                    </a:lnTo>
                    <a:lnTo>
                      <a:pt x="246" y="123"/>
                    </a:lnTo>
                    <a:lnTo>
                      <a:pt x="196" y="123"/>
                    </a:lnTo>
                    <a:moveTo>
                      <a:pt x="226" y="64"/>
                    </a:moveTo>
                    <a:lnTo>
                      <a:pt x="185" y="64"/>
                    </a:lnTo>
                    <a:lnTo>
                      <a:pt x="176" y="11"/>
                    </a:lnTo>
                    <a:lnTo>
                      <a:pt x="209" y="11"/>
                    </a:lnTo>
                    <a:lnTo>
                      <a:pt x="226" y="64"/>
                    </a:lnTo>
                    <a:moveTo>
                      <a:pt x="54" y="11"/>
                    </a:moveTo>
                    <a:lnTo>
                      <a:pt x="88" y="11"/>
                    </a:lnTo>
                    <a:lnTo>
                      <a:pt x="79" y="64"/>
                    </a:lnTo>
                    <a:lnTo>
                      <a:pt x="37" y="64"/>
                    </a:lnTo>
                    <a:lnTo>
                      <a:pt x="54" y="11"/>
                    </a:lnTo>
                    <a:moveTo>
                      <a:pt x="35" y="70"/>
                    </a:moveTo>
                    <a:lnTo>
                      <a:pt x="77" y="70"/>
                    </a:lnTo>
                    <a:lnTo>
                      <a:pt x="68" y="123"/>
                    </a:lnTo>
                    <a:lnTo>
                      <a:pt x="17" y="123"/>
                    </a:lnTo>
                    <a:lnTo>
                      <a:pt x="35" y="70"/>
                    </a:lnTo>
                    <a:moveTo>
                      <a:pt x="35" y="70"/>
                    </a:moveTo>
                    <a:lnTo>
                      <a:pt x="35" y="70"/>
                    </a:lnTo>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grpSp>
        <p:sp>
          <p:nvSpPr>
            <p:cNvPr id="121" name="Oval 120"/>
            <p:cNvSpPr/>
            <p:nvPr/>
          </p:nvSpPr>
          <p:spPr>
            <a:xfrm>
              <a:off x="11765" y="5599"/>
              <a:ext cx="284" cy="28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sp>
        <p:nvSpPr>
          <p:cNvPr id="2" name="文本框 1"/>
          <p:cNvSpPr txBox="1"/>
          <p:nvPr/>
        </p:nvSpPr>
        <p:spPr>
          <a:xfrm>
            <a:off x="3101340" y="152400"/>
            <a:ext cx="2948305" cy="579120"/>
          </a:xfrm>
          <a:prstGeom prst="rect">
            <a:avLst/>
          </a:prstGeom>
          <a:noFill/>
        </p:spPr>
        <p:txBody>
          <a:bodyPr wrap="square" rtlCol="0" anchor="t">
            <a:spAutoFit/>
          </a:bodyPr>
          <a:lstStyle/>
          <a:p>
            <a:pPr algn="ctr"/>
            <a:r>
              <a:rPr lang="zh-CN" altLang="en-US" sz="3200" b="1">
                <a:solidFill>
                  <a:srgbClr val="000000"/>
                </a:solidFill>
                <a:latin typeface="楷体" charset="0"/>
                <a:ea typeface="楷体" charset="0"/>
                <a:cs typeface="微软雅黑"/>
                <a:sym typeface="+mn-ea"/>
              </a:rPr>
              <a:t>学习要点</a:t>
            </a:r>
          </a:p>
        </p:txBody>
      </p:sp>
      <p:sp>
        <p:nvSpPr>
          <p:cNvPr id="4" name="Rectangle 3"/>
          <p:cNvSpPr>
            <a:spLocks noGrp="1" noChangeArrowheads="1"/>
          </p:cNvSpPr>
          <p:nvPr/>
        </p:nvSpPr>
        <p:spPr>
          <a:xfrm>
            <a:off x="200025" y="674053"/>
            <a:ext cx="7550150" cy="450532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2"/>
              </a:buClr>
              <a:buSzPct val="50000"/>
              <a:buFont typeface="Wingdings 2" pitchFamily="18" charset="2"/>
              <a:buChar char="ß"/>
              <a:defRPr sz="3200" b="0" i="0" kern="1200" baseline="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2" pitchFamily="18" charset="2"/>
              <a:buChar char="Þ"/>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50000"/>
              <a:buFont typeface="Wingdings 2" pitchFamily="18"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50000"/>
              <a:buFont typeface="Wingdings 2" pitchFamily="18"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50000"/>
              <a:buFont typeface="Wingdings 2"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pPr marL="571500" indent="-571500" eaLnBrk="1" hangingPunct="1">
              <a:lnSpc>
                <a:spcPct val="120000"/>
              </a:lnSpc>
              <a:buFont typeface="Symbol" pitchFamily="18" charset="2"/>
              <a:buNone/>
            </a:pPr>
            <a:r>
              <a:rPr lang="zh-CN" altLang="en-US" sz="2000" b="1" dirty="0">
                <a:solidFill>
                  <a:srgbClr val="000099"/>
                </a:solidFill>
                <a:latin typeface="Times New Roman" pitchFamily="18" charset="0"/>
                <a:ea typeface="楷体" charset="0"/>
              </a:rPr>
              <a:t>理解动态规划算法的概念。</a:t>
            </a:r>
          </a:p>
          <a:p>
            <a:pPr marL="571500" indent="-571500" eaLnBrk="1" hangingPunct="1">
              <a:lnSpc>
                <a:spcPct val="120000"/>
              </a:lnSpc>
              <a:buFont typeface="Symbol" pitchFamily="18" charset="2"/>
              <a:buNone/>
            </a:pPr>
            <a:r>
              <a:rPr lang="zh-CN" altLang="en-US" sz="2000" b="1" dirty="0">
                <a:solidFill>
                  <a:srgbClr val="000099"/>
                </a:solidFill>
                <a:latin typeface="Times New Roman" pitchFamily="18" charset="0"/>
                <a:ea typeface="楷体" charset="0"/>
              </a:rPr>
              <a:t>掌握动态规划算法的基本要素。</a:t>
            </a:r>
          </a:p>
          <a:p>
            <a:pPr marL="571500" indent="-571500" eaLnBrk="1" hangingPunct="1">
              <a:lnSpc>
                <a:spcPct val="120000"/>
              </a:lnSpc>
              <a:buFont typeface="Symbol" pitchFamily="18" charset="2"/>
              <a:buNone/>
            </a:pPr>
            <a:r>
              <a:rPr lang="zh-CN" altLang="en-US" sz="2000" b="1" dirty="0">
                <a:solidFill>
                  <a:srgbClr val="000000"/>
                </a:solidFill>
                <a:latin typeface="Times New Roman" pitchFamily="18" charset="0"/>
                <a:ea typeface="楷体" charset="0"/>
              </a:rPr>
              <a:t>（</a:t>
            </a:r>
            <a:r>
              <a:rPr lang="en-US" altLang="zh-CN" sz="2000" b="1" dirty="0">
                <a:solidFill>
                  <a:srgbClr val="000000"/>
                </a:solidFill>
                <a:latin typeface="Times New Roman" pitchFamily="18" charset="0"/>
                <a:ea typeface="楷体" charset="0"/>
              </a:rPr>
              <a:t>1</a:t>
            </a:r>
            <a:r>
              <a:rPr lang="zh-CN" altLang="en-US" sz="2000" b="1" dirty="0">
                <a:solidFill>
                  <a:srgbClr val="000000"/>
                </a:solidFill>
                <a:latin typeface="Times New Roman" pitchFamily="18" charset="0"/>
                <a:ea typeface="楷体" charset="0"/>
              </a:rPr>
              <a:t>）最优子结构性质</a:t>
            </a:r>
          </a:p>
          <a:p>
            <a:pPr marL="571500" indent="-571500" eaLnBrk="1" hangingPunct="1">
              <a:lnSpc>
                <a:spcPct val="120000"/>
              </a:lnSpc>
              <a:buFont typeface="Symbol" pitchFamily="18" charset="2"/>
              <a:buNone/>
            </a:pPr>
            <a:r>
              <a:rPr lang="zh-CN" altLang="en-US" sz="2000" b="1" dirty="0">
                <a:solidFill>
                  <a:srgbClr val="000000"/>
                </a:solidFill>
                <a:latin typeface="Times New Roman" pitchFamily="18" charset="0"/>
                <a:ea typeface="楷体" charset="0"/>
              </a:rPr>
              <a:t>（</a:t>
            </a:r>
            <a:r>
              <a:rPr lang="en-US" altLang="zh-CN" sz="2000" b="1" dirty="0">
                <a:solidFill>
                  <a:srgbClr val="000000"/>
                </a:solidFill>
                <a:latin typeface="Times New Roman" pitchFamily="18" charset="0"/>
                <a:ea typeface="楷体" charset="0"/>
              </a:rPr>
              <a:t>2</a:t>
            </a:r>
            <a:r>
              <a:rPr lang="zh-CN" altLang="en-US" sz="2000" b="1" dirty="0">
                <a:solidFill>
                  <a:srgbClr val="000000"/>
                </a:solidFill>
                <a:latin typeface="Times New Roman" pitchFamily="18" charset="0"/>
                <a:ea typeface="楷体" charset="0"/>
              </a:rPr>
              <a:t>）重叠子问题性质</a:t>
            </a:r>
            <a:endParaRPr lang="zh-CN" altLang="en-US" sz="2000" b="1" dirty="0">
              <a:solidFill>
                <a:srgbClr val="000000"/>
              </a:solidFill>
              <a:latin typeface="Times New Roman" pitchFamily="18" charset="0"/>
              <a:ea typeface="楷体" charset="0"/>
              <a:sym typeface="Symbol" pitchFamily="18" charset="2"/>
            </a:endParaRPr>
          </a:p>
          <a:p>
            <a:pPr marL="571500" indent="-571500" eaLnBrk="1" hangingPunct="1">
              <a:lnSpc>
                <a:spcPct val="120000"/>
              </a:lnSpc>
              <a:buFont typeface="Symbol" pitchFamily="18" charset="2"/>
              <a:buNone/>
            </a:pPr>
            <a:r>
              <a:rPr lang="zh-CN" altLang="en-US" sz="2000" b="1" dirty="0">
                <a:solidFill>
                  <a:srgbClr val="000099"/>
                </a:solidFill>
                <a:latin typeface="Times New Roman" pitchFamily="18" charset="0"/>
                <a:ea typeface="楷体" charset="0"/>
              </a:rPr>
              <a:t>掌握设计动态规划算法的步骤。</a:t>
            </a:r>
          </a:p>
          <a:p>
            <a:pPr marL="571500" indent="-571500" eaLnBrk="1" hangingPunct="1">
              <a:lnSpc>
                <a:spcPct val="120000"/>
              </a:lnSpc>
              <a:buFont typeface="Symbol" pitchFamily="18" charset="2"/>
              <a:buNone/>
            </a:pPr>
            <a:r>
              <a:rPr lang="zh-CN" altLang="en-US" sz="2000" b="1" dirty="0">
                <a:latin typeface="Times New Roman" pitchFamily="18" charset="0"/>
                <a:ea typeface="楷体" charset="0"/>
              </a:rPr>
              <a:t>（</a:t>
            </a:r>
            <a:r>
              <a:rPr lang="en-US" altLang="zh-CN" sz="2000" b="1" dirty="0">
                <a:solidFill>
                  <a:srgbClr val="000000"/>
                </a:solidFill>
                <a:latin typeface="Times New Roman" pitchFamily="18" charset="0"/>
                <a:ea typeface="楷体" charset="0"/>
              </a:rPr>
              <a:t>1</a:t>
            </a:r>
            <a:r>
              <a:rPr lang="zh-CN" altLang="en-US" sz="2000" b="1" dirty="0">
                <a:solidFill>
                  <a:srgbClr val="000000"/>
                </a:solidFill>
                <a:latin typeface="Times New Roman" pitchFamily="18" charset="0"/>
                <a:ea typeface="楷体" charset="0"/>
              </a:rPr>
              <a:t>）找出最优解的性质，并刻划其结构特征。</a:t>
            </a:r>
          </a:p>
          <a:p>
            <a:pPr marL="571500" indent="-571500" eaLnBrk="1" hangingPunct="1">
              <a:lnSpc>
                <a:spcPct val="120000"/>
              </a:lnSpc>
              <a:buFont typeface="Symbol" pitchFamily="18" charset="2"/>
              <a:buNone/>
            </a:pPr>
            <a:r>
              <a:rPr lang="zh-CN" altLang="en-US" sz="2000" b="1" dirty="0">
                <a:solidFill>
                  <a:srgbClr val="000000"/>
                </a:solidFill>
                <a:latin typeface="Times New Roman" pitchFamily="18" charset="0"/>
                <a:ea typeface="楷体" charset="0"/>
              </a:rPr>
              <a:t>（</a:t>
            </a:r>
            <a:r>
              <a:rPr lang="en-US" altLang="zh-CN" sz="2000" b="1" dirty="0">
                <a:solidFill>
                  <a:srgbClr val="000000"/>
                </a:solidFill>
                <a:latin typeface="Times New Roman" pitchFamily="18" charset="0"/>
                <a:ea typeface="楷体" charset="0"/>
              </a:rPr>
              <a:t>2</a:t>
            </a:r>
            <a:r>
              <a:rPr lang="zh-CN" altLang="en-US" sz="2000" b="1" dirty="0">
                <a:solidFill>
                  <a:srgbClr val="000000"/>
                </a:solidFill>
                <a:latin typeface="Times New Roman" pitchFamily="18" charset="0"/>
                <a:ea typeface="楷体" charset="0"/>
              </a:rPr>
              <a:t>）递归地定义最优值。</a:t>
            </a:r>
          </a:p>
          <a:p>
            <a:pPr marL="571500" indent="-571500" eaLnBrk="1" hangingPunct="1">
              <a:lnSpc>
                <a:spcPct val="120000"/>
              </a:lnSpc>
              <a:buFont typeface="Symbol" pitchFamily="18" charset="2"/>
              <a:buNone/>
            </a:pPr>
            <a:r>
              <a:rPr lang="zh-CN" altLang="en-US" sz="2000" b="1" dirty="0">
                <a:solidFill>
                  <a:srgbClr val="000000"/>
                </a:solidFill>
                <a:latin typeface="Times New Roman" pitchFamily="18" charset="0"/>
                <a:ea typeface="楷体" charset="0"/>
              </a:rPr>
              <a:t>（</a:t>
            </a:r>
            <a:r>
              <a:rPr lang="en-US" altLang="zh-CN" sz="2000" b="1" dirty="0">
                <a:solidFill>
                  <a:srgbClr val="000000"/>
                </a:solidFill>
                <a:latin typeface="Times New Roman" pitchFamily="18" charset="0"/>
                <a:ea typeface="楷体" charset="0"/>
              </a:rPr>
              <a:t>3</a:t>
            </a:r>
            <a:r>
              <a:rPr lang="zh-CN" altLang="en-US" sz="2000" b="1" dirty="0">
                <a:solidFill>
                  <a:srgbClr val="000000"/>
                </a:solidFill>
                <a:latin typeface="Times New Roman" pitchFamily="18" charset="0"/>
                <a:ea typeface="楷体" charset="0"/>
              </a:rPr>
              <a:t>）以自底向上的方式计算出最优值。</a:t>
            </a:r>
          </a:p>
          <a:p>
            <a:pPr marL="571500" indent="-571500" eaLnBrk="1" hangingPunct="1">
              <a:lnSpc>
                <a:spcPct val="120000"/>
              </a:lnSpc>
              <a:buFont typeface="Symbol" pitchFamily="18" charset="2"/>
              <a:buNone/>
            </a:pPr>
            <a:r>
              <a:rPr lang="zh-CN" altLang="en-US" sz="2000" b="1" dirty="0">
                <a:solidFill>
                  <a:srgbClr val="000000"/>
                </a:solidFill>
                <a:latin typeface="Times New Roman" pitchFamily="18" charset="0"/>
                <a:ea typeface="楷体" charset="0"/>
              </a:rPr>
              <a:t>（</a:t>
            </a:r>
            <a:r>
              <a:rPr lang="en-US" altLang="zh-CN" sz="2000" b="1" dirty="0">
                <a:solidFill>
                  <a:srgbClr val="000000"/>
                </a:solidFill>
                <a:latin typeface="Times New Roman" pitchFamily="18" charset="0"/>
                <a:ea typeface="楷体" charset="0"/>
              </a:rPr>
              <a:t>4</a:t>
            </a:r>
            <a:r>
              <a:rPr lang="zh-CN" altLang="en-US" sz="2000" b="1" dirty="0">
                <a:solidFill>
                  <a:srgbClr val="000000"/>
                </a:solidFill>
                <a:latin typeface="Times New Roman" pitchFamily="18" charset="0"/>
                <a:ea typeface="楷体" charset="0"/>
              </a:rPr>
              <a:t>）根据计算最优值时得到的信息，构造最优解。</a:t>
            </a:r>
          </a:p>
        </p:txBody>
      </p:sp>
    </p:spTree>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3"/>
          <p:cNvPicPr>
            <a:picLocks noChangeAspect="1" noChangeArrowheads="1"/>
          </p:cNvPicPr>
          <p:nvPr/>
        </p:nvPicPr>
        <p:blipFill>
          <a:blip r:embed="rId2"/>
          <a:srcRect/>
          <a:stretch>
            <a:fillRect/>
          </a:stretch>
        </p:blipFill>
        <p:spPr bwMode="auto">
          <a:xfrm>
            <a:off x="1518603" y="1848113"/>
            <a:ext cx="6360319" cy="3165872"/>
          </a:xfrm>
          <a:prstGeom prst="rect">
            <a:avLst/>
          </a:prstGeom>
          <a:noFill/>
          <a:ln w="9525">
            <a:noFill/>
            <a:miter lim="800000"/>
            <a:headEnd/>
            <a:tailEnd/>
          </a:ln>
        </p:spPr>
      </p:pic>
      <p:pic>
        <p:nvPicPr>
          <p:cNvPr id="129027" name="Picture 4"/>
          <p:cNvPicPr>
            <a:picLocks noChangeAspect="1" noChangeArrowheads="1"/>
          </p:cNvPicPr>
          <p:nvPr/>
        </p:nvPicPr>
        <p:blipFill>
          <a:blip r:embed="rId3"/>
          <a:srcRect/>
          <a:stretch>
            <a:fillRect/>
          </a:stretch>
        </p:blipFill>
        <p:spPr bwMode="auto">
          <a:xfrm>
            <a:off x="654923" y="159"/>
            <a:ext cx="6871097" cy="1696641"/>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2"/>
          <a:srcRect/>
          <a:stretch>
            <a:fillRect/>
          </a:stretch>
        </p:blipFill>
        <p:spPr bwMode="auto">
          <a:xfrm>
            <a:off x="1162050" y="141605"/>
            <a:ext cx="4530725" cy="469265"/>
          </a:xfrm>
          <a:prstGeom prst="rect">
            <a:avLst/>
          </a:prstGeom>
          <a:noFill/>
          <a:ln w="9525">
            <a:noFill/>
            <a:miter lim="800000"/>
            <a:headEnd/>
            <a:tailEnd/>
          </a:ln>
        </p:spPr>
      </p:pic>
      <p:pic>
        <p:nvPicPr>
          <p:cNvPr id="130051" name="Picture 3"/>
          <p:cNvPicPr>
            <a:picLocks noChangeAspect="1" noChangeArrowheads="1"/>
          </p:cNvPicPr>
          <p:nvPr/>
        </p:nvPicPr>
        <p:blipFill>
          <a:blip r:embed="rId3"/>
          <a:srcRect/>
          <a:stretch>
            <a:fillRect/>
          </a:stretch>
        </p:blipFill>
        <p:spPr bwMode="auto">
          <a:xfrm>
            <a:off x="777875" y="843280"/>
            <a:ext cx="7547610" cy="3133725"/>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3"/>
          <a:srcRect/>
          <a:stretch>
            <a:fillRect/>
          </a:stretch>
        </p:blipFill>
        <p:spPr bwMode="auto">
          <a:xfrm>
            <a:off x="1162050" y="141605"/>
            <a:ext cx="4530725" cy="469265"/>
          </a:xfrm>
          <a:prstGeom prst="rect">
            <a:avLst/>
          </a:prstGeom>
          <a:noFill/>
          <a:ln w="9525">
            <a:noFill/>
            <a:miter lim="800000"/>
            <a:headEnd/>
            <a:tailEnd/>
          </a:ln>
        </p:spPr>
      </p:pic>
      <p:pic>
        <p:nvPicPr>
          <p:cNvPr id="133124" name="Picture 4"/>
          <p:cNvPicPr>
            <a:picLocks noChangeAspect="1" noChangeArrowheads="1"/>
          </p:cNvPicPr>
          <p:nvPr/>
        </p:nvPicPr>
        <p:blipFill>
          <a:blip r:embed="rId4"/>
          <a:srcRect/>
          <a:stretch>
            <a:fillRect/>
          </a:stretch>
        </p:blipFill>
        <p:spPr bwMode="auto">
          <a:xfrm>
            <a:off x="1273810" y="4356735"/>
            <a:ext cx="7223125" cy="331470"/>
          </a:xfrm>
          <a:prstGeom prst="rect">
            <a:avLst/>
          </a:prstGeom>
          <a:noFill/>
          <a:ln w="9525">
            <a:noFill/>
            <a:miter lim="800000"/>
            <a:headEnd/>
            <a:tailEnd/>
          </a:ln>
        </p:spPr>
      </p:pic>
      <p:graphicFrame>
        <p:nvGraphicFramePr>
          <p:cNvPr id="5" name="Object 73">
            <a:extLst>
              <a:ext uri="{FF2B5EF4-FFF2-40B4-BE49-F238E27FC236}">
                <a16:creationId xmlns:a16="http://schemas.microsoft.com/office/drawing/2014/main" id="{3945280E-2711-4021-A5DB-3FAF69A8C778}"/>
              </a:ext>
            </a:extLst>
          </p:cNvPr>
          <p:cNvGraphicFramePr>
            <a:graphicFrameLocks noChangeAspect="1"/>
          </p:cNvGraphicFramePr>
          <p:nvPr>
            <p:extLst>
              <p:ext uri="{D42A27DB-BD31-4B8C-83A1-F6EECF244321}">
                <p14:modId xmlns:p14="http://schemas.microsoft.com/office/powerpoint/2010/main" val="3306076247"/>
              </p:ext>
            </p:extLst>
          </p:nvPr>
        </p:nvGraphicFramePr>
        <p:xfrm>
          <a:off x="1250618" y="958754"/>
          <a:ext cx="6916268" cy="2937919"/>
        </p:xfrm>
        <a:graphic>
          <a:graphicData uri="http://schemas.openxmlformats.org/presentationml/2006/ole">
            <mc:AlternateContent xmlns:mc="http://schemas.openxmlformats.org/markup-compatibility/2006">
              <mc:Choice xmlns:v="urn:schemas-microsoft-com:vml" Requires="v">
                <p:oleObj spid="_x0000_s128005" name="位图图像" r:id="rId5" imgW="3429000" imgH="1457325" progId="PBrush">
                  <p:embed/>
                </p:oleObj>
              </mc:Choice>
              <mc:Fallback>
                <p:oleObj name="位图图像" r:id="rId5" imgW="3429000" imgH="1457325" progId="PBrush">
                  <p:embed/>
                  <p:pic>
                    <p:nvPicPr>
                      <p:cNvPr id="35913" name="Object 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0618" y="958754"/>
                        <a:ext cx="6916268" cy="293791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7012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2"/>
          <a:srcRect/>
          <a:stretch>
            <a:fillRect/>
          </a:stretch>
        </p:blipFill>
        <p:spPr bwMode="auto">
          <a:xfrm>
            <a:off x="490855" y="306705"/>
            <a:ext cx="7929245" cy="4026535"/>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62"/>
          <p:cNvPicPr>
            <a:picLocks noChangeAspect="1" noChangeArrowheads="1"/>
          </p:cNvPicPr>
          <p:nvPr/>
        </p:nvPicPr>
        <p:blipFill>
          <a:blip r:embed="rId2"/>
          <a:srcRect/>
          <a:stretch>
            <a:fillRect/>
          </a:stretch>
        </p:blipFill>
        <p:spPr bwMode="auto">
          <a:xfrm>
            <a:off x="607060" y="84455"/>
            <a:ext cx="6773545" cy="1387475"/>
          </a:xfrm>
          <a:prstGeom prst="rect">
            <a:avLst/>
          </a:prstGeom>
          <a:noFill/>
          <a:ln w="9525">
            <a:noFill/>
            <a:miter lim="800000"/>
            <a:headEnd/>
            <a:tailEnd/>
          </a:ln>
        </p:spPr>
      </p:pic>
      <p:pic>
        <p:nvPicPr>
          <p:cNvPr id="132098" name="Picture 63"/>
          <p:cNvPicPr>
            <a:picLocks noChangeAspect="1" noChangeArrowheads="1"/>
          </p:cNvPicPr>
          <p:nvPr/>
        </p:nvPicPr>
        <p:blipFill>
          <a:blip r:embed="rId3"/>
          <a:srcRect/>
          <a:stretch>
            <a:fillRect/>
          </a:stretch>
        </p:blipFill>
        <p:spPr bwMode="auto">
          <a:xfrm>
            <a:off x="628650" y="1640205"/>
            <a:ext cx="7605395" cy="274510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366395" y="971550"/>
            <a:ext cx="8301990" cy="3681095"/>
          </a:xfrm>
          <a:prstGeom prst="rect">
            <a:avLst/>
          </a:prstGeom>
          <a:solidFill>
            <a:srgbClr val="FFCC00"/>
          </a:solidFill>
          <a:ln w="9525">
            <a:noFill/>
            <a:miter lim="800000"/>
          </a:ln>
        </p:spPr>
        <p:txBody>
          <a:bodyPr/>
          <a:lstStyle/>
          <a:p>
            <a:pPr marL="342900" indent="-342900">
              <a:spcBef>
                <a:spcPct val="20000"/>
              </a:spcBef>
              <a:buClr>
                <a:schemeClr val="accent1"/>
              </a:buClr>
              <a:buSzPct val="65000"/>
              <a:buFont typeface="Wingdings" pitchFamily="2" charset="2"/>
              <a:buChar char="n"/>
            </a:pPr>
            <a:r>
              <a:rPr lang="zh-CN" altLang="en-US" sz="2800" b="1">
                <a:solidFill>
                  <a:srgbClr val="000066"/>
                </a:solidFill>
                <a:latin typeface="Verdana" pitchFamily="34" charset="0"/>
                <a:ea typeface="楷体_GB2312"/>
                <a:cs typeface="楷体_GB2312"/>
              </a:rPr>
              <a:t>特征：计算</a:t>
            </a:r>
            <a:r>
              <a:rPr lang="en-US" altLang="zh-CN" sz="2800" b="1">
                <a:solidFill>
                  <a:srgbClr val="000066"/>
                </a:solidFill>
                <a:latin typeface="Verdana" pitchFamily="34" charset="0"/>
                <a:ea typeface="楷体_GB2312"/>
                <a:cs typeface="楷体_GB2312"/>
              </a:rPr>
              <a:t>A[i:j]</a:t>
            </a:r>
            <a:r>
              <a:rPr lang="zh-CN" altLang="en-US" sz="2800" b="1">
                <a:solidFill>
                  <a:srgbClr val="000066"/>
                </a:solidFill>
                <a:latin typeface="Verdana" pitchFamily="34" charset="0"/>
                <a:ea typeface="楷体_GB2312"/>
                <a:cs typeface="楷体_GB2312"/>
              </a:rPr>
              <a:t>的最优次序所包含的计算矩阵子链 </a:t>
            </a:r>
            <a:r>
              <a:rPr lang="en-US" altLang="zh-CN" sz="2800" b="1">
                <a:solidFill>
                  <a:srgbClr val="000066"/>
                </a:solidFill>
                <a:latin typeface="Verdana" pitchFamily="34" charset="0"/>
                <a:ea typeface="楷体_GB2312"/>
                <a:cs typeface="楷体_GB2312"/>
              </a:rPr>
              <a:t>A[i:k]</a:t>
            </a:r>
            <a:r>
              <a:rPr lang="zh-CN" altLang="en-US" sz="2800" b="1">
                <a:solidFill>
                  <a:srgbClr val="000066"/>
                </a:solidFill>
                <a:latin typeface="Verdana" pitchFamily="34" charset="0"/>
                <a:ea typeface="楷体_GB2312"/>
                <a:cs typeface="楷体_GB2312"/>
              </a:rPr>
              <a:t>和</a:t>
            </a:r>
            <a:r>
              <a:rPr lang="en-US" altLang="zh-CN" sz="2800" b="1">
                <a:solidFill>
                  <a:srgbClr val="000066"/>
                </a:solidFill>
                <a:latin typeface="Verdana" pitchFamily="34" charset="0"/>
                <a:ea typeface="楷体_GB2312"/>
                <a:cs typeface="楷体_GB2312"/>
              </a:rPr>
              <a:t>A[k+1:j]</a:t>
            </a:r>
            <a:r>
              <a:rPr lang="zh-CN" altLang="en-US" sz="3200" b="1">
                <a:solidFill>
                  <a:srgbClr val="000066"/>
                </a:solidFill>
                <a:latin typeface="Verdana" pitchFamily="34" charset="0"/>
                <a:ea typeface="楷体_GB2312"/>
                <a:cs typeface="楷体_GB2312"/>
              </a:rPr>
              <a:t>的次序也是最优的。</a:t>
            </a:r>
          </a:p>
          <a:p>
            <a:pPr marL="342900" indent="-342900">
              <a:spcBef>
                <a:spcPct val="20000"/>
              </a:spcBef>
              <a:buClr>
                <a:schemeClr val="accent1"/>
              </a:buClr>
              <a:buSzPct val="65000"/>
              <a:buFont typeface="Wingdings" pitchFamily="2" charset="2"/>
              <a:buChar char="n"/>
            </a:pPr>
            <a:r>
              <a:rPr lang="zh-CN" altLang="en-US" sz="2800" b="1">
                <a:solidFill>
                  <a:srgbClr val="000066"/>
                </a:solidFill>
                <a:latin typeface="Verdana" pitchFamily="34" charset="0"/>
                <a:ea typeface="楷体_GB2312"/>
                <a:cs typeface="楷体_GB2312"/>
              </a:rPr>
              <a:t>矩阵连乘计算次序问题的最优解包含着其子问题的最优解。这种性质称为</a:t>
            </a:r>
            <a:r>
              <a:rPr lang="zh-CN" altLang="en-US" sz="2800" b="1">
                <a:solidFill>
                  <a:srgbClr val="FF0000"/>
                </a:solidFill>
                <a:latin typeface="Verdana" pitchFamily="34" charset="0"/>
                <a:ea typeface="黑体" pitchFamily="2" charset="-122"/>
              </a:rPr>
              <a:t>最优子结构性质</a:t>
            </a:r>
            <a:r>
              <a:rPr lang="zh-CN" altLang="en-US" sz="2800" b="1">
                <a:solidFill>
                  <a:srgbClr val="FF0000"/>
                </a:solidFill>
                <a:latin typeface="Verdana" pitchFamily="34" charset="0"/>
                <a:ea typeface="楷体_GB2312"/>
                <a:cs typeface="楷体_GB2312"/>
              </a:rPr>
              <a:t>。</a:t>
            </a:r>
            <a:r>
              <a:rPr lang="zh-CN" altLang="en-US" sz="3200" b="1">
                <a:solidFill>
                  <a:srgbClr val="000066"/>
                </a:solidFill>
                <a:latin typeface="Verdana" pitchFamily="34" charset="0"/>
                <a:ea typeface="楷体_GB2312"/>
                <a:cs typeface="楷体_GB2312"/>
              </a:rPr>
              <a:t>问题的最优子结构性质是该问题可用动态规划算法求解的显著特征。</a:t>
            </a:r>
          </a:p>
          <a:p>
            <a:pPr marL="342900" indent="-342900">
              <a:spcBef>
                <a:spcPct val="20000"/>
              </a:spcBef>
              <a:buClr>
                <a:schemeClr val="accent1"/>
              </a:buClr>
              <a:buSzPct val="65000"/>
              <a:buFont typeface="Wingdings" pitchFamily="2" charset="2"/>
              <a:buChar char="n"/>
            </a:pPr>
            <a:r>
              <a:rPr lang="zh-CN" altLang="en-US" sz="2800" b="1">
                <a:solidFill>
                  <a:srgbClr val="000066"/>
                </a:solidFill>
                <a:latin typeface="Verdana" pitchFamily="34" charset="0"/>
                <a:ea typeface="楷体_GB2312"/>
                <a:cs typeface="楷体_GB2312"/>
              </a:rPr>
              <a:t>如何证明？</a:t>
            </a:r>
            <a:r>
              <a:rPr lang="en-US" altLang="zh-CN" sz="2800" b="1">
                <a:solidFill>
                  <a:srgbClr val="000066"/>
                </a:solidFill>
                <a:latin typeface="Verdana" pitchFamily="34" charset="0"/>
                <a:ea typeface="楷体_GB2312"/>
                <a:cs typeface="楷体_GB2312"/>
              </a:rPr>
              <a:t>——</a:t>
            </a:r>
            <a:r>
              <a:rPr lang="zh-CN" altLang="en-US" sz="2800" b="1">
                <a:solidFill>
                  <a:srgbClr val="000066"/>
                </a:solidFill>
                <a:latin typeface="Verdana" pitchFamily="34" charset="0"/>
                <a:ea typeface="楷体_GB2312"/>
                <a:cs typeface="楷体_GB2312"/>
              </a:rPr>
              <a:t>反证法</a:t>
            </a:r>
          </a:p>
        </p:txBody>
      </p:sp>
      <p:sp>
        <p:nvSpPr>
          <p:cNvPr id="292867" name="Rectangle 3"/>
          <p:cNvSpPr>
            <a:spLocks noChangeArrowheads="1"/>
          </p:cNvSpPr>
          <p:nvPr/>
        </p:nvSpPr>
        <p:spPr bwMode="auto">
          <a:xfrm>
            <a:off x="366475" y="-20320"/>
            <a:ext cx="5844778" cy="857250"/>
          </a:xfrm>
          <a:prstGeom prst="rect">
            <a:avLst/>
          </a:prstGeom>
          <a:noFill/>
          <a:ln>
            <a:noFill/>
          </a:ln>
          <a:effectLst/>
        </p:spPr>
        <p:txBody>
          <a:bodyPr anchor="b"/>
          <a:lstStyle/>
          <a:p>
            <a:pPr>
              <a:defRPr/>
            </a:pPr>
            <a:r>
              <a:rPr lang="en-US" altLang="zh-CN" sz="3600" b="1" dirty="0">
                <a:solidFill>
                  <a:srgbClr val="000066"/>
                </a:solidFill>
                <a:effectLst>
                  <a:outerShdw blurRad="38100" dist="38100" dir="2700000" algn="tl">
                    <a:srgbClr val="C0C0C0"/>
                  </a:outerShdw>
                </a:effectLst>
                <a:latin typeface="Garamond" pitchFamily="18" charset="0"/>
                <a:ea typeface="黑体" pitchFamily="2" charset="-122"/>
              </a:rPr>
              <a:t>1. </a:t>
            </a:r>
            <a:r>
              <a:rPr lang="zh-CN" altLang="en-US" sz="3600" b="1" dirty="0">
                <a:solidFill>
                  <a:srgbClr val="000066"/>
                </a:solidFill>
                <a:effectLst>
                  <a:outerShdw blurRad="38100" dist="38100" dir="2700000" algn="tl">
                    <a:srgbClr val="C0C0C0"/>
                  </a:outerShdw>
                </a:effectLst>
                <a:latin typeface="Garamond" pitchFamily="18" charset="0"/>
                <a:ea typeface="黑体" pitchFamily="2" charset="-122"/>
              </a:rPr>
              <a:t>分析最优解的结构</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ChangeArrowheads="1"/>
          </p:cNvSpPr>
          <p:nvPr/>
        </p:nvSpPr>
        <p:spPr bwMode="auto">
          <a:xfrm>
            <a:off x="627301" y="94298"/>
            <a:ext cx="3108722" cy="577454"/>
          </a:xfrm>
          <a:prstGeom prst="rect">
            <a:avLst/>
          </a:prstGeom>
          <a:noFill/>
          <a:ln>
            <a:noFill/>
          </a:ln>
          <a:effectLst/>
        </p:spPr>
        <p:txBody>
          <a:bodyPr anchor="b"/>
          <a:lstStyle/>
          <a:p>
            <a:pPr>
              <a:defRPr/>
            </a:pPr>
            <a:r>
              <a:rPr lang="en-US" altLang="zh-CN" sz="2850" b="1" dirty="0">
                <a:solidFill>
                  <a:srgbClr val="000066"/>
                </a:solidFill>
                <a:effectLst>
                  <a:outerShdw blurRad="38100" dist="38100" dir="2700000" algn="tl">
                    <a:srgbClr val="C0C0C0"/>
                  </a:outerShdw>
                </a:effectLst>
                <a:latin typeface="Garamond" pitchFamily="18" charset="0"/>
                <a:ea typeface="黑体" pitchFamily="2" charset="-122"/>
              </a:rPr>
              <a:t>2. </a:t>
            </a:r>
            <a:r>
              <a:rPr lang="zh-CN" altLang="en-US" sz="2850" b="1" dirty="0">
                <a:solidFill>
                  <a:srgbClr val="000066"/>
                </a:solidFill>
                <a:effectLst>
                  <a:outerShdw blurRad="38100" dist="38100" dir="2700000" algn="tl">
                    <a:srgbClr val="C0C0C0"/>
                  </a:outerShdw>
                </a:effectLst>
                <a:latin typeface="Garamond" pitchFamily="18" charset="0"/>
                <a:ea typeface="黑体" pitchFamily="2" charset="-122"/>
              </a:rPr>
              <a:t>建立递归关系</a:t>
            </a:r>
            <a:endParaRPr lang="ja-JP" altLang="en-US" sz="2850" b="1" dirty="0">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121232" name="Rectangle 3"/>
          <p:cNvSpPr>
            <a:spLocks noChangeArrowheads="1"/>
          </p:cNvSpPr>
          <p:nvPr/>
        </p:nvSpPr>
        <p:spPr bwMode="auto">
          <a:xfrm>
            <a:off x="365125" y="897890"/>
            <a:ext cx="8476615" cy="3086100"/>
          </a:xfrm>
          <a:prstGeom prst="rect">
            <a:avLst/>
          </a:prstGeom>
          <a:noFill/>
          <a:ln w="9525">
            <a:noFill/>
            <a:miter lim="800000"/>
          </a:ln>
        </p:spPr>
        <p:txBody>
          <a:bodyPr/>
          <a:lstStyle/>
          <a:p>
            <a:pPr marL="342900" indent="-342900">
              <a:spcBef>
                <a:spcPct val="20000"/>
              </a:spcBef>
              <a:buClr>
                <a:schemeClr val="accent2"/>
              </a:buClr>
              <a:buSzPct val="50000"/>
              <a:buFont typeface="Wingdings" pitchFamily="2" charset="2"/>
              <a:buChar char="n"/>
            </a:pPr>
            <a:r>
              <a:rPr lang="zh-CN" altLang="en-US" b="1" dirty="0">
                <a:solidFill>
                  <a:srgbClr val="000066"/>
                </a:solidFill>
                <a:latin typeface="Verdana" pitchFamily="34" charset="0"/>
                <a:ea typeface="楷体_GB2312"/>
                <a:cs typeface="楷体_GB2312"/>
              </a:rPr>
              <a:t>设计算</a:t>
            </a:r>
            <a:r>
              <a:rPr lang="en-US" altLang="zh-CN" b="1" dirty="0">
                <a:solidFill>
                  <a:srgbClr val="000066"/>
                </a:solidFill>
                <a:latin typeface="Verdana" pitchFamily="34" charset="0"/>
                <a:ea typeface="楷体_GB2312"/>
                <a:cs typeface="楷体_GB2312"/>
              </a:rPr>
              <a:t>A[</a:t>
            </a:r>
            <a:r>
              <a:rPr lang="en-US" altLang="zh-CN" b="1" dirty="0" err="1">
                <a:solidFill>
                  <a:srgbClr val="000066"/>
                </a:solidFill>
                <a:latin typeface="Verdana" pitchFamily="34" charset="0"/>
                <a:ea typeface="楷体_GB2312"/>
                <a:cs typeface="楷体_GB2312"/>
              </a:rPr>
              <a:t>i:j</a:t>
            </a:r>
            <a:r>
              <a:rPr lang="en-US" altLang="zh-CN" b="1" dirty="0">
                <a:solidFill>
                  <a:srgbClr val="000066"/>
                </a:solidFill>
                <a:latin typeface="Verdana" pitchFamily="34" charset="0"/>
                <a:ea typeface="楷体_GB2312"/>
                <a:cs typeface="楷体_GB2312"/>
              </a:rPr>
              <a:t>]</a:t>
            </a:r>
            <a:r>
              <a:rPr lang="zh-CN" altLang="en-US" b="1" dirty="0">
                <a:solidFill>
                  <a:srgbClr val="000066"/>
                </a:solidFill>
                <a:latin typeface="Verdana" pitchFamily="34" charset="0"/>
                <a:ea typeface="楷体_GB2312"/>
                <a:cs typeface="楷体_GB2312"/>
              </a:rPr>
              <a:t>，</a:t>
            </a:r>
            <a:r>
              <a:rPr lang="en-US" altLang="zh-CN" b="1" dirty="0">
                <a:solidFill>
                  <a:srgbClr val="000066"/>
                </a:solidFill>
                <a:latin typeface="Verdana" pitchFamily="34" charset="0"/>
                <a:ea typeface="楷体_GB2312"/>
                <a:cs typeface="楷体_GB2312"/>
              </a:rPr>
              <a:t>1≤i≤j≤n</a:t>
            </a:r>
            <a:r>
              <a:rPr lang="zh-CN" altLang="en-US" b="1" dirty="0">
                <a:solidFill>
                  <a:srgbClr val="000066"/>
                </a:solidFill>
                <a:latin typeface="Verdana" pitchFamily="34" charset="0"/>
                <a:ea typeface="楷体_GB2312"/>
                <a:cs typeface="楷体_GB2312"/>
              </a:rPr>
              <a:t>，所需要的最少数乘次数</a:t>
            </a:r>
            <a:r>
              <a:rPr lang="en-US" altLang="zh-CN" b="1" dirty="0">
                <a:solidFill>
                  <a:srgbClr val="000066"/>
                </a:solidFill>
                <a:latin typeface="Verdana" pitchFamily="34" charset="0"/>
                <a:ea typeface="楷体_GB2312"/>
                <a:cs typeface="楷体_GB2312"/>
              </a:rPr>
              <a:t>m[</a:t>
            </a:r>
            <a:r>
              <a:rPr lang="en-US" altLang="zh-CN" b="1" dirty="0" err="1">
                <a:solidFill>
                  <a:srgbClr val="000066"/>
                </a:solidFill>
                <a:latin typeface="Verdana" pitchFamily="34" charset="0"/>
                <a:ea typeface="楷体_GB2312"/>
                <a:cs typeface="楷体_GB2312"/>
              </a:rPr>
              <a:t>i,j</a:t>
            </a:r>
            <a:r>
              <a:rPr lang="en-US" altLang="zh-CN" b="1" dirty="0">
                <a:solidFill>
                  <a:srgbClr val="000066"/>
                </a:solidFill>
                <a:latin typeface="Verdana" pitchFamily="34" charset="0"/>
                <a:ea typeface="楷体_GB2312"/>
                <a:cs typeface="楷体_GB2312"/>
              </a:rPr>
              <a:t>]</a:t>
            </a:r>
            <a:r>
              <a:rPr lang="zh-CN" altLang="en-US" b="1" dirty="0">
                <a:solidFill>
                  <a:srgbClr val="000066"/>
                </a:solidFill>
                <a:latin typeface="Verdana" pitchFamily="34" charset="0"/>
                <a:ea typeface="楷体_GB2312"/>
                <a:cs typeface="楷体_GB2312"/>
              </a:rPr>
              <a:t>，则原问题的最优值为</a:t>
            </a:r>
            <a:r>
              <a:rPr lang="en-US" altLang="zh-CN" b="1" dirty="0">
                <a:solidFill>
                  <a:srgbClr val="000066"/>
                </a:solidFill>
                <a:latin typeface="Verdana" pitchFamily="34" charset="0"/>
                <a:ea typeface="楷体_GB2312"/>
                <a:cs typeface="楷体_GB2312"/>
              </a:rPr>
              <a:t>m[1,n]         </a:t>
            </a:r>
          </a:p>
          <a:p>
            <a:pPr marL="342900" indent="-342900">
              <a:spcBef>
                <a:spcPct val="20000"/>
              </a:spcBef>
              <a:buClr>
                <a:schemeClr val="accent2"/>
              </a:buClr>
              <a:buSzPct val="50000"/>
              <a:buFont typeface="Wingdings" pitchFamily="2" charset="2"/>
              <a:buChar char="n"/>
            </a:pPr>
            <a:r>
              <a:rPr lang="zh-CN" altLang="en-US" b="1" dirty="0">
                <a:solidFill>
                  <a:srgbClr val="000066"/>
                </a:solidFill>
                <a:latin typeface="Verdana" pitchFamily="34" charset="0"/>
                <a:ea typeface="楷体_GB2312"/>
                <a:cs typeface="楷体_GB2312"/>
              </a:rPr>
              <a:t>当</a:t>
            </a:r>
            <a:r>
              <a:rPr lang="en-US" altLang="zh-CN" b="1" dirty="0" err="1">
                <a:solidFill>
                  <a:srgbClr val="000066"/>
                </a:solidFill>
                <a:latin typeface="Verdana" pitchFamily="34" charset="0"/>
                <a:ea typeface="楷体_GB2312"/>
                <a:cs typeface="楷体_GB2312"/>
              </a:rPr>
              <a:t>i</a:t>
            </a:r>
            <a:r>
              <a:rPr lang="en-US" altLang="zh-CN" b="1" dirty="0">
                <a:solidFill>
                  <a:srgbClr val="000066"/>
                </a:solidFill>
                <a:latin typeface="Verdana" pitchFamily="34" charset="0"/>
                <a:ea typeface="楷体_GB2312"/>
                <a:cs typeface="楷体_GB2312"/>
              </a:rPr>
              <a:t>=j</a:t>
            </a:r>
            <a:r>
              <a:rPr lang="zh-CN" altLang="en-US" b="1" dirty="0">
                <a:solidFill>
                  <a:srgbClr val="000066"/>
                </a:solidFill>
                <a:latin typeface="Verdana" pitchFamily="34" charset="0"/>
                <a:ea typeface="楷体_GB2312"/>
                <a:cs typeface="楷体_GB2312"/>
              </a:rPr>
              <a:t>时，</a:t>
            </a:r>
            <a:r>
              <a:rPr lang="en-US" altLang="zh-CN" b="1" dirty="0">
                <a:solidFill>
                  <a:srgbClr val="000066"/>
                </a:solidFill>
                <a:latin typeface="Verdana" pitchFamily="34" charset="0"/>
                <a:ea typeface="楷体_GB2312"/>
                <a:cs typeface="楷体_GB2312"/>
              </a:rPr>
              <a:t>A[</a:t>
            </a:r>
            <a:r>
              <a:rPr lang="en-US" altLang="zh-CN" b="1" dirty="0" err="1">
                <a:solidFill>
                  <a:srgbClr val="000066"/>
                </a:solidFill>
                <a:latin typeface="Verdana" pitchFamily="34" charset="0"/>
                <a:ea typeface="楷体_GB2312"/>
                <a:cs typeface="楷体_GB2312"/>
              </a:rPr>
              <a:t>i:j</a:t>
            </a:r>
            <a:r>
              <a:rPr lang="en-US" altLang="zh-CN" b="1" dirty="0">
                <a:solidFill>
                  <a:srgbClr val="000066"/>
                </a:solidFill>
                <a:latin typeface="Verdana" pitchFamily="34" charset="0"/>
                <a:ea typeface="楷体_GB2312"/>
                <a:cs typeface="楷体_GB2312"/>
              </a:rPr>
              <a:t>]=Ai</a:t>
            </a:r>
            <a:r>
              <a:rPr lang="zh-CN" altLang="en-US" b="1" dirty="0">
                <a:solidFill>
                  <a:srgbClr val="000066"/>
                </a:solidFill>
                <a:latin typeface="Verdana" pitchFamily="34" charset="0"/>
                <a:ea typeface="楷体_GB2312"/>
                <a:cs typeface="楷体_GB2312"/>
              </a:rPr>
              <a:t>，因此，</a:t>
            </a:r>
            <a:r>
              <a:rPr lang="en-US" altLang="zh-CN" b="1" dirty="0">
                <a:solidFill>
                  <a:srgbClr val="000066"/>
                </a:solidFill>
                <a:latin typeface="Verdana" pitchFamily="34" charset="0"/>
                <a:ea typeface="楷体_GB2312"/>
                <a:cs typeface="楷体_GB2312"/>
              </a:rPr>
              <a:t>m[</a:t>
            </a:r>
            <a:r>
              <a:rPr lang="en-US" altLang="zh-CN" b="1" dirty="0" err="1">
                <a:solidFill>
                  <a:srgbClr val="000066"/>
                </a:solidFill>
                <a:latin typeface="Verdana" pitchFamily="34" charset="0"/>
                <a:ea typeface="楷体_GB2312"/>
                <a:cs typeface="楷体_GB2312"/>
              </a:rPr>
              <a:t>i,i</a:t>
            </a:r>
            <a:r>
              <a:rPr lang="en-US" altLang="zh-CN" b="1" dirty="0">
                <a:solidFill>
                  <a:srgbClr val="000066"/>
                </a:solidFill>
                <a:latin typeface="Verdana" pitchFamily="34" charset="0"/>
                <a:ea typeface="楷体_GB2312"/>
                <a:cs typeface="楷体_GB2312"/>
              </a:rPr>
              <a:t>]=0</a:t>
            </a:r>
            <a:r>
              <a:rPr lang="zh-CN" altLang="en-US" b="1" dirty="0">
                <a:solidFill>
                  <a:srgbClr val="000066"/>
                </a:solidFill>
                <a:latin typeface="Verdana" pitchFamily="34" charset="0"/>
                <a:ea typeface="楷体_GB2312"/>
                <a:cs typeface="楷体_GB2312"/>
              </a:rPr>
              <a:t>，</a:t>
            </a:r>
            <a:r>
              <a:rPr lang="en-US" altLang="zh-CN" b="1" dirty="0" err="1">
                <a:solidFill>
                  <a:srgbClr val="000066"/>
                </a:solidFill>
                <a:latin typeface="Verdana" pitchFamily="34" charset="0"/>
                <a:ea typeface="楷体_GB2312"/>
                <a:cs typeface="楷体_GB2312"/>
              </a:rPr>
              <a:t>i</a:t>
            </a:r>
            <a:r>
              <a:rPr lang="en-US" altLang="zh-CN" b="1" dirty="0">
                <a:solidFill>
                  <a:srgbClr val="000066"/>
                </a:solidFill>
                <a:latin typeface="Verdana" pitchFamily="34" charset="0"/>
                <a:ea typeface="楷体_GB2312"/>
                <a:cs typeface="楷体_GB2312"/>
              </a:rPr>
              <a:t>=1,2,…,n</a:t>
            </a:r>
          </a:p>
          <a:p>
            <a:pPr marL="342900" indent="-342900">
              <a:spcBef>
                <a:spcPct val="20000"/>
              </a:spcBef>
              <a:buClr>
                <a:schemeClr val="accent2"/>
              </a:buClr>
              <a:buSzPct val="50000"/>
              <a:buFont typeface="Wingdings" pitchFamily="2" charset="2"/>
              <a:buChar char="n"/>
            </a:pPr>
            <a:r>
              <a:rPr lang="zh-CN" altLang="en-US" b="1" dirty="0">
                <a:solidFill>
                  <a:srgbClr val="000066"/>
                </a:solidFill>
                <a:latin typeface="Verdana" pitchFamily="34" charset="0"/>
                <a:ea typeface="楷体_GB2312"/>
                <a:cs typeface="楷体_GB2312"/>
              </a:rPr>
              <a:t>当</a:t>
            </a:r>
            <a:r>
              <a:rPr lang="en-US" altLang="zh-CN" b="1" dirty="0" err="1">
                <a:solidFill>
                  <a:srgbClr val="000066"/>
                </a:solidFill>
                <a:latin typeface="Verdana" pitchFamily="34" charset="0"/>
                <a:ea typeface="楷体_GB2312"/>
                <a:cs typeface="楷体_GB2312"/>
              </a:rPr>
              <a:t>i</a:t>
            </a:r>
            <a:r>
              <a:rPr lang="en-US" altLang="zh-CN" b="1" dirty="0">
                <a:solidFill>
                  <a:srgbClr val="000066"/>
                </a:solidFill>
                <a:latin typeface="Verdana" pitchFamily="34" charset="0"/>
                <a:ea typeface="楷体_GB2312"/>
                <a:cs typeface="楷体_GB2312"/>
              </a:rPr>
              <a:t>&lt;j</a:t>
            </a:r>
            <a:r>
              <a:rPr lang="zh-CN" altLang="en-US" b="1" dirty="0">
                <a:solidFill>
                  <a:srgbClr val="000066"/>
                </a:solidFill>
                <a:latin typeface="Verdana" pitchFamily="34" charset="0"/>
                <a:ea typeface="楷体_GB2312"/>
                <a:cs typeface="楷体_GB2312"/>
              </a:rPr>
              <a:t>时，</a:t>
            </a:r>
          </a:p>
          <a:p>
            <a:pPr marL="342900" indent="-342900">
              <a:spcBef>
                <a:spcPct val="20000"/>
              </a:spcBef>
              <a:buClr>
                <a:schemeClr val="accent2"/>
              </a:buClr>
              <a:buSzPct val="50000"/>
              <a:buFont typeface="Wingdings" pitchFamily="2" charset="2"/>
              <a:buChar char="n"/>
            </a:pPr>
            <a:endParaRPr lang="zh-CN" altLang="en-US" b="1" dirty="0">
              <a:solidFill>
                <a:srgbClr val="000066"/>
              </a:solidFill>
              <a:latin typeface="Verdana" pitchFamily="34" charset="0"/>
              <a:ea typeface="楷体_GB2312"/>
              <a:cs typeface="楷体_GB2312"/>
            </a:endParaRPr>
          </a:p>
          <a:p>
            <a:pPr marL="342900" indent="-342900">
              <a:spcBef>
                <a:spcPct val="20000"/>
              </a:spcBef>
              <a:buClr>
                <a:schemeClr val="accent2"/>
              </a:buClr>
              <a:buSzPct val="50000"/>
              <a:buFont typeface="Wingdings" pitchFamily="2" charset="2"/>
              <a:buChar char="n"/>
            </a:pPr>
            <a:endParaRPr lang="zh-CN" altLang="en-US" sz="1575" b="1" dirty="0">
              <a:solidFill>
                <a:srgbClr val="000066"/>
              </a:solidFill>
              <a:latin typeface="Verdana" pitchFamily="34" charset="0"/>
              <a:ea typeface="楷体_GB2312"/>
              <a:cs typeface="楷体_GB2312"/>
            </a:endParaRPr>
          </a:p>
          <a:p>
            <a:pPr marL="342900" indent="-342900">
              <a:spcBef>
                <a:spcPct val="20000"/>
              </a:spcBef>
              <a:buClr>
                <a:schemeClr val="accent2"/>
              </a:buClr>
              <a:buSzPct val="50000"/>
              <a:buFont typeface="Wingdings" pitchFamily="2" charset="2"/>
              <a:buChar char="n"/>
            </a:pPr>
            <a:endParaRPr lang="zh-CN" altLang="en-US" sz="1575" b="1" dirty="0">
              <a:solidFill>
                <a:srgbClr val="000066"/>
              </a:solidFill>
              <a:latin typeface="Verdana" pitchFamily="34" charset="0"/>
              <a:ea typeface="楷体_GB2312"/>
              <a:cs typeface="楷体_GB2312"/>
            </a:endParaRPr>
          </a:p>
          <a:p>
            <a:pPr marL="342900" indent="-342900">
              <a:spcBef>
                <a:spcPct val="20000"/>
              </a:spcBef>
              <a:buClr>
                <a:schemeClr val="accent2"/>
              </a:buClr>
              <a:buSzPct val="50000"/>
              <a:buFont typeface="Wingdings" pitchFamily="2" charset="2"/>
              <a:buChar char="n"/>
            </a:pPr>
            <a:r>
              <a:rPr lang="zh-CN" altLang="en-US" sz="1575" b="1" dirty="0">
                <a:solidFill>
                  <a:srgbClr val="FF0000"/>
                </a:solidFill>
                <a:latin typeface="Verdana" pitchFamily="34" charset="0"/>
                <a:ea typeface="楷体_GB2312"/>
                <a:cs typeface="楷体_GB2312"/>
              </a:rPr>
              <a:t>由最优子结构性质，可以递归地定义</a:t>
            </a:r>
            <a:r>
              <a:rPr lang="en-US" altLang="zh-CN" sz="1575" b="1" dirty="0">
                <a:solidFill>
                  <a:srgbClr val="FF0000"/>
                </a:solidFill>
                <a:latin typeface="Verdana" pitchFamily="34" charset="0"/>
                <a:ea typeface="楷体_GB2312"/>
                <a:cs typeface="楷体_GB2312"/>
              </a:rPr>
              <a:t>m[</a:t>
            </a:r>
            <a:r>
              <a:rPr lang="en-US" altLang="zh-CN" sz="1575" b="1" dirty="0" err="1">
                <a:solidFill>
                  <a:srgbClr val="FF0000"/>
                </a:solidFill>
                <a:latin typeface="Verdana" pitchFamily="34" charset="0"/>
                <a:ea typeface="楷体_GB2312"/>
                <a:cs typeface="楷体_GB2312"/>
              </a:rPr>
              <a:t>i,j</a:t>
            </a:r>
            <a:r>
              <a:rPr lang="en-US" altLang="zh-CN" sz="1575" b="1" dirty="0">
                <a:solidFill>
                  <a:srgbClr val="FF0000"/>
                </a:solidFill>
                <a:latin typeface="Verdana" pitchFamily="34" charset="0"/>
                <a:ea typeface="楷体_GB2312"/>
                <a:cs typeface="楷体_GB2312"/>
              </a:rPr>
              <a:t>]</a:t>
            </a:r>
            <a:r>
              <a:rPr lang="zh-CN" altLang="en-US" sz="1575" b="1" dirty="0">
                <a:solidFill>
                  <a:srgbClr val="FF0000"/>
                </a:solidFill>
                <a:latin typeface="Verdana" pitchFamily="34" charset="0"/>
                <a:ea typeface="楷体_GB2312"/>
                <a:cs typeface="楷体_GB2312"/>
              </a:rPr>
              <a:t>为：</a:t>
            </a:r>
          </a:p>
          <a:p>
            <a:pPr marL="342900" indent="-342900">
              <a:spcBef>
                <a:spcPct val="20000"/>
              </a:spcBef>
              <a:buClr>
                <a:schemeClr val="accent2"/>
              </a:buClr>
              <a:buSzPct val="50000"/>
              <a:buFont typeface="Wingdings" pitchFamily="2" charset="2"/>
              <a:buChar char="n"/>
            </a:pPr>
            <a:endParaRPr lang="ja-JP" altLang="en-US" sz="1575" b="1" dirty="0">
              <a:solidFill>
                <a:srgbClr val="000066"/>
              </a:solidFill>
              <a:latin typeface="Verdana" pitchFamily="34" charset="0"/>
              <a:ea typeface="楷体_GB2312"/>
              <a:cs typeface="楷体_GB2312"/>
            </a:endParaRPr>
          </a:p>
        </p:txBody>
      </p:sp>
      <p:graphicFrame>
        <p:nvGraphicFramePr>
          <p:cNvPr id="121224" name="Object 392"/>
          <p:cNvGraphicFramePr>
            <a:graphicFrameLocks noChangeAspect="1"/>
          </p:cNvGraphicFramePr>
          <p:nvPr/>
        </p:nvGraphicFramePr>
        <p:xfrm>
          <a:off x="2183130" y="2290445"/>
          <a:ext cx="4002405" cy="413385"/>
        </p:xfrm>
        <a:graphic>
          <a:graphicData uri="http://schemas.openxmlformats.org/presentationml/2006/ole">
            <mc:AlternateContent xmlns:mc="http://schemas.openxmlformats.org/markup-compatibility/2006">
              <mc:Choice xmlns:v="urn:schemas-microsoft-com:vml" Requires="v">
                <p:oleObj spid="_x0000_s121564" name="数式" r:id="rId3" imgW="2336800" imgH="241300" progId="Equation.3">
                  <p:embed/>
                </p:oleObj>
              </mc:Choice>
              <mc:Fallback>
                <p:oleObj name="数式" r:id="rId3" imgW="2336800" imgH="241300" progId="Equation.3">
                  <p:embed/>
                  <p:pic>
                    <p:nvPicPr>
                      <p:cNvPr id="0" name="Picture 3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3130" y="2290445"/>
                        <a:ext cx="4002405" cy="413385"/>
                      </a:xfrm>
                      <a:prstGeom prst="rect">
                        <a:avLst/>
                      </a:prstGeom>
                      <a:noFill/>
                    </p:spPr>
                  </p:pic>
                </p:oleObj>
              </mc:Fallback>
            </mc:AlternateContent>
          </a:graphicData>
        </a:graphic>
      </p:graphicFrame>
      <p:grpSp>
        <p:nvGrpSpPr>
          <p:cNvPr id="121233" name="Group 5"/>
          <p:cNvGrpSpPr/>
          <p:nvPr/>
        </p:nvGrpSpPr>
        <p:grpSpPr bwMode="auto">
          <a:xfrm>
            <a:off x="2411760" y="2764636"/>
            <a:ext cx="2970611" cy="422672"/>
            <a:chOff x="747" y="3571"/>
            <a:chExt cx="2495" cy="355"/>
          </a:xfrm>
        </p:grpSpPr>
        <p:sp>
          <p:nvSpPr>
            <p:cNvPr id="121236" name="Text Box 6"/>
            <p:cNvSpPr txBox="1">
              <a:spLocks noChangeArrowheads="1"/>
            </p:cNvSpPr>
            <p:nvPr/>
          </p:nvSpPr>
          <p:spPr bwMode="auto">
            <a:xfrm>
              <a:off x="747" y="3593"/>
              <a:ext cx="2254" cy="309"/>
            </a:xfrm>
            <a:prstGeom prst="rect">
              <a:avLst/>
            </a:prstGeom>
            <a:noFill/>
            <a:ln w="9525">
              <a:noFill/>
              <a:miter lim="800000"/>
            </a:ln>
          </p:spPr>
          <p:txBody>
            <a:bodyPr wrap="none">
              <a:spAutoFit/>
            </a:bodyPr>
            <a:lstStyle/>
            <a:p>
              <a:r>
                <a:rPr kumimoji="1" lang="zh-CN" altLang="en-US" sz="1800">
                  <a:solidFill>
                    <a:srgbClr val="000000"/>
                  </a:solidFill>
                  <a:latin typeface="Verdana" pitchFamily="34" charset="0"/>
                  <a:ea typeface="黑体" pitchFamily="2" charset="-122"/>
                </a:rPr>
                <a:t>这里     的维数为         </a:t>
              </a:r>
            </a:p>
          </p:txBody>
        </p:sp>
        <p:graphicFrame>
          <p:nvGraphicFramePr>
            <p:cNvPr id="121225" name="Object 393"/>
            <p:cNvGraphicFramePr>
              <a:graphicFrameLocks noChangeAspect="1"/>
            </p:cNvGraphicFramePr>
            <p:nvPr/>
          </p:nvGraphicFramePr>
          <p:xfrm>
            <a:off x="1222" y="3584"/>
            <a:ext cx="247" cy="342"/>
          </p:xfrm>
          <a:graphic>
            <a:graphicData uri="http://schemas.openxmlformats.org/presentationml/2006/ole">
              <mc:AlternateContent xmlns:mc="http://schemas.openxmlformats.org/markup-compatibility/2006">
                <mc:Choice xmlns:v="urn:schemas-microsoft-com:vml" Requires="v">
                  <p:oleObj spid="_x0000_s121565" name="数式" r:id="rId5" imgW="165100" imgH="228600" progId="Equation.3">
                    <p:embed/>
                  </p:oleObj>
                </mc:Choice>
                <mc:Fallback>
                  <p:oleObj name="数式" r:id="rId5" imgW="165100" imgH="228600" progId="Equation.3">
                    <p:embed/>
                    <p:pic>
                      <p:nvPicPr>
                        <p:cNvPr id="0" name="Picture 3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 y="3584"/>
                          <a:ext cx="247" cy="342"/>
                        </a:xfrm>
                        <a:prstGeom prst="rect">
                          <a:avLst/>
                        </a:prstGeom>
                        <a:noFill/>
                      </p:spPr>
                    </p:pic>
                  </p:oleObj>
                </mc:Fallback>
              </mc:AlternateContent>
            </a:graphicData>
          </a:graphic>
        </p:graphicFrame>
        <p:graphicFrame>
          <p:nvGraphicFramePr>
            <p:cNvPr id="121226" name="Object 394"/>
            <p:cNvGraphicFramePr>
              <a:graphicFrameLocks noChangeAspect="1"/>
            </p:cNvGraphicFramePr>
            <p:nvPr/>
          </p:nvGraphicFramePr>
          <p:xfrm>
            <a:off x="2501" y="3571"/>
            <a:ext cx="741" cy="323"/>
          </p:xfrm>
          <a:graphic>
            <a:graphicData uri="http://schemas.openxmlformats.org/presentationml/2006/ole">
              <mc:AlternateContent xmlns:mc="http://schemas.openxmlformats.org/markup-compatibility/2006">
                <mc:Choice xmlns:v="urn:schemas-microsoft-com:vml" Requires="v">
                  <p:oleObj spid="_x0000_s121566" name="Equation" r:id="rId7" imgW="494030" imgH="210185" progId="Equation.3">
                    <p:embed/>
                  </p:oleObj>
                </mc:Choice>
                <mc:Fallback>
                  <p:oleObj name="Equation" r:id="rId7" imgW="494030" imgH="210185" progId="Equation.3">
                    <p:embed/>
                    <p:pic>
                      <p:nvPicPr>
                        <p:cNvPr id="0" name="Picture 394"/>
                        <p:cNvPicPr>
                          <a:picLocks noChangeAspect="1" noChangeArrowheads="1"/>
                        </p:cNvPicPr>
                        <p:nvPr/>
                      </p:nvPicPr>
                      <p:blipFill>
                        <a:blip r:embed="rId8"/>
                        <a:srcRect/>
                        <a:stretch>
                          <a:fillRect/>
                        </a:stretch>
                      </p:blipFill>
                      <p:spPr bwMode="auto">
                        <a:xfrm>
                          <a:off x="2501" y="3571"/>
                          <a:ext cx="741" cy="323"/>
                        </a:xfrm>
                        <a:prstGeom prst="rect">
                          <a:avLst/>
                        </a:prstGeom>
                        <a:noFill/>
                      </p:spPr>
                    </p:pic>
                  </p:oleObj>
                </mc:Fallback>
              </mc:AlternateContent>
            </a:graphicData>
          </a:graphic>
        </p:graphicFrame>
      </p:grpSp>
      <p:graphicFrame>
        <p:nvGraphicFramePr>
          <p:cNvPr id="121227" name="Object 395"/>
          <p:cNvGraphicFramePr>
            <a:graphicFrameLocks noChangeAspect="1"/>
          </p:cNvGraphicFramePr>
          <p:nvPr/>
        </p:nvGraphicFramePr>
        <p:xfrm>
          <a:off x="937895" y="3561080"/>
          <a:ext cx="6303645" cy="1052195"/>
        </p:xfrm>
        <a:graphic>
          <a:graphicData uri="http://schemas.openxmlformats.org/presentationml/2006/ole">
            <mc:AlternateContent xmlns:mc="http://schemas.openxmlformats.org/markup-compatibility/2006">
              <mc:Choice xmlns:v="urn:schemas-microsoft-com:vml" Requires="v">
                <p:oleObj spid="_x0000_s121567" name="数式" r:id="rId9" imgW="3200400" imgH="533400" progId="Equation.3">
                  <p:embed/>
                </p:oleObj>
              </mc:Choice>
              <mc:Fallback>
                <p:oleObj name="数式" r:id="rId9" imgW="3200400" imgH="533400" progId="Equation.3">
                  <p:embed/>
                  <p:pic>
                    <p:nvPicPr>
                      <p:cNvPr id="0" name="Picture 39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7895" y="3561080"/>
                        <a:ext cx="6303645" cy="1052195"/>
                      </a:xfrm>
                      <a:prstGeom prst="rect">
                        <a:avLst/>
                      </a:prstGeom>
                      <a:solidFill>
                        <a:schemeClr val="bg2"/>
                      </a:solidFill>
                    </p:spPr>
                  </p:pic>
                </p:oleObj>
              </mc:Fallback>
            </mc:AlternateContent>
          </a:graphicData>
        </a:graphic>
      </p:graphicFrame>
      <p:grpSp>
        <p:nvGrpSpPr>
          <p:cNvPr id="121234" name="Group 10"/>
          <p:cNvGrpSpPr/>
          <p:nvPr/>
        </p:nvGrpSpPr>
        <p:grpSpPr bwMode="auto">
          <a:xfrm>
            <a:off x="2098278" y="4616926"/>
            <a:ext cx="2888456" cy="367904"/>
            <a:chOff x="892" y="3924"/>
            <a:chExt cx="2426" cy="309"/>
          </a:xfrm>
        </p:grpSpPr>
        <p:sp>
          <p:nvSpPr>
            <p:cNvPr id="121235" name="Text Box 11"/>
            <p:cNvSpPr txBox="1">
              <a:spLocks noChangeArrowheads="1"/>
            </p:cNvSpPr>
            <p:nvPr/>
          </p:nvSpPr>
          <p:spPr bwMode="auto">
            <a:xfrm>
              <a:off x="892" y="3924"/>
              <a:ext cx="2426" cy="309"/>
            </a:xfrm>
            <a:prstGeom prst="rect">
              <a:avLst/>
            </a:prstGeom>
            <a:noFill/>
            <a:ln w="9525">
              <a:noFill/>
              <a:miter lim="800000"/>
            </a:ln>
          </p:spPr>
          <p:txBody>
            <a:bodyPr wrap="none">
              <a:spAutoFit/>
            </a:bodyPr>
            <a:lstStyle/>
            <a:p>
              <a:r>
                <a:rPr kumimoji="1" lang="ja-JP" altLang="en-US" sz="1800" dirty="0">
                  <a:solidFill>
                    <a:srgbClr val="00B050"/>
                  </a:solidFill>
                  <a:latin typeface="Verdana" pitchFamily="34" charset="0"/>
                  <a:ea typeface="楷体_GB2312"/>
                  <a:cs typeface="楷体_GB2312"/>
                </a:rPr>
                <a:t>   </a:t>
              </a:r>
              <a:r>
                <a:rPr kumimoji="1" lang="zh-CN" altLang="en-US" sz="1800" b="1" dirty="0">
                  <a:solidFill>
                    <a:srgbClr val="00B050"/>
                  </a:solidFill>
                  <a:latin typeface="Verdana" pitchFamily="34" charset="0"/>
                  <a:ea typeface="楷体_GB2312"/>
                  <a:cs typeface="楷体_GB2312"/>
                </a:rPr>
                <a:t>的位置只有</a:t>
              </a:r>
              <a:r>
                <a:rPr kumimoji="1" lang="en-US" altLang="zh-CN" sz="1800" b="1">
                  <a:solidFill>
                    <a:srgbClr val="00B050"/>
                  </a:solidFill>
                  <a:latin typeface="Verdana" pitchFamily="34" charset="0"/>
                  <a:ea typeface="楷体_GB2312"/>
                  <a:cs typeface="楷体_GB2312"/>
                </a:rPr>
                <a:t>  </a:t>
              </a:r>
              <a:r>
                <a:rPr kumimoji="1" lang="zh-CN" altLang="en-US" sz="1800" b="1">
                  <a:solidFill>
                    <a:srgbClr val="00B050"/>
                  </a:solidFill>
                  <a:latin typeface="Verdana" pitchFamily="34" charset="0"/>
                  <a:ea typeface="楷体_GB2312"/>
                  <a:cs typeface="楷体_GB2312"/>
                </a:rPr>
                <a:t>      </a:t>
              </a:r>
              <a:r>
                <a:rPr kumimoji="1" lang="zh-CN" altLang="en-US" sz="1800" b="1" dirty="0">
                  <a:solidFill>
                    <a:srgbClr val="00B050"/>
                  </a:solidFill>
                  <a:ea typeface="楷体_GB2312"/>
                  <a:cs typeface="楷体_GB2312"/>
                </a:rPr>
                <a:t>种</a:t>
              </a:r>
              <a:r>
                <a:rPr kumimoji="1" lang="zh-CN" altLang="en-US" sz="1800" b="1" dirty="0">
                  <a:solidFill>
                    <a:srgbClr val="00B050"/>
                  </a:solidFill>
                  <a:latin typeface="Verdana" pitchFamily="34" charset="0"/>
                  <a:ea typeface="楷体_GB2312"/>
                  <a:cs typeface="楷体_GB2312"/>
                </a:rPr>
                <a:t>可能</a:t>
              </a:r>
              <a:endParaRPr kumimoji="1" lang="ja-JP" altLang="en-US" sz="1800" b="1" dirty="0">
                <a:solidFill>
                  <a:srgbClr val="00B050"/>
                </a:solidFill>
                <a:latin typeface="Verdana" pitchFamily="34" charset="0"/>
                <a:ea typeface="楷体_GB2312"/>
                <a:cs typeface="楷体_GB2312"/>
              </a:endParaRPr>
            </a:p>
          </p:txBody>
        </p:sp>
        <p:graphicFrame>
          <p:nvGraphicFramePr>
            <p:cNvPr id="121228" name="Object 396"/>
            <p:cNvGraphicFramePr>
              <a:graphicFrameLocks noChangeAspect="1"/>
            </p:cNvGraphicFramePr>
            <p:nvPr/>
          </p:nvGraphicFramePr>
          <p:xfrm>
            <a:off x="932" y="3952"/>
            <a:ext cx="179" cy="212"/>
          </p:xfrm>
          <a:graphic>
            <a:graphicData uri="http://schemas.openxmlformats.org/presentationml/2006/ole">
              <mc:AlternateContent xmlns:mc="http://schemas.openxmlformats.org/markup-compatibility/2006">
                <mc:Choice xmlns:v="urn:schemas-microsoft-com:vml" Requires="v">
                  <p:oleObj spid="_x0000_s121568" name="公式" r:id="rId11" imgW="139700" imgH="165100" progId="Equation.3">
                    <p:embed/>
                  </p:oleObj>
                </mc:Choice>
                <mc:Fallback>
                  <p:oleObj name="公式" r:id="rId11" imgW="139700" imgH="165100" progId="Equation.3">
                    <p:embed/>
                    <p:pic>
                      <p:nvPicPr>
                        <p:cNvPr id="0" name="Picture 39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2" y="3952"/>
                          <a:ext cx="179" cy="212"/>
                        </a:xfrm>
                        <a:prstGeom prst="rect">
                          <a:avLst/>
                        </a:prstGeom>
                        <a:noFill/>
                      </p:spPr>
                    </p:pic>
                  </p:oleObj>
                </mc:Fallback>
              </mc:AlternateContent>
            </a:graphicData>
          </a:graphic>
        </p:graphicFrame>
        <p:graphicFrame>
          <p:nvGraphicFramePr>
            <p:cNvPr id="121229" name="Object 397"/>
            <p:cNvGraphicFramePr>
              <a:graphicFrameLocks noChangeAspect="1"/>
            </p:cNvGraphicFramePr>
            <p:nvPr/>
          </p:nvGraphicFramePr>
          <p:xfrm>
            <a:off x="2095" y="3954"/>
            <a:ext cx="430" cy="269"/>
          </p:xfrm>
          <a:graphic>
            <a:graphicData uri="http://schemas.openxmlformats.org/presentationml/2006/ole">
              <mc:AlternateContent xmlns:mc="http://schemas.openxmlformats.org/markup-compatibility/2006">
                <mc:Choice xmlns:v="urn:schemas-microsoft-com:vml" Requires="v">
                  <p:oleObj spid="_x0000_s121569" name="数式" r:id="rId13" imgW="304800" imgH="190500" progId="Equation.3">
                    <p:embed/>
                  </p:oleObj>
                </mc:Choice>
                <mc:Fallback>
                  <p:oleObj name="数式" r:id="rId13" imgW="304800" imgH="190500" progId="Equation.3">
                    <p:embed/>
                    <p:pic>
                      <p:nvPicPr>
                        <p:cNvPr id="0" name="Picture 39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95" y="3954"/>
                          <a:ext cx="430" cy="269"/>
                        </a:xfrm>
                        <a:prstGeom prst="rect">
                          <a:avLst/>
                        </a:prstGeom>
                        <a:noFill/>
                      </p:spPr>
                    </p:pic>
                  </p:oleObj>
                </mc:Fallback>
              </mc:AlternateContent>
            </a:graphicData>
          </a:graphic>
        </p:graphicFrame>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标题 2"/>
          <p:cNvSpPr>
            <a:spLocks noGrp="1"/>
          </p:cNvSpPr>
          <p:nvPr>
            <p:ph type="ctrTitle" idx="4294967295"/>
          </p:nvPr>
        </p:nvSpPr>
        <p:spPr>
          <a:xfrm>
            <a:off x="57150" y="697230"/>
            <a:ext cx="5582920" cy="1153795"/>
          </a:xfrm>
        </p:spPr>
        <p:txBody>
          <a:bodyPr/>
          <a:lstStyle/>
          <a:p>
            <a:r>
              <a:rPr lang="zh-CN" altLang="en-US" sz="3200" b="1">
                <a:solidFill>
                  <a:srgbClr val="000000"/>
                </a:solidFill>
                <a:latin typeface="Times New Roman" pitchFamily="18" charset="0"/>
                <a:ea typeface="楷体" charset="0"/>
                <a:cs typeface="微软雅黑"/>
              </a:rPr>
              <a:t>使用</a:t>
            </a:r>
            <a:r>
              <a:rPr lang="zh-CN" altLang="en-US" sz="3200" b="1">
                <a:solidFill>
                  <a:srgbClr val="FF0000"/>
                </a:solidFill>
                <a:latin typeface="Times New Roman" pitchFamily="18" charset="0"/>
                <a:ea typeface="楷体" charset="0"/>
                <a:cs typeface="微软雅黑"/>
              </a:rPr>
              <a:t>自底向上</a:t>
            </a:r>
            <a:r>
              <a:rPr lang="zh-CN" altLang="en-US" sz="3200" b="1">
                <a:solidFill>
                  <a:srgbClr val="000000"/>
                </a:solidFill>
                <a:latin typeface="Times New Roman" pitchFamily="18" charset="0"/>
                <a:ea typeface="楷体" charset="0"/>
                <a:cs typeface="微软雅黑"/>
              </a:rPr>
              <a:t>的方式</a:t>
            </a:r>
            <a:br>
              <a:rPr lang="zh-CN" altLang="en-US" sz="3200" b="1">
                <a:solidFill>
                  <a:srgbClr val="000000"/>
                </a:solidFill>
                <a:latin typeface="Times New Roman" pitchFamily="18" charset="0"/>
                <a:ea typeface="楷体" charset="0"/>
                <a:cs typeface="微软雅黑"/>
              </a:rPr>
            </a:br>
            <a:r>
              <a:rPr lang="zh-CN" altLang="en-US" sz="3200" b="1">
                <a:solidFill>
                  <a:srgbClr val="000000"/>
                </a:solidFill>
                <a:latin typeface="Times New Roman" pitchFamily="18" charset="0"/>
                <a:ea typeface="楷体" charset="0"/>
                <a:cs typeface="微软雅黑"/>
              </a:rPr>
              <a:t>解决</a:t>
            </a:r>
            <a:r>
              <a:rPr lang="zh-CN" altLang="en-US" sz="3200" b="1">
                <a:solidFill>
                  <a:srgbClr val="FF0000"/>
                </a:solidFill>
                <a:latin typeface="Times New Roman" pitchFamily="18" charset="0"/>
                <a:ea typeface="楷体" charset="0"/>
                <a:cs typeface="微软雅黑"/>
              </a:rPr>
              <a:t>重复计算</a:t>
            </a:r>
            <a:r>
              <a:rPr lang="zh-CN" altLang="en-US" sz="3200" b="1">
                <a:solidFill>
                  <a:srgbClr val="000000"/>
                </a:solidFill>
                <a:latin typeface="Times New Roman" pitchFamily="18" charset="0"/>
                <a:ea typeface="楷体" charset="0"/>
                <a:cs typeface="微软雅黑"/>
              </a:rPr>
              <a:t>问题</a:t>
            </a:r>
          </a:p>
        </p:txBody>
      </p:sp>
      <p:sp>
        <p:nvSpPr>
          <p:cNvPr id="137218" name="副标题 3"/>
          <p:cNvSpPr>
            <a:spLocks noGrp="1"/>
          </p:cNvSpPr>
          <p:nvPr>
            <p:ph type="subTitle" idx="4294967295"/>
          </p:nvPr>
        </p:nvSpPr>
        <p:spPr>
          <a:xfrm>
            <a:off x="763270" y="2193290"/>
            <a:ext cx="4800600" cy="1314450"/>
          </a:xfrm>
        </p:spPr>
        <p:txBody>
          <a:bodyPr/>
          <a:lstStyle/>
          <a:p>
            <a:r>
              <a:rPr lang="zh-CN" altLang="en-US" sz="2400" b="1">
                <a:solidFill>
                  <a:srgbClr val="000099"/>
                </a:solidFill>
                <a:latin typeface="Times New Roman" pitchFamily="18" charset="0"/>
                <a:ea typeface="楷体" charset="0"/>
              </a:rPr>
              <a:t>先解子问题，</a:t>
            </a:r>
          </a:p>
          <a:p>
            <a:r>
              <a:rPr lang="zh-CN" altLang="en-US" sz="2400" b="1">
                <a:solidFill>
                  <a:srgbClr val="000099"/>
                </a:solidFill>
                <a:latin typeface="Times New Roman" pitchFamily="18" charset="0"/>
                <a:ea typeface="楷体" charset="0"/>
              </a:rPr>
              <a:t>合并子问题，</a:t>
            </a:r>
          </a:p>
          <a:p>
            <a:r>
              <a:rPr lang="zh-CN" altLang="en-US" sz="2800" b="1">
                <a:solidFill>
                  <a:srgbClr val="000099"/>
                </a:solidFill>
                <a:latin typeface="Times New Roman" pitchFamily="18" charset="0"/>
                <a:ea typeface="楷体" charset="0"/>
              </a:rPr>
              <a:t>得到全解</a:t>
            </a:r>
          </a:p>
        </p:txBody>
      </p:sp>
      <p:sp>
        <p:nvSpPr>
          <p:cNvPr id="1033" name="Freeform 9"/>
          <p:cNvSpPr/>
          <p:nvPr/>
        </p:nvSpPr>
        <p:spPr bwMode="auto">
          <a:xfrm>
            <a:off x="5245101" y="1358847"/>
            <a:ext cx="3571875" cy="3784653"/>
          </a:xfrm>
          <a:custGeom>
            <a:avLst/>
            <a:gdLst>
              <a:gd name="connsiteX0" fmla="*/ 2953 w 10000"/>
              <a:gd name="connsiteY0" fmla="*/ 1410 h 9051"/>
              <a:gd name="connsiteX1" fmla="*/ 3446 w 10000"/>
              <a:gd name="connsiteY1" fmla="*/ 1622 h 9051"/>
              <a:gd name="connsiteX2" fmla="*/ 3451 w 10000"/>
              <a:gd name="connsiteY2" fmla="*/ 1622 h 9051"/>
              <a:gd name="connsiteX3" fmla="*/ 3455 w 10000"/>
              <a:gd name="connsiteY3" fmla="*/ 1625 h 9051"/>
              <a:gd name="connsiteX4" fmla="*/ 3835 w 10000"/>
              <a:gd name="connsiteY4" fmla="*/ 1897 h 9051"/>
              <a:gd name="connsiteX5" fmla="*/ 3885 w 10000"/>
              <a:gd name="connsiteY5" fmla="*/ 1957 h 9051"/>
              <a:gd name="connsiteX6" fmla="*/ 3890 w 10000"/>
              <a:gd name="connsiteY6" fmla="*/ 1957 h 9051"/>
              <a:gd name="connsiteX7" fmla="*/ 4337 w 10000"/>
              <a:gd name="connsiteY7" fmla="*/ 2704 h 9051"/>
              <a:gd name="connsiteX8" fmla="*/ 4342 w 10000"/>
              <a:gd name="connsiteY8" fmla="*/ 2718 h 9051"/>
              <a:gd name="connsiteX9" fmla="*/ 4414 w 10000"/>
              <a:gd name="connsiteY9" fmla="*/ 2919 h 9051"/>
              <a:gd name="connsiteX10" fmla="*/ 4414 w 10000"/>
              <a:gd name="connsiteY10" fmla="*/ 2919 h 9051"/>
              <a:gd name="connsiteX11" fmla="*/ 4763 w 10000"/>
              <a:gd name="connsiteY11" fmla="*/ 4217 h 9051"/>
              <a:gd name="connsiteX12" fmla="*/ 4853 w 10000"/>
              <a:gd name="connsiteY12" fmla="*/ 4756 h 9051"/>
              <a:gd name="connsiteX13" fmla="*/ 4996 w 10000"/>
              <a:gd name="connsiteY13" fmla="*/ 0 h 9051"/>
              <a:gd name="connsiteX14" fmla="*/ 5152 w 10000"/>
              <a:gd name="connsiteY14" fmla="*/ 4756 h 9051"/>
              <a:gd name="connsiteX15" fmla="*/ 5242 w 10000"/>
              <a:gd name="connsiteY15" fmla="*/ 4217 h 9051"/>
              <a:gd name="connsiteX16" fmla="*/ 5590 w 10000"/>
              <a:gd name="connsiteY16" fmla="*/ 2919 h 9051"/>
              <a:gd name="connsiteX17" fmla="*/ 5590 w 10000"/>
              <a:gd name="connsiteY17" fmla="*/ 2919 h 9051"/>
              <a:gd name="connsiteX18" fmla="*/ 5663 w 10000"/>
              <a:gd name="connsiteY18" fmla="*/ 2718 h 9051"/>
              <a:gd name="connsiteX19" fmla="*/ 5667 w 10000"/>
              <a:gd name="connsiteY19" fmla="*/ 2704 h 9051"/>
              <a:gd name="connsiteX20" fmla="*/ 6115 w 10000"/>
              <a:gd name="connsiteY20" fmla="*/ 1957 h 9051"/>
              <a:gd name="connsiteX21" fmla="*/ 6115 w 10000"/>
              <a:gd name="connsiteY21" fmla="*/ 1957 h 9051"/>
              <a:gd name="connsiteX22" fmla="*/ 6119 w 10000"/>
              <a:gd name="connsiteY22" fmla="*/ 1953 h 9051"/>
              <a:gd name="connsiteX23" fmla="*/ 6128 w 10000"/>
              <a:gd name="connsiteY23" fmla="*/ 1939 h 9051"/>
              <a:gd name="connsiteX24" fmla="*/ 6169 w 10000"/>
              <a:gd name="connsiteY24" fmla="*/ 1897 h 9051"/>
              <a:gd name="connsiteX25" fmla="*/ 7051 w 10000"/>
              <a:gd name="connsiteY25" fmla="*/ 1410 h 9051"/>
              <a:gd name="connsiteX26" fmla="*/ 7056 w 10000"/>
              <a:gd name="connsiteY26" fmla="*/ 1410 h 9051"/>
              <a:gd name="connsiteX27" fmla="*/ 7399 w 10000"/>
              <a:gd name="connsiteY27" fmla="*/ 1361 h 9051"/>
              <a:gd name="connsiteX28" fmla="*/ 7417 w 10000"/>
              <a:gd name="connsiteY28" fmla="*/ 1361 h 9051"/>
              <a:gd name="connsiteX29" fmla="*/ 7544 w 10000"/>
              <a:gd name="connsiteY29" fmla="*/ 1354 h 9051"/>
              <a:gd name="connsiteX30" fmla="*/ 8824 w 10000"/>
              <a:gd name="connsiteY30" fmla="*/ 698 h 9051"/>
              <a:gd name="connsiteX31" fmla="*/ 7562 w 10000"/>
              <a:gd name="connsiteY31" fmla="*/ 1424 h 9051"/>
              <a:gd name="connsiteX32" fmla="*/ 7558 w 10000"/>
              <a:gd name="connsiteY32" fmla="*/ 1424 h 9051"/>
              <a:gd name="connsiteX33" fmla="*/ 7553 w 10000"/>
              <a:gd name="connsiteY33" fmla="*/ 1424 h 9051"/>
              <a:gd name="connsiteX34" fmla="*/ 7540 w 10000"/>
              <a:gd name="connsiteY34" fmla="*/ 1428 h 9051"/>
              <a:gd name="connsiteX35" fmla="*/ 7531 w 10000"/>
              <a:gd name="connsiteY35" fmla="*/ 1428 h 9051"/>
              <a:gd name="connsiteX36" fmla="*/ 7526 w 10000"/>
              <a:gd name="connsiteY36" fmla="*/ 1428 h 9051"/>
              <a:gd name="connsiteX37" fmla="*/ 7521 w 10000"/>
              <a:gd name="connsiteY37" fmla="*/ 1428 h 9051"/>
              <a:gd name="connsiteX38" fmla="*/ 7517 w 10000"/>
              <a:gd name="connsiteY38" fmla="*/ 1428 h 9051"/>
              <a:gd name="connsiteX39" fmla="*/ 7508 w 10000"/>
              <a:gd name="connsiteY39" fmla="*/ 1431 h 9051"/>
              <a:gd name="connsiteX40" fmla="*/ 7503 w 10000"/>
              <a:gd name="connsiteY40" fmla="*/ 1431 h 9051"/>
              <a:gd name="connsiteX41" fmla="*/ 7422 w 10000"/>
              <a:gd name="connsiteY41" fmla="*/ 1442 h 9051"/>
              <a:gd name="connsiteX42" fmla="*/ 6232 w 10000"/>
              <a:gd name="connsiteY42" fmla="*/ 2016 h 9051"/>
              <a:gd name="connsiteX43" fmla="*/ 5753 w 10000"/>
              <a:gd name="connsiteY43" fmla="*/ 2951 h 9051"/>
              <a:gd name="connsiteX44" fmla="*/ 5355 w 10000"/>
              <a:gd name="connsiteY44" fmla="*/ 4799 h 9051"/>
              <a:gd name="connsiteX45" fmla="*/ 6395 w 10000"/>
              <a:gd name="connsiteY45" fmla="*/ 3177 h 9051"/>
              <a:gd name="connsiteX46" fmla="*/ 6395 w 10000"/>
              <a:gd name="connsiteY46" fmla="*/ 3177 h 9051"/>
              <a:gd name="connsiteX47" fmla="*/ 6400 w 10000"/>
              <a:gd name="connsiteY47" fmla="*/ 3173 h 9051"/>
              <a:gd name="connsiteX48" fmla="*/ 6563 w 10000"/>
              <a:gd name="connsiteY48" fmla="*/ 3071 h 9051"/>
              <a:gd name="connsiteX49" fmla="*/ 7065 w 10000"/>
              <a:gd name="connsiteY49" fmla="*/ 2849 h 9051"/>
              <a:gd name="connsiteX50" fmla="*/ 7983 w 10000"/>
              <a:gd name="connsiteY50" fmla="*/ 2824 h 9051"/>
              <a:gd name="connsiteX51" fmla="*/ 7983 w 10000"/>
              <a:gd name="connsiteY51" fmla="*/ 2824 h 9051"/>
              <a:gd name="connsiteX52" fmla="*/ 8024 w 10000"/>
              <a:gd name="connsiteY52" fmla="*/ 2831 h 9051"/>
              <a:gd name="connsiteX53" fmla="*/ 10000 w 10000"/>
              <a:gd name="connsiteY53" fmla="*/ 2464 h 9051"/>
              <a:gd name="connsiteX54" fmla="*/ 8114 w 10000"/>
              <a:gd name="connsiteY54" fmla="*/ 2919 h 9051"/>
              <a:gd name="connsiteX55" fmla="*/ 8005 w 10000"/>
              <a:gd name="connsiteY55" fmla="*/ 2905 h 9051"/>
              <a:gd name="connsiteX56" fmla="*/ 7965 w 10000"/>
              <a:gd name="connsiteY56" fmla="*/ 2898 h 9051"/>
              <a:gd name="connsiteX57" fmla="*/ 7155 w 10000"/>
              <a:gd name="connsiteY57" fmla="*/ 2937 h 9051"/>
              <a:gd name="connsiteX58" fmla="*/ 6630 w 10000"/>
              <a:gd name="connsiteY58" fmla="*/ 3152 h 9051"/>
              <a:gd name="connsiteX59" fmla="*/ 6481 w 10000"/>
              <a:gd name="connsiteY59" fmla="*/ 3251 h 9051"/>
              <a:gd name="connsiteX60" fmla="*/ 5473 w 10000"/>
              <a:gd name="connsiteY60" fmla="*/ 5303 h 9051"/>
              <a:gd name="connsiteX61" fmla="*/ 5427 w 10000"/>
              <a:gd name="connsiteY61" fmla="*/ 6304 h 9051"/>
              <a:gd name="connsiteX62" fmla="*/ 6811 w 10000"/>
              <a:gd name="connsiteY62" fmla="*/ 4079 h 9051"/>
              <a:gd name="connsiteX63" fmla="*/ 6870 w 10000"/>
              <a:gd name="connsiteY63" fmla="*/ 4037 h 9051"/>
              <a:gd name="connsiteX64" fmla="*/ 6870 w 10000"/>
              <a:gd name="connsiteY64" fmla="*/ 4037 h 9051"/>
              <a:gd name="connsiteX65" fmla="*/ 9091 w 10000"/>
              <a:gd name="connsiteY65" fmla="*/ 3755 h 9051"/>
              <a:gd name="connsiteX66" fmla="*/ 6979 w 10000"/>
              <a:gd name="connsiteY66" fmla="*/ 4118 h 9051"/>
              <a:gd name="connsiteX67" fmla="*/ 6974 w 10000"/>
              <a:gd name="connsiteY67" fmla="*/ 4122 h 9051"/>
              <a:gd name="connsiteX68" fmla="*/ 6938 w 10000"/>
              <a:gd name="connsiteY68" fmla="*/ 4160 h 9051"/>
              <a:gd name="connsiteX69" fmla="*/ 5785 w 10000"/>
              <a:gd name="connsiteY69" fmla="*/ 8148 h 9051"/>
              <a:gd name="connsiteX70" fmla="*/ 6160 w 10000"/>
              <a:gd name="connsiteY70" fmla="*/ 9051 h 9051"/>
              <a:gd name="connsiteX71" fmla="*/ 3844 w 10000"/>
              <a:gd name="connsiteY71" fmla="*/ 9051 h 9051"/>
              <a:gd name="connsiteX72" fmla="*/ 4215 w 10000"/>
              <a:gd name="connsiteY72" fmla="*/ 8148 h 9051"/>
              <a:gd name="connsiteX73" fmla="*/ 3066 w 10000"/>
              <a:gd name="connsiteY73" fmla="*/ 4160 h 9051"/>
              <a:gd name="connsiteX74" fmla="*/ 3057 w 10000"/>
              <a:gd name="connsiteY74" fmla="*/ 4150 h 9051"/>
              <a:gd name="connsiteX75" fmla="*/ 3048 w 10000"/>
              <a:gd name="connsiteY75" fmla="*/ 4143 h 9051"/>
              <a:gd name="connsiteX76" fmla="*/ 3035 w 10000"/>
              <a:gd name="connsiteY76" fmla="*/ 4129 h 9051"/>
              <a:gd name="connsiteX77" fmla="*/ 3026 w 10000"/>
              <a:gd name="connsiteY77" fmla="*/ 4122 h 9051"/>
              <a:gd name="connsiteX78" fmla="*/ 3021 w 10000"/>
              <a:gd name="connsiteY78" fmla="*/ 4118 h 9051"/>
              <a:gd name="connsiteX79" fmla="*/ 914 w 10000"/>
              <a:gd name="connsiteY79" fmla="*/ 3755 h 9051"/>
              <a:gd name="connsiteX80" fmla="*/ 3130 w 10000"/>
              <a:gd name="connsiteY80" fmla="*/ 4033 h 9051"/>
              <a:gd name="connsiteX81" fmla="*/ 3130 w 10000"/>
              <a:gd name="connsiteY81" fmla="*/ 4033 h 9051"/>
              <a:gd name="connsiteX82" fmla="*/ 3134 w 10000"/>
              <a:gd name="connsiteY82" fmla="*/ 4037 h 9051"/>
              <a:gd name="connsiteX83" fmla="*/ 3134 w 10000"/>
              <a:gd name="connsiteY83" fmla="*/ 4037 h 9051"/>
              <a:gd name="connsiteX84" fmla="*/ 3180 w 10000"/>
              <a:gd name="connsiteY84" fmla="*/ 4072 h 9051"/>
              <a:gd name="connsiteX85" fmla="*/ 3180 w 10000"/>
              <a:gd name="connsiteY85" fmla="*/ 4072 h 9051"/>
              <a:gd name="connsiteX86" fmla="*/ 3189 w 10000"/>
              <a:gd name="connsiteY86" fmla="*/ 4079 h 9051"/>
              <a:gd name="connsiteX87" fmla="*/ 4573 w 10000"/>
              <a:gd name="connsiteY87" fmla="*/ 6304 h 9051"/>
              <a:gd name="connsiteX88" fmla="*/ 4532 w 10000"/>
              <a:gd name="connsiteY88" fmla="*/ 5303 h 9051"/>
              <a:gd name="connsiteX89" fmla="*/ 3523 w 10000"/>
              <a:gd name="connsiteY89" fmla="*/ 3251 h 9051"/>
              <a:gd name="connsiteX90" fmla="*/ 3370 w 10000"/>
              <a:gd name="connsiteY90" fmla="*/ 3152 h 9051"/>
              <a:gd name="connsiteX91" fmla="*/ 2845 w 10000"/>
              <a:gd name="connsiteY91" fmla="*/ 2937 h 9051"/>
              <a:gd name="connsiteX92" fmla="*/ 2035 w 10000"/>
              <a:gd name="connsiteY92" fmla="*/ 2898 h 9051"/>
              <a:gd name="connsiteX93" fmla="*/ 1999 w 10000"/>
              <a:gd name="connsiteY93" fmla="*/ 2905 h 9051"/>
              <a:gd name="connsiteX94" fmla="*/ 1891 w 10000"/>
              <a:gd name="connsiteY94" fmla="*/ 2919 h 9051"/>
              <a:gd name="connsiteX95" fmla="*/ 0 w 10000"/>
              <a:gd name="connsiteY95" fmla="*/ 2464 h 9051"/>
              <a:gd name="connsiteX96" fmla="*/ 1981 w 10000"/>
              <a:gd name="connsiteY96" fmla="*/ 2831 h 9051"/>
              <a:gd name="connsiteX97" fmla="*/ 2017 w 10000"/>
              <a:gd name="connsiteY97" fmla="*/ 2824 h 9051"/>
              <a:gd name="connsiteX98" fmla="*/ 2022 w 10000"/>
              <a:gd name="connsiteY98" fmla="*/ 2824 h 9051"/>
              <a:gd name="connsiteX99" fmla="*/ 2022 w 10000"/>
              <a:gd name="connsiteY99" fmla="*/ 2824 h 9051"/>
              <a:gd name="connsiteX100" fmla="*/ 2935 w 10000"/>
              <a:gd name="connsiteY100" fmla="*/ 2849 h 9051"/>
              <a:gd name="connsiteX101" fmla="*/ 3442 w 10000"/>
              <a:gd name="connsiteY101" fmla="*/ 3071 h 9051"/>
              <a:gd name="connsiteX102" fmla="*/ 3605 w 10000"/>
              <a:gd name="connsiteY102" fmla="*/ 3173 h 9051"/>
              <a:gd name="connsiteX103" fmla="*/ 3609 w 10000"/>
              <a:gd name="connsiteY103" fmla="*/ 3177 h 9051"/>
              <a:gd name="connsiteX104" fmla="*/ 3609 w 10000"/>
              <a:gd name="connsiteY104" fmla="*/ 3177 h 9051"/>
              <a:gd name="connsiteX105" fmla="*/ 4649 w 10000"/>
              <a:gd name="connsiteY105" fmla="*/ 4799 h 9051"/>
              <a:gd name="connsiteX106" fmla="*/ 4251 w 10000"/>
              <a:gd name="connsiteY106" fmla="*/ 2951 h 9051"/>
              <a:gd name="connsiteX107" fmla="*/ 3772 w 10000"/>
              <a:gd name="connsiteY107" fmla="*/ 2016 h 9051"/>
              <a:gd name="connsiteX108" fmla="*/ 3379 w 10000"/>
              <a:gd name="connsiteY108" fmla="*/ 1699 h 9051"/>
              <a:gd name="connsiteX109" fmla="*/ 2583 w 10000"/>
              <a:gd name="connsiteY109" fmla="*/ 1442 h 9051"/>
              <a:gd name="connsiteX110" fmla="*/ 2492 w 10000"/>
              <a:gd name="connsiteY110" fmla="*/ 1431 h 9051"/>
              <a:gd name="connsiteX111" fmla="*/ 2488 w 10000"/>
              <a:gd name="connsiteY111" fmla="*/ 1428 h 9051"/>
              <a:gd name="connsiteX112" fmla="*/ 2474 w 10000"/>
              <a:gd name="connsiteY112" fmla="*/ 1428 h 9051"/>
              <a:gd name="connsiteX113" fmla="*/ 2465 w 10000"/>
              <a:gd name="connsiteY113" fmla="*/ 1428 h 9051"/>
              <a:gd name="connsiteX114" fmla="*/ 2460 w 10000"/>
              <a:gd name="connsiteY114" fmla="*/ 1428 h 9051"/>
              <a:gd name="connsiteX115" fmla="*/ 2460 w 10000"/>
              <a:gd name="connsiteY115" fmla="*/ 1424 h 9051"/>
              <a:gd name="connsiteX116" fmla="*/ 2447 w 10000"/>
              <a:gd name="connsiteY116" fmla="*/ 1424 h 9051"/>
              <a:gd name="connsiteX117" fmla="*/ 2442 w 10000"/>
              <a:gd name="connsiteY117" fmla="*/ 1424 h 9051"/>
              <a:gd name="connsiteX118" fmla="*/ 2442 w 10000"/>
              <a:gd name="connsiteY118" fmla="*/ 1424 h 9051"/>
              <a:gd name="connsiteX119" fmla="*/ 1180 w 10000"/>
              <a:gd name="connsiteY119" fmla="*/ 698 h 9051"/>
              <a:gd name="connsiteX120" fmla="*/ 2456 w 10000"/>
              <a:gd name="connsiteY120" fmla="*/ 1354 h 9051"/>
              <a:gd name="connsiteX121" fmla="*/ 2587 w 10000"/>
              <a:gd name="connsiteY121" fmla="*/ 1361 h 9051"/>
              <a:gd name="connsiteX122" fmla="*/ 2601 w 10000"/>
              <a:gd name="connsiteY122" fmla="*/ 1361 h 9051"/>
              <a:gd name="connsiteX123" fmla="*/ 2949 w 10000"/>
              <a:gd name="connsiteY123" fmla="*/ 1410 h 9051"/>
              <a:gd name="connsiteX124" fmla="*/ 2953 w 10000"/>
              <a:gd name="connsiteY124" fmla="*/ 1410 h 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0000" h="9051">
                <a:moveTo>
                  <a:pt x="2953" y="1410"/>
                </a:moveTo>
                <a:cubicBezTo>
                  <a:pt x="3121" y="1456"/>
                  <a:pt x="3288" y="1526"/>
                  <a:pt x="3446" y="1622"/>
                </a:cubicBezTo>
                <a:lnTo>
                  <a:pt x="3451" y="1622"/>
                </a:lnTo>
                <a:lnTo>
                  <a:pt x="3455" y="1625"/>
                </a:lnTo>
                <a:cubicBezTo>
                  <a:pt x="3582" y="1699"/>
                  <a:pt x="3709" y="1791"/>
                  <a:pt x="3835" y="1897"/>
                </a:cubicBezTo>
                <a:cubicBezTo>
                  <a:pt x="3853" y="1918"/>
                  <a:pt x="3867" y="1935"/>
                  <a:pt x="3885" y="1957"/>
                </a:cubicBezTo>
                <a:lnTo>
                  <a:pt x="3890" y="1957"/>
                </a:lnTo>
                <a:cubicBezTo>
                  <a:pt x="4102" y="2200"/>
                  <a:pt x="4251" y="2450"/>
                  <a:pt x="4337" y="2704"/>
                </a:cubicBezTo>
                <a:cubicBezTo>
                  <a:pt x="4337" y="2708"/>
                  <a:pt x="4337" y="2711"/>
                  <a:pt x="4342" y="2718"/>
                </a:cubicBezTo>
                <a:cubicBezTo>
                  <a:pt x="4365" y="2785"/>
                  <a:pt x="4387" y="2852"/>
                  <a:pt x="4414" y="2919"/>
                </a:cubicBezTo>
                <a:lnTo>
                  <a:pt x="4414" y="2919"/>
                </a:lnTo>
                <a:cubicBezTo>
                  <a:pt x="4582" y="3409"/>
                  <a:pt x="4699" y="3839"/>
                  <a:pt x="4763" y="4217"/>
                </a:cubicBezTo>
                <a:lnTo>
                  <a:pt x="4853" y="4756"/>
                </a:lnTo>
                <a:cubicBezTo>
                  <a:pt x="4901" y="3171"/>
                  <a:pt x="4948" y="1585"/>
                  <a:pt x="4996" y="0"/>
                </a:cubicBezTo>
                <a:lnTo>
                  <a:pt x="5152" y="4756"/>
                </a:lnTo>
                <a:lnTo>
                  <a:pt x="5242" y="4217"/>
                </a:lnTo>
                <a:cubicBezTo>
                  <a:pt x="5305" y="3839"/>
                  <a:pt x="5423" y="3409"/>
                  <a:pt x="5590" y="2919"/>
                </a:cubicBezTo>
                <a:lnTo>
                  <a:pt x="5590" y="2919"/>
                </a:lnTo>
                <a:cubicBezTo>
                  <a:pt x="5613" y="2852"/>
                  <a:pt x="5635" y="2785"/>
                  <a:pt x="5663" y="2718"/>
                </a:cubicBezTo>
                <a:cubicBezTo>
                  <a:pt x="5663" y="2711"/>
                  <a:pt x="5667" y="2708"/>
                  <a:pt x="5667" y="2704"/>
                </a:cubicBezTo>
                <a:cubicBezTo>
                  <a:pt x="5753" y="2450"/>
                  <a:pt x="5902" y="2200"/>
                  <a:pt x="6115" y="1957"/>
                </a:cubicBezTo>
                <a:lnTo>
                  <a:pt x="6115" y="1957"/>
                </a:lnTo>
                <a:cubicBezTo>
                  <a:pt x="6115" y="1957"/>
                  <a:pt x="6119" y="1957"/>
                  <a:pt x="6119" y="1953"/>
                </a:cubicBezTo>
                <a:cubicBezTo>
                  <a:pt x="6124" y="1949"/>
                  <a:pt x="6124" y="1946"/>
                  <a:pt x="6128" y="1939"/>
                </a:cubicBezTo>
                <a:lnTo>
                  <a:pt x="6169" y="1897"/>
                </a:lnTo>
                <a:cubicBezTo>
                  <a:pt x="6450" y="1657"/>
                  <a:pt x="6744" y="1495"/>
                  <a:pt x="7051" y="1410"/>
                </a:cubicBezTo>
                <a:lnTo>
                  <a:pt x="7056" y="1410"/>
                </a:lnTo>
                <a:cubicBezTo>
                  <a:pt x="7173" y="1378"/>
                  <a:pt x="7291" y="1361"/>
                  <a:pt x="7399" y="1361"/>
                </a:cubicBezTo>
                <a:lnTo>
                  <a:pt x="7417" y="1361"/>
                </a:lnTo>
                <a:cubicBezTo>
                  <a:pt x="7458" y="1357"/>
                  <a:pt x="7503" y="1357"/>
                  <a:pt x="7544" y="1354"/>
                </a:cubicBezTo>
                <a:cubicBezTo>
                  <a:pt x="8064" y="1315"/>
                  <a:pt x="8489" y="1096"/>
                  <a:pt x="8824" y="698"/>
                </a:cubicBezTo>
                <a:cubicBezTo>
                  <a:pt x="8598" y="1107"/>
                  <a:pt x="8177" y="1350"/>
                  <a:pt x="7562" y="1424"/>
                </a:cubicBezTo>
                <a:lnTo>
                  <a:pt x="7558" y="1424"/>
                </a:lnTo>
                <a:lnTo>
                  <a:pt x="7553" y="1424"/>
                </a:lnTo>
                <a:cubicBezTo>
                  <a:pt x="7549" y="1424"/>
                  <a:pt x="7544" y="1424"/>
                  <a:pt x="7540" y="1428"/>
                </a:cubicBezTo>
                <a:lnTo>
                  <a:pt x="7531" y="1428"/>
                </a:lnTo>
                <a:lnTo>
                  <a:pt x="7526" y="1428"/>
                </a:lnTo>
                <a:lnTo>
                  <a:pt x="7521" y="1428"/>
                </a:lnTo>
                <a:lnTo>
                  <a:pt x="7517" y="1428"/>
                </a:lnTo>
                <a:lnTo>
                  <a:pt x="7508" y="1431"/>
                </a:lnTo>
                <a:lnTo>
                  <a:pt x="7503" y="1431"/>
                </a:lnTo>
                <a:cubicBezTo>
                  <a:pt x="7476" y="1435"/>
                  <a:pt x="7449" y="1435"/>
                  <a:pt x="7422" y="1442"/>
                </a:cubicBezTo>
                <a:cubicBezTo>
                  <a:pt x="6906" y="1509"/>
                  <a:pt x="6508" y="1703"/>
                  <a:pt x="6232" y="2016"/>
                </a:cubicBezTo>
                <a:cubicBezTo>
                  <a:pt x="6047" y="2256"/>
                  <a:pt x="5889" y="2567"/>
                  <a:pt x="5753" y="2951"/>
                </a:cubicBezTo>
                <a:cubicBezTo>
                  <a:pt x="5577" y="3448"/>
                  <a:pt x="5445" y="4062"/>
                  <a:pt x="5355" y="4799"/>
                </a:cubicBezTo>
                <a:cubicBezTo>
                  <a:pt x="5522" y="4076"/>
                  <a:pt x="5871" y="3533"/>
                  <a:pt x="6395" y="3177"/>
                </a:cubicBezTo>
                <a:lnTo>
                  <a:pt x="6395" y="3177"/>
                </a:lnTo>
                <a:cubicBezTo>
                  <a:pt x="6395" y="3173"/>
                  <a:pt x="6400" y="3173"/>
                  <a:pt x="6400" y="3173"/>
                </a:cubicBezTo>
                <a:cubicBezTo>
                  <a:pt x="6450" y="3138"/>
                  <a:pt x="6504" y="3102"/>
                  <a:pt x="6563" y="3071"/>
                </a:cubicBezTo>
                <a:cubicBezTo>
                  <a:pt x="6716" y="2983"/>
                  <a:pt x="6884" y="2909"/>
                  <a:pt x="7065" y="2849"/>
                </a:cubicBezTo>
                <a:cubicBezTo>
                  <a:pt x="7295" y="2778"/>
                  <a:pt x="7603" y="2771"/>
                  <a:pt x="7983" y="2824"/>
                </a:cubicBezTo>
                <a:lnTo>
                  <a:pt x="7983" y="2824"/>
                </a:lnTo>
                <a:cubicBezTo>
                  <a:pt x="7996" y="2827"/>
                  <a:pt x="8010" y="2827"/>
                  <a:pt x="8024" y="2831"/>
                </a:cubicBezTo>
                <a:cubicBezTo>
                  <a:pt x="8797" y="2926"/>
                  <a:pt x="9457" y="2803"/>
                  <a:pt x="10000" y="2464"/>
                </a:cubicBezTo>
                <a:cubicBezTo>
                  <a:pt x="9512" y="2859"/>
                  <a:pt x="8878" y="3011"/>
                  <a:pt x="8114" y="2919"/>
                </a:cubicBezTo>
                <a:cubicBezTo>
                  <a:pt x="8078" y="2912"/>
                  <a:pt x="8042" y="2909"/>
                  <a:pt x="8005" y="2905"/>
                </a:cubicBezTo>
                <a:cubicBezTo>
                  <a:pt x="7992" y="2901"/>
                  <a:pt x="7978" y="2901"/>
                  <a:pt x="7965" y="2898"/>
                </a:cubicBezTo>
                <a:cubicBezTo>
                  <a:pt x="7635" y="2863"/>
                  <a:pt x="7363" y="2873"/>
                  <a:pt x="7155" y="2937"/>
                </a:cubicBezTo>
                <a:cubicBezTo>
                  <a:pt x="6965" y="2990"/>
                  <a:pt x="6789" y="3064"/>
                  <a:pt x="6630" y="3152"/>
                </a:cubicBezTo>
                <a:cubicBezTo>
                  <a:pt x="6581" y="3184"/>
                  <a:pt x="6526" y="3215"/>
                  <a:pt x="6481" y="3251"/>
                </a:cubicBezTo>
                <a:cubicBezTo>
                  <a:pt x="5889" y="3656"/>
                  <a:pt x="5550" y="4340"/>
                  <a:pt x="5473" y="5303"/>
                </a:cubicBezTo>
                <a:cubicBezTo>
                  <a:pt x="5400" y="5662"/>
                  <a:pt x="5387" y="5997"/>
                  <a:pt x="5427" y="6304"/>
                </a:cubicBezTo>
                <a:cubicBezTo>
                  <a:pt x="5717" y="5324"/>
                  <a:pt x="6178" y="4583"/>
                  <a:pt x="6811" y="4079"/>
                </a:cubicBezTo>
                <a:cubicBezTo>
                  <a:pt x="6829" y="4065"/>
                  <a:pt x="6852" y="4051"/>
                  <a:pt x="6870" y="4037"/>
                </a:cubicBezTo>
                <a:lnTo>
                  <a:pt x="6870" y="4037"/>
                </a:lnTo>
                <a:cubicBezTo>
                  <a:pt x="7494" y="3571"/>
                  <a:pt x="8236" y="3476"/>
                  <a:pt x="9091" y="3755"/>
                </a:cubicBezTo>
                <a:cubicBezTo>
                  <a:pt x="8204" y="3547"/>
                  <a:pt x="7499" y="3670"/>
                  <a:pt x="6979" y="4118"/>
                </a:cubicBezTo>
                <a:cubicBezTo>
                  <a:pt x="6979" y="4122"/>
                  <a:pt x="6979" y="4122"/>
                  <a:pt x="6974" y="4122"/>
                </a:cubicBezTo>
                <a:cubicBezTo>
                  <a:pt x="6961" y="4136"/>
                  <a:pt x="6947" y="4146"/>
                  <a:pt x="6938" y="4160"/>
                </a:cubicBezTo>
                <a:cubicBezTo>
                  <a:pt x="5699" y="5313"/>
                  <a:pt x="5319" y="6643"/>
                  <a:pt x="5785" y="8148"/>
                </a:cubicBezTo>
                <a:cubicBezTo>
                  <a:pt x="5880" y="8445"/>
                  <a:pt x="6002" y="8744"/>
                  <a:pt x="6160" y="9051"/>
                </a:cubicBezTo>
                <a:lnTo>
                  <a:pt x="3844" y="9051"/>
                </a:lnTo>
                <a:cubicBezTo>
                  <a:pt x="4003" y="8744"/>
                  <a:pt x="4125" y="8445"/>
                  <a:pt x="4215" y="8148"/>
                </a:cubicBezTo>
                <a:cubicBezTo>
                  <a:pt x="4686" y="6643"/>
                  <a:pt x="4301" y="5313"/>
                  <a:pt x="3066" y="4160"/>
                </a:cubicBezTo>
                <a:lnTo>
                  <a:pt x="3057" y="4150"/>
                </a:lnTo>
                <a:cubicBezTo>
                  <a:pt x="3053" y="4146"/>
                  <a:pt x="3053" y="4143"/>
                  <a:pt x="3048" y="4143"/>
                </a:cubicBezTo>
                <a:lnTo>
                  <a:pt x="3035" y="4129"/>
                </a:lnTo>
                <a:cubicBezTo>
                  <a:pt x="3030" y="4125"/>
                  <a:pt x="3030" y="4125"/>
                  <a:pt x="3026" y="4122"/>
                </a:cubicBezTo>
                <a:lnTo>
                  <a:pt x="3021" y="4118"/>
                </a:lnTo>
                <a:cubicBezTo>
                  <a:pt x="2506" y="3670"/>
                  <a:pt x="1800" y="3547"/>
                  <a:pt x="914" y="3755"/>
                </a:cubicBezTo>
                <a:cubicBezTo>
                  <a:pt x="1768" y="3480"/>
                  <a:pt x="2506" y="3571"/>
                  <a:pt x="3130" y="4033"/>
                </a:cubicBezTo>
                <a:lnTo>
                  <a:pt x="3130" y="4033"/>
                </a:lnTo>
                <a:lnTo>
                  <a:pt x="3134" y="4037"/>
                </a:lnTo>
                <a:lnTo>
                  <a:pt x="3134" y="4037"/>
                </a:lnTo>
                <a:cubicBezTo>
                  <a:pt x="3148" y="4047"/>
                  <a:pt x="3161" y="4062"/>
                  <a:pt x="3180" y="4072"/>
                </a:cubicBezTo>
                <a:lnTo>
                  <a:pt x="3180" y="4072"/>
                </a:lnTo>
                <a:cubicBezTo>
                  <a:pt x="3184" y="4076"/>
                  <a:pt x="3184" y="4079"/>
                  <a:pt x="3189" y="4079"/>
                </a:cubicBezTo>
                <a:cubicBezTo>
                  <a:pt x="3826" y="4583"/>
                  <a:pt x="4288" y="5324"/>
                  <a:pt x="4573" y="6304"/>
                </a:cubicBezTo>
                <a:cubicBezTo>
                  <a:pt x="4618" y="5997"/>
                  <a:pt x="4604" y="5662"/>
                  <a:pt x="4532" y="5303"/>
                </a:cubicBezTo>
                <a:cubicBezTo>
                  <a:pt x="4450" y="4340"/>
                  <a:pt x="4116" y="3656"/>
                  <a:pt x="3523" y="3251"/>
                </a:cubicBezTo>
                <a:cubicBezTo>
                  <a:pt x="3474" y="3215"/>
                  <a:pt x="3424" y="3184"/>
                  <a:pt x="3370" y="3152"/>
                </a:cubicBezTo>
                <a:cubicBezTo>
                  <a:pt x="3211" y="3064"/>
                  <a:pt x="3039" y="2990"/>
                  <a:pt x="2845" y="2937"/>
                </a:cubicBezTo>
                <a:cubicBezTo>
                  <a:pt x="2637" y="2873"/>
                  <a:pt x="2365" y="2863"/>
                  <a:pt x="2035" y="2898"/>
                </a:cubicBezTo>
                <a:cubicBezTo>
                  <a:pt x="2022" y="2901"/>
                  <a:pt x="2013" y="2901"/>
                  <a:pt x="1999" y="2905"/>
                </a:cubicBezTo>
                <a:cubicBezTo>
                  <a:pt x="1963" y="2909"/>
                  <a:pt x="1927" y="2912"/>
                  <a:pt x="1891" y="2919"/>
                </a:cubicBezTo>
                <a:cubicBezTo>
                  <a:pt x="1122" y="3011"/>
                  <a:pt x="493" y="2859"/>
                  <a:pt x="0" y="2464"/>
                </a:cubicBezTo>
                <a:cubicBezTo>
                  <a:pt x="543" y="2803"/>
                  <a:pt x="1203" y="2926"/>
                  <a:pt x="1981" y="2831"/>
                </a:cubicBezTo>
                <a:cubicBezTo>
                  <a:pt x="1995" y="2827"/>
                  <a:pt x="2008" y="2827"/>
                  <a:pt x="2017" y="2824"/>
                </a:cubicBezTo>
                <a:lnTo>
                  <a:pt x="2022" y="2824"/>
                </a:lnTo>
                <a:lnTo>
                  <a:pt x="2022" y="2824"/>
                </a:lnTo>
                <a:cubicBezTo>
                  <a:pt x="2402" y="2771"/>
                  <a:pt x="2705" y="2778"/>
                  <a:pt x="2935" y="2849"/>
                </a:cubicBezTo>
                <a:cubicBezTo>
                  <a:pt x="3121" y="2909"/>
                  <a:pt x="3288" y="2983"/>
                  <a:pt x="3442" y="3071"/>
                </a:cubicBezTo>
                <a:cubicBezTo>
                  <a:pt x="3501" y="3102"/>
                  <a:pt x="3555" y="3138"/>
                  <a:pt x="3605" y="3173"/>
                </a:cubicBezTo>
                <a:cubicBezTo>
                  <a:pt x="3605" y="3173"/>
                  <a:pt x="3609" y="3173"/>
                  <a:pt x="3609" y="3177"/>
                </a:cubicBezTo>
                <a:lnTo>
                  <a:pt x="3609" y="3177"/>
                </a:lnTo>
                <a:cubicBezTo>
                  <a:pt x="4134" y="3533"/>
                  <a:pt x="4478" y="4076"/>
                  <a:pt x="4649" y="4799"/>
                </a:cubicBezTo>
                <a:cubicBezTo>
                  <a:pt x="4559" y="4062"/>
                  <a:pt x="4423" y="3448"/>
                  <a:pt x="4251" y="2951"/>
                </a:cubicBezTo>
                <a:cubicBezTo>
                  <a:pt x="4116" y="2567"/>
                  <a:pt x="3957" y="2256"/>
                  <a:pt x="3772" y="2016"/>
                </a:cubicBezTo>
                <a:cubicBezTo>
                  <a:pt x="3659" y="1890"/>
                  <a:pt x="3528" y="1784"/>
                  <a:pt x="3379" y="1699"/>
                </a:cubicBezTo>
                <a:cubicBezTo>
                  <a:pt x="3157" y="1569"/>
                  <a:pt x="2890" y="1480"/>
                  <a:pt x="2583" y="1442"/>
                </a:cubicBezTo>
                <a:cubicBezTo>
                  <a:pt x="2551" y="1435"/>
                  <a:pt x="2524" y="1431"/>
                  <a:pt x="2492" y="1431"/>
                </a:cubicBezTo>
                <a:lnTo>
                  <a:pt x="2488" y="1428"/>
                </a:lnTo>
                <a:lnTo>
                  <a:pt x="2474" y="1428"/>
                </a:lnTo>
                <a:lnTo>
                  <a:pt x="2465" y="1428"/>
                </a:lnTo>
                <a:lnTo>
                  <a:pt x="2460" y="1428"/>
                </a:lnTo>
                <a:lnTo>
                  <a:pt x="2460" y="1424"/>
                </a:lnTo>
                <a:lnTo>
                  <a:pt x="2447" y="1424"/>
                </a:lnTo>
                <a:lnTo>
                  <a:pt x="2442" y="1424"/>
                </a:lnTo>
                <a:lnTo>
                  <a:pt x="2442" y="1424"/>
                </a:lnTo>
                <a:cubicBezTo>
                  <a:pt x="1823" y="1350"/>
                  <a:pt x="1407" y="1107"/>
                  <a:pt x="1180" y="698"/>
                </a:cubicBezTo>
                <a:cubicBezTo>
                  <a:pt x="1511" y="1096"/>
                  <a:pt x="1940" y="1315"/>
                  <a:pt x="2456" y="1354"/>
                </a:cubicBezTo>
                <a:cubicBezTo>
                  <a:pt x="2501" y="1357"/>
                  <a:pt x="2542" y="1357"/>
                  <a:pt x="2587" y="1361"/>
                </a:cubicBezTo>
                <a:lnTo>
                  <a:pt x="2601" y="1361"/>
                </a:lnTo>
                <a:cubicBezTo>
                  <a:pt x="2714" y="1361"/>
                  <a:pt x="2827" y="1378"/>
                  <a:pt x="2949" y="1410"/>
                </a:cubicBezTo>
                <a:lnTo>
                  <a:pt x="2953" y="1410"/>
                </a:lnTo>
                <a:close/>
              </a:path>
            </a:pathLst>
          </a:custGeom>
          <a:solidFill>
            <a:schemeClr val="bg1">
              <a:lumMod val="50000"/>
            </a:schemeClr>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64" name="Teardrop 63"/>
          <p:cNvSpPr/>
          <p:nvPr/>
        </p:nvSpPr>
        <p:spPr>
          <a:xfrm>
            <a:off x="6568594" y="1190955"/>
            <a:ext cx="921715" cy="921712"/>
          </a:xfrm>
          <a:prstGeom prst="teardrop">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rgbClr val="FFC000"/>
              </a:solidFill>
              <a:latin typeface="Arial" pitchFamily="34" charset="0"/>
              <a:ea typeface="微软雅黑" pitchFamily="34" charset="-122"/>
              <a:sym typeface="Arial" pitchFamily="34" charset="0"/>
            </a:endParaRPr>
          </a:p>
        </p:txBody>
      </p:sp>
      <p:sp>
        <p:nvSpPr>
          <p:cNvPr id="66" name="Teardrop 65"/>
          <p:cNvSpPr/>
          <p:nvPr/>
        </p:nvSpPr>
        <p:spPr>
          <a:xfrm flipH="1">
            <a:off x="7951162" y="1431893"/>
            <a:ext cx="680777" cy="680774"/>
          </a:xfrm>
          <a:prstGeom prst="teardrop">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Arial" pitchFamily="34" charset="0"/>
              <a:ea typeface="微软雅黑" pitchFamily="34" charset="-122"/>
              <a:sym typeface="Arial" pitchFamily="34" charset="0"/>
            </a:endParaRPr>
          </a:p>
        </p:txBody>
      </p:sp>
      <p:sp>
        <p:nvSpPr>
          <p:cNvPr id="69" name="Teardrop 68"/>
          <p:cNvSpPr/>
          <p:nvPr/>
        </p:nvSpPr>
        <p:spPr>
          <a:xfrm>
            <a:off x="4972052" y="2100496"/>
            <a:ext cx="610552" cy="610550"/>
          </a:xfrm>
          <a:prstGeom prst="teardrop">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2500" dirty="0">
              <a:solidFill>
                <a:srgbClr val="92D050"/>
              </a:solidFill>
              <a:latin typeface="Arial" pitchFamily="34" charset="0"/>
              <a:ea typeface="微软雅黑" pitchFamily="34" charset="-122"/>
              <a:sym typeface="Arial" pitchFamily="34" charset="0"/>
            </a:endParaRPr>
          </a:p>
        </p:txBody>
      </p:sp>
      <p:sp>
        <p:nvSpPr>
          <p:cNvPr id="72" name="Teardrop 71"/>
          <p:cNvSpPr/>
          <p:nvPr/>
        </p:nvSpPr>
        <p:spPr>
          <a:xfrm>
            <a:off x="5474061" y="1431893"/>
            <a:ext cx="680777" cy="680774"/>
          </a:xfrm>
          <a:prstGeom prst="teardrop">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rial" pitchFamily="34" charset="0"/>
              <a:ea typeface="微软雅黑" pitchFamily="34" charset="-122"/>
              <a:sym typeface="Arial" pitchFamily="34" charset="0"/>
            </a:endParaRPr>
          </a:p>
        </p:txBody>
      </p:sp>
      <p:sp>
        <p:nvSpPr>
          <p:cNvPr id="73" name="Teardrop 72"/>
          <p:cNvSpPr/>
          <p:nvPr/>
        </p:nvSpPr>
        <p:spPr>
          <a:xfrm flipH="1">
            <a:off x="8476300" y="2138596"/>
            <a:ext cx="610552" cy="610550"/>
          </a:xfrm>
          <a:prstGeom prst="teardrop">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2400" dirty="0">
              <a:solidFill>
                <a:srgbClr val="9DDFBE"/>
              </a:solidFill>
              <a:latin typeface="Arial" pitchFamily="34" charset="0"/>
              <a:ea typeface="微软雅黑" pitchFamily="34" charset="-122"/>
              <a:sym typeface="Arial" pitchFamily="34" charset="0"/>
            </a:endParaRPr>
          </a:p>
        </p:txBody>
      </p:sp>
      <p:sp>
        <p:nvSpPr>
          <p:cNvPr id="74" name="Teardrop 73"/>
          <p:cNvSpPr/>
          <p:nvPr/>
        </p:nvSpPr>
        <p:spPr>
          <a:xfrm>
            <a:off x="5444263" y="2711046"/>
            <a:ext cx="472211" cy="472209"/>
          </a:xfrm>
          <a:prstGeom prst="teardrop">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endParaRPr lang="en-US" dirty="0">
              <a:solidFill>
                <a:srgbClr val="00B050"/>
              </a:solidFill>
              <a:latin typeface="Arial" pitchFamily="34" charset="0"/>
              <a:ea typeface="微软雅黑" pitchFamily="34" charset="-122"/>
              <a:sym typeface="Arial" pitchFamily="34" charset="0"/>
            </a:endParaRPr>
          </a:p>
        </p:txBody>
      </p:sp>
      <p:sp>
        <p:nvSpPr>
          <p:cNvPr id="75" name="Teardrop 74"/>
          <p:cNvSpPr/>
          <p:nvPr/>
        </p:nvSpPr>
        <p:spPr>
          <a:xfrm flipH="1">
            <a:off x="8159728" y="2711046"/>
            <a:ext cx="472211" cy="472209"/>
          </a:xfrm>
          <a:prstGeom prst="teardrop">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endParaRPr lang="en-US" dirty="0">
              <a:solidFill>
                <a:srgbClr val="FF66FF"/>
              </a:solidFill>
              <a:latin typeface="Arial" pitchFamily="34" charset="0"/>
              <a:ea typeface="微软雅黑" pitchFamily="34" charset="-122"/>
              <a:sym typeface="Arial" pitchFamily="34" charset="0"/>
            </a:endParaRPr>
          </a:p>
        </p:txBody>
      </p:sp>
      <p:sp>
        <p:nvSpPr>
          <p:cNvPr id="76" name="Teardrop 75"/>
          <p:cNvSpPr/>
          <p:nvPr/>
        </p:nvSpPr>
        <p:spPr>
          <a:xfrm>
            <a:off x="6626199" y="2629357"/>
            <a:ext cx="806502" cy="806498"/>
          </a:xfrm>
          <a:prstGeom prst="teardrop">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200" dirty="0">
              <a:solidFill>
                <a:srgbClr val="FFC000"/>
              </a:solidFill>
              <a:latin typeface="Arial" pitchFamily="34" charset="0"/>
              <a:ea typeface="微软雅黑" pitchFamily="34" charset="-122"/>
              <a:sym typeface="Arial" pitchFamily="34" charset="0"/>
            </a:endParaRPr>
          </a:p>
        </p:txBody>
      </p:sp>
      <p:sp>
        <p:nvSpPr>
          <p:cNvPr id="22" name="Freeform 24"/>
          <p:cNvSpPr>
            <a:spLocks noEditPoints="1"/>
          </p:cNvSpPr>
          <p:nvPr/>
        </p:nvSpPr>
        <p:spPr bwMode="auto">
          <a:xfrm>
            <a:off x="5675937" y="1574274"/>
            <a:ext cx="304604" cy="330782"/>
          </a:xfrm>
          <a:custGeom>
            <a:avLst/>
            <a:gdLst/>
            <a:ahLst/>
            <a:cxnLst>
              <a:cxn ang="0">
                <a:pos x="55" y="55"/>
              </a:cxn>
              <a:cxn ang="0">
                <a:pos x="39" y="55"/>
              </a:cxn>
              <a:cxn ang="0">
                <a:pos x="30" y="64"/>
              </a:cxn>
              <a:cxn ang="0">
                <a:pos x="21" y="55"/>
              </a:cxn>
              <a:cxn ang="0">
                <a:pos x="5" y="55"/>
              </a:cxn>
              <a:cxn ang="0">
                <a:pos x="0" y="50"/>
              </a:cxn>
              <a:cxn ang="0">
                <a:pos x="11" y="20"/>
              </a:cxn>
              <a:cxn ang="0">
                <a:pos x="27" y="5"/>
              </a:cxn>
              <a:cxn ang="0">
                <a:pos x="26" y="3"/>
              </a:cxn>
              <a:cxn ang="0">
                <a:pos x="30" y="0"/>
              </a:cxn>
              <a:cxn ang="0">
                <a:pos x="33" y="3"/>
              </a:cxn>
              <a:cxn ang="0">
                <a:pos x="33" y="5"/>
              </a:cxn>
              <a:cxn ang="0">
                <a:pos x="48" y="20"/>
              </a:cxn>
              <a:cxn ang="0">
                <a:pos x="59" y="50"/>
              </a:cxn>
              <a:cxn ang="0">
                <a:pos x="55" y="55"/>
              </a:cxn>
              <a:cxn ang="0">
                <a:pos x="30" y="60"/>
              </a:cxn>
              <a:cxn ang="0">
                <a:pos x="25" y="55"/>
              </a:cxn>
              <a:cxn ang="0">
                <a:pos x="24" y="54"/>
              </a:cxn>
              <a:cxn ang="0">
                <a:pos x="23" y="55"/>
              </a:cxn>
              <a:cxn ang="0">
                <a:pos x="30" y="61"/>
              </a:cxn>
              <a:cxn ang="0">
                <a:pos x="30" y="60"/>
              </a:cxn>
              <a:cxn ang="0">
                <a:pos x="30" y="60"/>
              </a:cxn>
            </a:cxnLst>
            <a:rect l="0" t="0" r="r" b="b"/>
            <a:pathLst>
              <a:path w="59" h="64">
                <a:moveTo>
                  <a:pt x="55" y="55"/>
                </a:moveTo>
                <a:cubicBezTo>
                  <a:pt x="39" y="55"/>
                  <a:pt x="39" y="55"/>
                  <a:pt x="39" y="55"/>
                </a:cubicBezTo>
                <a:cubicBezTo>
                  <a:pt x="39" y="60"/>
                  <a:pt x="35" y="64"/>
                  <a:pt x="30" y="64"/>
                </a:cubicBezTo>
                <a:cubicBezTo>
                  <a:pt x="25" y="64"/>
                  <a:pt x="21" y="60"/>
                  <a:pt x="21" y="55"/>
                </a:cubicBezTo>
                <a:cubicBezTo>
                  <a:pt x="5" y="55"/>
                  <a:pt x="5" y="55"/>
                  <a:pt x="5" y="55"/>
                </a:cubicBezTo>
                <a:cubicBezTo>
                  <a:pt x="2" y="55"/>
                  <a:pt x="0" y="53"/>
                  <a:pt x="0" y="50"/>
                </a:cubicBezTo>
                <a:cubicBezTo>
                  <a:pt x="5" y="46"/>
                  <a:pt x="11" y="38"/>
                  <a:pt x="11" y="20"/>
                </a:cubicBezTo>
                <a:cubicBezTo>
                  <a:pt x="11" y="13"/>
                  <a:pt x="17" y="6"/>
                  <a:pt x="27" y="5"/>
                </a:cubicBezTo>
                <a:cubicBezTo>
                  <a:pt x="26" y="4"/>
                  <a:pt x="26" y="4"/>
                  <a:pt x="26" y="3"/>
                </a:cubicBezTo>
                <a:cubicBezTo>
                  <a:pt x="26" y="1"/>
                  <a:pt x="28" y="0"/>
                  <a:pt x="30" y="0"/>
                </a:cubicBezTo>
                <a:cubicBezTo>
                  <a:pt x="32" y="0"/>
                  <a:pt x="33" y="1"/>
                  <a:pt x="33" y="3"/>
                </a:cubicBezTo>
                <a:cubicBezTo>
                  <a:pt x="33" y="4"/>
                  <a:pt x="33" y="4"/>
                  <a:pt x="33" y="5"/>
                </a:cubicBezTo>
                <a:cubicBezTo>
                  <a:pt x="42" y="6"/>
                  <a:pt x="48" y="13"/>
                  <a:pt x="48" y="20"/>
                </a:cubicBezTo>
                <a:cubicBezTo>
                  <a:pt x="48" y="38"/>
                  <a:pt x="54" y="46"/>
                  <a:pt x="59" y="50"/>
                </a:cubicBezTo>
                <a:cubicBezTo>
                  <a:pt x="59" y="53"/>
                  <a:pt x="57" y="55"/>
                  <a:pt x="55" y="55"/>
                </a:cubicBezTo>
                <a:close/>
                <a:moveTo>
                  <a:pt x="30" y="60"/>
                </a:moveTo>
                <a:cubicBezTo>
                  <a:pt x="27" y="60"/>
                  <a:pt x="25" y="57"/>
                  <a:pt x="25" y="55"/>
                </a:cubicBezTo>
                <a:cubicBezTo>
                  <a:pt x="25" y="54"/>
                  <a:pt x="24" y="54"/>
                  <a:pt x="24" y="54"/>
                </a:cubicBezTo>
                <a:cubicBezTo>
                  <a:pt x="24" y="54"/>
                  <a:pt x="23" y="54"/>
                  <a:pt x="23" y="55"/>
                </a:cubicBezTo>
                <a:cubicBezTo>
                  <a:pt x="23" y="58"/>
                  <a:pt x="26" y="61"/>
                  <a:pt x="30" y="61"/>
                </a:cubicBezTo>
                <a:cubicBezTo>
                  <a:pt x="30" y="61"/>
                  <a:pt x="30" y="61"/>
                  <a:pt x="30" y="60"/>
                </a:cubicBezTo>
                <a:cubicBezTo>
                  <a:pt x="30" y="60"/>
                  <a:pt x="30" y="60"/>
                  <a:pt x="30" y="60"/>
                </a:cubicBezTo>
                <a:close/>
              </a:path>
            </a:pathLst>
          </a:custGeom>
          <a:solidFill>
            <a:schemeClr val="accent2"/>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3" name="Freeform 5"/>
          <p:cNvSpPr>
            <a:spLocks noEditPoints="1"/>
          </p:cNvSpPr>
          <p:nvPr/>
        </p:nvSpPr>
        <p:spPr bwMode="auto">
          <a:xfrm>
            <a:off x="6802953" y="1396435"/>
            <a:ext cx="454742" cy="454742"/>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accent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4" name="Freeform 56"/>
          <p:cNvSpPr>
            <a:spLocks noEditPoints="1"/>
          </p:cNvSpPr>
          <p:nvPr/>
        </p:nvSpPr>
        <p:spPr bwMode="auto">
          <a:xfrm>
            <a:off x="8125311" y="1578317"/>
            <a:ext cx="361263" cy="36126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5" name="Freeform 126"/>
          <p:cNvSpPr/>
          <p:nvPr/>
        </p:nvSpPr>
        <p:spPr bwMode="auto">
          <a:xfrm>
            <a:off x="6849429" y="2755189"/>
            <a:ext cx="387589" cy="498842"/>
          </a:xfrm>
          <a:custGeom>
            <a:avLst/>
            <a:gdLst/>
            <a:ahLst/>
            <a:cxnLst>
              <a:cxn ang="0">
                <a:pos x="25" y="46"/>
              </a:cxn>
              <a:cxn ang="0">
                <a:pos x="1" y="64"/>
              </a:cxn>
              <a:cxn ang="0">
                <a:pos x="0" y="62"/>
              </a:cxn>
              <a:cxn ang="0">
                <a:pos x="1" y="61"/>
              </a:cxn>
              <a:cxn ang="0">
                <a:pos x="22" y="46"/>
              </a:cxn>
              <a:cxn ang="0">
                <a:pos x="1" y="36"/>
              </a:cxn>
              <a:cxn ang="0">
                <a:pos x="24" y="41"/>
              </a:cxn>
              <a:cxn ang="0">
                <a:pos x="27" y="31"/>
              </a:cxn>
              <a:cxn ang="0">
                <a:pos x="7" y="18"/>
              </a:cxn>
              <a:cxn ang="0">
                <a:pos x="27" y="28"/>
              </a:cxn>
              <a:cxn ang="0">
                <a:pos x="28" y="21"/>
              </a:cxn>
              <a:cxn ang="0">
                <a:pos x="23" y="0"/>
              </a:cxn>
              <a:cxn ang="0">
                <a:pos x="31" y="21"/>
              </a:cxn>
              <a:cxn ang="0">
                <a:pos x="31" y="25"/>
              </a:cxn>
              <a:cxn ang="0">
                <a:pos x="48" y="18"/>
              </a:cxn>
              <a:cxn ang="0">
                <a:pos x="30" y="32"/>
              </a:cxn>
              <a:cxn ang="0">
                <a:pos x="27" y="42"/>
              </a:cxn>
              <a:cxn ang="0">
                <a:pos x="50" y="39"/>
              </a:cxn>
              <a:cxn ang="0">
                <a:pos x="25" y="46"/>
              </a:cxn>
            </a:cxnLst>
            <a:rect l="0" t="0" r="r" b="b"/>
            <a:pathLst>
              <a:path w="50" h="64">
                <a:moveTo>
                  <a:pt x="25" y="46"/>
                </a:moveTo>
                <a:cubicBezTo>
                  <a:pt x="20" y="57"/>
                  <a:pt x="11" y="64"/>
                  <a:pt x="1" y="64"/>
                </a:cubicBezTo>
                <a:cubicBezTo>
                  <a:pt x="0" y="64"/>
                  <a:pt x="0" y="63"/>
                  <a:pt x="0" y="62"/>
                </a:cubicBezTo>
                <a:cubicBezTo>
                  <a:pt x="0" y="61"/>
                  <a:pt x="0" y="61"/>
                  <a:pt x="1" y="61"/>
                </a:cubicBezTo>
                <a:cubicBezTo>
                  <a:pt x="10" y="61"/>
                  <a:pt x="17" y="55"/>
                  <a:pt x="22" y="46"/>
                </a:cubicBezTo>
                <a:cubicBezTo>
                  <a:pt x="17" y="48"/>
                  <a:pt x="6" y="50"/>
                  <a:pt x="1" y="36"/>
                </a:cubicBezTo>
                <a:cubicBezTo>
                  <a:pt x="15" y="30"/>
                  <a:pt x="22" y="37"/>
                  <a:pt x="24" y="41"/>
                </a:cubicBezTo>
                <a:cubicBezTo>
                  <a:pt x="25" y="38"/>
                  <a:pt x="26" y="35"/>
                  <a:pt x="27" y="31"/>
                </a:cubicBezTo>
                <a:cubicBezTo>
                  <a:pt x="27" y="31"/>
                  <a:pt x="9" y="34"/>
                  <a:pt x="7" y="18"/>
                </a:cubicBezTo>
                <a:cubicBezTo>
                  <a:pt x="23" y="12"/>
                  <a:pt x="27" y="28"/>
                  <a:pt x="27" y="28"/>
                </a:cubicBezTo>
                <a:cubicBezTo>
                  <a:pt x="27" y="26"/>
                  <a:pt x="28" y="21"/>
                  <a:pt x="28" y="21"/>
                </a:cubicBezTo>
                <a:cubicBezTo>
                  <a:pt x="28" y="21"/>
                  <a:pt x="14" y="12"/>
                  <a:pt x="23" y="0"/>
                </a:cubicBezTo>
                <a:cubicBezTo>
                  <a:pt x="39" y="5"/>
                  <a:pt x="31" y="21"/>
                  <a:pt x="31" y="21"/>
                </a:cubicBezTo>
                <a:cubicBezTo>
                  <a:pt x="31" y="21"/>
                  <a:pt x="31" y="24"/>
                  <a:pt x="31" y="25"/>
                </a:cubicBezTo>
                <a:cubicBezTo>
                  <a:pt x="31" y="25"/>
                  <a:pt x="37" y="14"/>
                  <a:pt x="48" y="18"/>
                </a:cubicBezTo>
                <a:cubicBezTo>
                  <a:pt x="48" y="35"/>
                  <a:pt x="30" y="32"/>
                  <a:pt x="30" y="32"/>
                </a:cubicBezTo>
                <a:cubicBezTo>
                  <a:pt x="29" y="35"/>
                  <a:pt x="29" y="39"/>
                  <a:pt x="27" y="42"/>
                </a:cubicBezTo>
                <a:cubicBezTo>
                  <a:pt x="27" y="42"/>
                  <a:pt x="38" y="30"/>
                  <a:pt x="50" y="39"/>
                </a:cubicBezTo>
                <a:cubicBezTo>
                  <a:pt x="43" y="57"/>
                  <a:pt x="25" y="46"/>
                  <a:pt x="25" y="46"/>
                </a:cubicBezTo>
                <a:close/>
              </a:path>
            </a:pathLst>
          </a:custGeom>
          <a:solidFill>
            <a:schemeClr val="accent5"/>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6" name="Freeform 127"/>
          <p:cNvSpPr/>
          <p:nvPr/>
        </p:nvSpPr>
        <p:spPr bwMode="auto">
          <a:xfrm>
            <a:off x="8631939" y="2257858"/>
            <a:ext cx="295296" cy="325373"/>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accent4"/>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7" name="Freeform 66"/>
          <p:cNvSpPr>
            <a:spLocks noEditPoints="1"/>
          </p:cNvSpPr>
          <p:nvPr/>
        </p:nvSpPr>
        <p:spPr bwMode="auto">
          <a:xfrm>
            <a:off x="5121276" y="2277365"/>
            <a:ext cx="330416" cy="256285"/>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accent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8" name="Freeform 74"/>
          <p:cNvSpPr>
            <a:spLocks noEditPoints="1"/>
          </p:cNvSpPr>
          <p:nvPr/>
        </p:nvSpPr>
        <p:spPr bwMode="auto">
          <a:xfrm>
            <a:off x="5563554" y="2850260"/>
            <a:ext cx="247650" cy="192088"/>
          </a:xfrm>
          <a:custGeom>
            <a:avLst/>
            <a:gdLst/>
            <a:ahLst/>
            <a:cxnLst>
              <a:cxn ang="0">
                <a:pos x="66" y="17"/>
              </a:cxn>
              <a:cxn ang="0">
                <a:pos x="47" y="30"/>
              </a:cxn>
              <a:cxn ang="0">
                <a:pos x="37" y="36"/>
              </a:cxn>
              <a:cxn ang="0">
                <a:pos x="36" y="36"/>
              </a:cxn>
              <a:cxn ang="0">
                <a:pos x="36" y="36"/>
              </a:cxn>
              <a:cxn ang="0">
                <a:pos x="26" y="30"/>
              </a:cxn>
              <a:cxn ang="0">
                <a:pos x="7" y="17"/>
              </a:cxn>
              <a:cxn ang="0">
                <a:pos x="0" y="7"/>
              </a:cxn>
              <a:cxn ang="0">
                <a:pos x="7" y="0"/>
              </a:cxn>
              <a:cxn ang="0">
                <a:pos x="66" y="0"/>
              </a:cxn>
              <a:cxn ang="0">
                <a:pos x="72" y="6"/>
              </a:cxn>
              <a:cxn ang="0">
                <a:pos x="66" y="17"/>
              </a:cxn>
              <a:cxn ang="0">
                <a:pos x="72" y="50"/>
              </a:cxn>
              <a:cxn ang="0">
                <a:pos x="66" y="56"/>
              </a:cxn>
              <a:cxn ang="0">
                <a:pos x="7" y="56"/>
              </a:cxn>
              <a:cxn ang="0">
                <a:pos x="0" y="50"/>
              </a:cxn>
              <a:cxn ang="0">
                <a:pos x="0" y="18"/>
              </a:cxn>
              <a:cxn ang="0">
                <a:pos x="5" y="21"/>
              </a:cxn>
              <a:cxn ang="0">
                <a:pos x="24" y="35"/>
              </a:cxn>
              <a:cxn ang="0">
                <a:pos x="36" y="41"/>
              </a:cxn>
              <a:cxn ang="0">
                <a:pos x="36" y="41"/>
              </a:cxn>
              <a:cxn ang="0">
                <a:pos x="37" y="41"/>
              </a:cxn>
              <a:cxn ang="0">
                <a:pos x="48" y="35"/>
              </a:cxn>
              <a:cxn ang="0">
                <a:pos x="68" y="21"/>
              </a:cxn>
              <a:cxn ang="0">
                <a:pos x="72" y="18"/>
              </a:cxn>
              <a:cxn ang="0">
                <a:pos x="72" y="50"/>
              </a:cxn>
            </a:cxnLst>
            <a:rect l="0" t="0" r="r" b="b"/>
            <a:pathLst>
              <a:path w="72" h="56">
                <a:moveTo>
                  <a:pt x="66" y="17"/>
                </a:moveTo>
                <a:cubicBezTo>
                  <a:pt x="59" y="21"/>
                  <a:pt x="53" y="26"/>
                  <a:pt x="47" y="30"/>
                </a:cubicBezTo>
                <a:cubicBezTo>
                  <a:pt x="44" y="32"/>
                  <a:pt x="40" y="36"/>
                  <a:pt x="37" y="36"/>
                </a:cubicBezTo>
                <a:cubicBezTo>
                  <a:pt x="36" y="36"/>
                  <a:pt x="36" y="36"/>
                  <a:pt x="36" y="36"/>
                </a:cubicBezTo>
                <a:cubicBezTo>
                  <a:pt x="36" y="36"/>
                  <a:pt x="36" y="36"/>
                  <a:pt x="36" y="36"/>
                </a:cubicBezTo>
                <a:cubicBezTo>
                  <a:pt x="33" y="36"/>
                  <a:pt x="29" y="32"/>
                  <a:pt x="26" y="30"/>
                </a:cubicBezTo>
                <a:cubicBezTo>
                  <a:pt x="20" y="26"/>
                  <a:pt x="14" y="21"/>
                  <a:pt x="7" y="17"/>
                </a:cubicBezTo>
                <a:cubicBezTo>
                  <a:pt x="5" y="15"/>
                  <a:pt x="0" y="11"/>
                  <a:pt x="0" y="7"/>
                </a:cubicBezTo>
                <a:cubicBezTo>
                  <a:pt x="0" y="3"/>
                  <a:pt x="3" y="0"/>
                  <a:pt x="7" y="0"/>
                </a:cubicBezTo>
                <a:cubicBezTo>
                  <a:pt x="66" y="0"/>
                  <a:pt x="66" y="0"/>
                  <a:pt x="66" y="0"/>
                </a:cubicBezTo>
                <a:cubicBezTo>
                  <a:pt x="70" y="0"/>
                  <a:pt x="72" y="2"/>
                  <a:pt x="72" y="6"/>
                </a:cubicBezTo>
                <a:cubicBezTo>
                  <a:pt x="72" y="11"/>
                  <a:pt x="69" y="15"/>
                  <a:pt x="66" y="17"/>
                </a:cubicBezTo>
                <a:close/>
                <a:moveTo>
                  <a:pt x="72" y="50"/>
                </a:moveTo>
                <a:cubicBezTo>
                  <a:pt x="72" y="53"/>
                  <a:pt x="70" y="56"/>
                  <a:pt x="66" y="56"/>
                </a:cubicBezTo>
                <a:cubicBezTo>
                  <a:pt x="7" y="56"/>
                  <a:pt x="7" y="56"/>
                  <a:pt x="7" y="56"/>
                </a:cubicBezTo>
                <a:cubicBezTo>
                  <a:pt x="3" y="56"/>
                  <a:pt x="0" y="53"/>
                  <a:pt x="0" y="50"/>
                </a:cubicBezTo>
                <a:cubicBezTo>
                  <a:pt x="0" y="18"/>
                  <a:pt x="0" y="18"/>
                  <a:pt x="0" y="18"/>
                </a:cubicBezTo>
                <a:cubicBezTo>
                  <a:pt x="2" y="19"/>
                  <a:pt x="3" y="20"/>
                  <a:pt x="5" y="21"/>
                </a:cubicBezTo>
                <a:cubicBezTo>
                  <a:pt x="11" y="26"/>
                  <a:pt x="18" y="30"/>
                  <a:pt x="24" y="35"/>
                </a:cubicBezTo>
                <a:cubicBezTo>
                  <a:pt x="28" y="38"/>
                  <a:pt x="32" y="41"/>
                  <a:pt x="36" y="41"/>
                </a:cubicBezTo>
                <a:cubicBezTo>
                  <a:pt x="36" y="41"/>
                  <a:pt x="36" y="41"/>
                  <a:pt x="36" y="41"/>
                </a:cubicBezTo>
                <a:cubicBezTo>
                  <a:pt x="37" y="41"/>
                  <a:pt x="37" y="41"/>
                  <a:pt x="37" y="41"/>
                </a:cubicBezTo>
                <a:cubicBezTo>
                  <a:pt x="41" y="41"/>
                  <a:pt x="45" y="38"/>
                  <a:pt x="48" y="35"/>
                </a:cubicBezTo>
                <a:cubicBezTo>
                  <a:pt x="55" y="30"/>
                  <a:pt x="62" y="26"/>
                  <a:pt x="68" y="21"/>
                </a:cubicBezTo>
                <a:cubicBezTo>
                  <a:pt x="70" y="20"/>
                  <a:pt x="71" y="19"/>
                  <a:pt x="72" y="18"/>
                </a:cubicBezTo>
                <a:lnTo>
                  <a:pt x="72" y="50"/>
                </a:lnTo>
                <a:close/>
              </a:path>
            </a:pathLst>
          </a:custGeom>
          <a:solidFill>
            <a:schemeClr val="accent6"/>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9" name="Freeform 152"/>
          <p:cNvSpPr>
            <a:spLocks noEditPoints="1"/>
          </p:cNvSpPr>
          <p:nvPr/>
        </p:nvSpPr>
        <p:spPr bwMode="auto">
          <a:xfrm>
            <a:off x="8274687" y="2821864"/>
            <a:ext cx="230188" cy="212725"/>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accent6"/>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wipe(down)">
                                      <p:cBhvr>
                                        <p:cTn id="7" dur="1000"/>
                                        <p:tgtEl>
                                          <p:spTgt spid="1033"/>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p:cTn id="11" dur="500" fill="hold"/>
                                        <p:tgtEl>
                                          <p:spTgt spid="64"/>
                                        </p:tgtEl>
                                        <p:attrNameLst>
                                          <p:attrName>ppt_w</p:attrName>
                                        </p:attrNameLst>
                                      </p:cBhvr>
                                      <p:tavLst>
                                        <p:tav tm="0">
                                          <p:val>
                                            <p:fltVal val="0"/>
                                          </p:val>
                                        </p:tav>
                                        <p:tav tm="100000">
                                          <p:val>
                                            <p:strVal val="#ppt_w"/>
                                          </p:val>
                                        </p:tav>
                                      </p:tavLst>
                                    </p:anim>
                                    <p:anim calcmode="lin" valueType="num">
                                      <p:cBhvr>
                                        <p:cTn id="12" dur="500" fill="hold"/>
                                        <p:tgtEl>
                                          <p:spTgt spid="64"/>
                                        </p:tgtEl>
                                        <p:attrNameLst>
                                          <p:attrName>ppt_h</p:attrName>
                                        </p:attrNameLst>
                                      </p:cBhvr>
                                      <p:tavLst>
                                        <p:tav tm="0">
                                          <p:val>
                                            <p:fltVal val="0"/>
                                          </p:val>
                                        </p:tav>
                                        <p:tav tm="100000">
                                          <p:val>
                                            <p:strVal val="#ppt_h"/>
                                          </p:val>
                                        </p:tav>
                                      </p:tavLst>
                                    </p:anim>
                                    <p:animEffect transition="in" filter="fade">
                                      <p:cBhvr>
                                        <p:cTn id="13" dur="500"/>
                                        <p:tgtEl>
                                          <p:spTgt spid="64"/>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 calcmode="lin" valueType="num">
                                      <p:cBhvr>
                                        <p:cTn id="23" dur="500" fill="hold"/>
                                        <p:tgtEl>
                                          <p:spTgt spid="72"/>
                                        </p:tgtEl>
                                        <p:attrNameLst>
                                          <p:attrName>ppt_w</p:attrName>
                                        </p:attrNameLst>
                                      </p:cBhvr>
                                      <p:tavLst>
                                        <p:tav tm="0">
                                          <p:val>
                                            <p:fltVal val="0"/>
                                          </p:val>
                                        </p:tav>
                                        <p:tav tm="100000">
                                          <p:val>
                                            <p:strVal val="#ppt_w"/>
                                          </p:val>
                                        </p:tav>
                                      </p:tavLst>
                                    </p:anim>
                                    <p:anim calcmode="lin" valueType="num">
                                      <p:cBhvr>
                                        <p:cTn id="24" dur="500" fill="hold"/>
                                        <p:tgtEl>
                                          <p:spTgt spid="72"/>
                                        </p:tgtEl>
                                        <p:attrNameLst>
                                          <p:attrName>ppt_h</p:attrName>
                                        </p:attrNameLst>
                                      </p:cBhvr>
                                      <p:tavLst>
                                        <p:tav tm="0">
                                          <p:val>
                                            <p:fltVal val="0"/>
                                          </p:val>
                                        </p:tav>
                                        <p:tav tm="100000">
                                          <p:val>
                                            <p:strVal val="#ppt_h"/>
                                          </p:val>
                                        </p:tav>
                                      </p:tavLst>
                                    </p:anim>
                                    <p:animEffect transition="in" filter="fade">
                                      <p:cBhvr>
                                        <p:cTn id="25" dur="500"/>
                                        <p:tgtEl>
                                          <p:spTgt spid="72"/>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Effect transition="in" filter="fade">
                                      <p:cBhvr>
                                        <p:cTn id="31" dur="500"/>
                                        <p:tgtEl>
                                          <p:spTgt spid="22"/>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66"/>
                                        </p:tgtEl>
                                        <p:attrNameLst>
                                          <p:attrName>style.visibility</p:attrName>
                                        </p:attrNameLst>
                                      </p:cBhvr>
                                      <p:to>
                                        <p:strVal val="visible"/>
                                      </p:to>
                                    </p:set>
                                    <p:anim calcmode="lin" valueType="num">
                                      <p:cBhvr>
                                        <p:cTn id="35" dur="500" fill="hold"/>
                                        <p:tgtEl>
                                          <p:spTgt spid="66"/>
                                        </p:tgtEl>
                                        <p:attrNameLst>
                                          <p:attrName>ppt_w</p:attrName>
                                        </p:attrNameLst>
                                      </p:cBhvr>
                                      <p:tavLst>
                                        <p:tav tm="0">
                                          <p:val>
                                            <p:fltVal val="0"/>
                                          </p:val>
                                        </p:tav>
                                        <p:tav tm="100000">
                                          <p:val>
                                            <p:strVal val="#ppt_w"/>
                                          </p:val>
                                        </p:tav>
                                      </p:tavLst>
                                    </p:anim>
                                    <p:anim calcmode="lin" valueType="num">
                                      <p:cBhvr>
                                        <p:cTn id="36" dur="500" fill="hold"/>
                                        <p:tgtEl>
                                          <p:spTgt spid="66"/>
                                        </p:tgtEl>
                                        <p:attrNameLst>
                                          <p:attrName>ppt_h</p:attrName>
                                        </p:attrNameLst>
                                      </p:cBhvr>
                                      <p:tavLst>
                                        <p:tav tm="0">
                                          <p:val>
                                            <p:fltVal val="0"/>
                                          </p:val>
                                        </p:tav>
                                        <p:tav tm="100000">
                                          <p:val>
                                            <p:strVal val="#ppt_h"/>
                                          </p:val>
                                        </p:tav>
                                      </p:tavLst>
                                    </p:anim>
                                    <p:animEffect transition="in" filter="fade">
                                      <p:cBhvr>
                                        <p:cTn id="37" dur="500"/>
                                        <p:tgtEl>
                                          <p:spTgt spid="66"/>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Effect transition="in" filter="fade">
                                      <p:cBhvr>
                                        <p:cTn id="43" dur="500"/>
                                        <p:tgtEl>
                                          <p:spTgt spid="24"/>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cBhvr>
                                        <p:cTn id="47" dur="500" fill="hold"/>
                                        <p:tgtEl>
                                          <p:spTgt spid="73"/>
                                        </p:tgtEl>
                                        <p:attrNameLst>
                                          <p:attrName>ppt_w</p:attrName>
                                        </p:attrNameLst>
                                      </p:cBhvr>
                                      <p:tavLst>
                                        <p:tav tm="0">
                                          <p:val>
                                            <p:fltVal val="0"/>
                                          </p:val>
                                        </p:tav>
                                        <p:tav tm="100000">
                                          <p:val>
                                            <p:strVal val="#ppt_w"/>
                                          </p:val>
                                        </p:tav>
                                      </p:tavLst>
                                    </p:anim>
                                    <p:anim calcmode="lin" valueType="num">
                                      <p:cBhvr>
                                        <p:cTn id="48" dur="500" fill="hold"/>
                                        <p:tgtEl>
                                          <p:spTgt spid="73"/>
                                        </p:tgtEl>
                                        <p:attrNameLst>
                                          <p:attrName>ppt_h</p:attrName>
                                        </p:attrNameLst>
                                      </p:cBhvr>
                                      <p:tavLst>
                                        <p:tav tm="0">
                                          <p:val>
                                            <p:fltVal val="0"/>
                                          </p:val>
                                        </p:tav>
                                        <p:tav tm="100000">
                                          <p:val>
                                            <p:strVal val="#ppt_h"/>
                                          </p:val>
                                        </p:tav>
                                      </p:tavLst>
                                    </p:anim>
                                    <p:animEffect transition="in" filter="fade">
                                      <p:cBhvr>
                                        <p:cTn id="49" dur="500"/>
                                        <p:tgtEl>
                                          <p:spTgt spid="73"/>
                                        </p:tgtEl>
                                      </p:cBhvr>
                                    </p:animEffect>
                                  </p:childTnLst>
                                </p:cTn>
                              </p:par>
                            </p:childTnLst>
                          </p:cTn>
                        </p:par>
                        <p:par>
                          <p:cTn id="50" fill="hold">
                            <p:stCondLst>
                              <p:cond delay="4500"/>
                            </p:stCondLst>
                            <p:childTnLst>
                              <p:par>
                                <p:cTn id="51" presetID="53" presetClass="entr" presetSubtype="16"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p:cTn id="53" dur="500" fill="hold"/>
                                        <p:tgtEl>
                                          <p:spTgt spid="26"/>
                                        </p:tgtEl>
                                        <p:attrNameLst>
                                          <p:attrName>ppt_w</p:attrName>
                                        </p:attrNameLst>
                                      </p:cBhvr>
                                      <p:tavLst>
                                        <p:tav tm="0">
                                          <p:val>
                                            <p:fltVal val="0"/>
                                          </p:val>
                                        </p:tav>
                                        <p:tav tm="100000">
                                          <p:val>
                                            <p:strVal val="#ppt_w"/>
                                          </p:val>
                                        </p:tav>
                                      </p:tavLst>
                                    </p:anim>
                                    <p:anim calcmode="lin" valueType="num">
                                      <p:cBhvr>
                                        <p:cTn id="54" dur="500" fill="hold"/>
                                        <p:tgtEl>
                                          <p:spTgt spid="26"/>
                                        </p:tgtEl>
                                        <p:attrNameLst>
                                          <p:attrName>ppt_h</p:attrName>
                                        </p:attrNameLst>
                                      </p:cBhvr>
                                      <p:tavLst>
                                        <p:tav tm="0">
                                          <p:val>
                                            <p:fltVal val="0"/>
                                          </p:val>
                                        </p:tav>
                                        <p:tav tm="100000">
                                          <p:val>
                                            <p:strVal val="#ppt_h"/>
                                          </p:val>
                                        </p:tav>
                                      </p:tavLst>
                                    </p:anim>
                                    <p:animEffect transition="in" filter="fade">
                                      <p:cBhvr>
                                        <p:cTn id="55" dur="500"/>
                                        <p:tgtEl>
                                          <p:spTgt spid="26"/>
                                        </p:tgtEl>
                                      </p:cBhvr>
                                    </p:animEffect>
                                  </p:childTnLst>
                                </p:cTn>
                              </p:par>
                            </p:childTnLst>
                          </p:cTn>
                        </p:par>
                        <p:par>
                          <p:cTn id="56" fill="hold">
                            <p:stCondLst>
                              <p:cond delay="5000"/>
                            </p:stCondLst>
                            <p:childTnLst>
                              <p:par>
                                <p:cTn id="57" presetID="53" presetClass="entr" presetSubtype="16" fill="hold" grpId="0" nodeType="afterEffect">
                                  <p:stCondLst>
                                    <p:cond delay="0"/>
                                  </p:stCondLst>
                                  <p:childTnLst>
                                    <p:set>
                                      <p:cBhvr>
                                        <p:cTn id="58" dur="1" fill="hold">
                                          <p:stCondLst>
                                            <p:cond delay="0"/>
                                          </p:stCondLst>
                                        </p:cTn>
                                        <p:tgtEl>
                                          <p:spTgt spid="69"/>
                                        </p:tgtEl>
                                        <p:attrNameLst>
                                          <p:attrName>style.visibility</p:attrName>
                                        </p:attrNameLst>
                                      </p:cBhvr>
                                      <p:to>
                                        <p:strVal val="visible"/>
                                      </p:to>
                                    </p:set>
                                    <p:anim calcmode="lin" valueType="num">
                                      <p:cBhvr>
                                        <p:cTn id="59" dur="500" fill="hold"/>
                                        <p:tgtEl>
                                          <p:spTgt spid="69"/>
                                        </p:tgtEl>
                                        <p:attrNameLst>
                                          <p:attrName>ppt_w</p:attrName>
                                        </p:attrNameLst>
                                      </p:cBhvr>
                                      <p:tavLst>
                                        <p:tav tm="0">
                                          <p:val>
                                            <p:fltVal val="0"/>
                                          </p:val>
                                        </p:tav>
                                        <p:tav tm="100000">
                                          <p:val>
                                            <p:strVal val="#ppt_w"/>
                                          </p:val>
                                        </p:tav>
                                      </p:tavLst>
                                    </p:anim>
                                    <p:anim calcmode="lin" valueType="num">
                                      <p:cBhvr>
                                        <p:cTn id="60" dur="500" fill="hold"/>
                                        <p:tgtEl>
                                          <p:spTgt spid="69"/>
                                        </p:tgtEl>
                                        <p:attrNameLst>
                                          <p:attrName>ppt_h</p:attrName>
                                        </p:attrNameLst>
                                      </p:cBhvr>
                                      <p:tavLst>
                                        <p:tav tm="0">
                                          <p:val>
                                            <p:fltVal val="0"/>
                                          </p:val>
                                        </p:tav>
                                        <p:tav tm="100000">
                                          <p:val>
                                            <p:strVal val="#ppt_h"/>
                                          </p:val>
                                        </p:tav>
                                      </p:tavLst>
                                    </p:anim>
                                    <p:animEffect transition="in" filter="fade">
                                      <p:cBhvr>
                                        <p:cTn id="61" dur="500"/>
                                        <p:tgtEl>
                                          <p:spTgt spid="69"/>
                                        </p:tgtEl>
                                      </p:cBhvr>
                                    </p:animEffect>
                                  </p:childTnLst>
                                </p:cTn>
                              </p:par>
                            </p:childTnLst>
                          </p:cTn>
                        </p:par>
                        <p:par>
                          <p:cTn id="62" fill="hold">
                            <p:stCondLst>
                              <p:cond delay="5500"/>
                            </p:stCondLst>
                            <p:childTnLst>
                              <p:par>
                                <p:cTn id="63" presetID="53" presetClass="entr" presetSubtype="16"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500" fill="hold"/>
                                        <p:tgtEl>
                                          <p:spTgt spid="27"/>
                                        </p:tgtEl>
                                        <p:attrNameLst>
                                          <p:attrName>ppt_w</p:attrName>
                                        </p:attrNameLst>
                                      </p:cBhvr>
                                      <p:tavLst>
                                        <p:tav tm="0">
                                          <p:val>
                                            <p:fltVal val="0"/>
                                          </p:val>
                                        </p:tav>
                                        <p:tav tm="100000">
                                          <p:val>
                                            <p:strVal val="#ppt_w"/>
                                          </p:val>
                                        </p:tav>
                                      </p:tavLst>
                                    </p:anim>
                                    <p:anim calcmode="lin" valueType="num">
                                      <p:cBhvr>
                                        <p:cTn id="66" dur="500" fill="hold"/>
                                        <p:tgtEl>
                                          <p:spTgt spid="27"/>
                                        </p:tgtEl>
                                        <p:attrNameLst>
                                          <p:attrName>ppt_h</p:attrName>
                                        </p:attrNameLst>
                                      </p:cBhvr>
                                      <p:tavLst>
                                        <p:tav tm="0">
                                          <p:val>
                                            <p:fltVal val="0"/>
                                          </p:val>
                                        </p:tav>
                                        <p:tav tm="100000">
                                          <p:val>
                                            <p:strVal val="#ppt_h"/>
                                          </p:val>
                                        </p:tav>
                                      </p:tavLst>
                                    </p:anim>
                                    <p:animEffect transition="in" filter="fade">
                                      <p:cBhvr>
                                        <p:cTn id="67" dur="500"/>
                                        <p:tgtEl>
                                          <p:spTgt spid="27"/>
                                        </p:tgtEl>
                                      </p:cBhvr>
                                    </p:animEffect>
                                  </p:childTnLst>
                                </p:cTn>
                              </p:par>
                            </p:childTnLst>
                          </p:cTn>
                        </p:par>
                        <p:par>
                          <p:cTn id="68" fill="hold">
                            <p:stCondLst>
                              <p:cond delay="6000"/>
                            </p:stCondLst>
                            <p:childTnLst>
                              <p:par>
                                <p:cTn id="69" presetID="53" presetClass="entr" presetSubtype="16" fill="hold" grpId="0" nodeType="afterEffect">
                                  <p:stCondLst>
                                    <p:cond delay="0"/>
                                  </p:stCondLst>
                                  <p:childTnLst>
                                    <p:set>
                                      <p:cBhvr>
                                        <p:cTn id="70" dur="1" fill="hold">
                                          <p:stCondLst>
                                            <p:cond delay="0"/>
                                          </p:stCondLst>
                                        </p:cTn>
                                        <p:tgtEl>
                                          <p:spTgt spid="75"/>
                                        </p:tgtEl>
                                        <p:attrNameLst>
                                          <p:attrName>style.visibility</p:attrName>
                                        </p:attrNameLst>
                                      </p:cBhvr>
                                      <p:to>
                                        <p:strVal val="visible"/>
                                      </p:to>
                                    </p:set>
                                    <p:anim calcmode="lin" valueType="num">
                                      <p:cBhvr>
                                        <p:cTn id="71" dur="500" fill="hold"/>
                                        <p:tgtEl>
                                          <p:spTgt spid="75"/>
                                        </p:tgtEl>
                                        <p:attrNameLst>
                                          <p:attrName>ppt_w</p:attrName>
                                        </p:attrNameLst>
                                      </p:cBhvr>
                                      <p:tavLst>
                                        <p:tav tm="0">
                                          <p:val>
                                            <p:fltVal val="0"/>
                                          </p:val>
                                        </p:tav>
                                        <p:tav tm="100000">
                                          <p:val>
                                            <p:strVal val="#ppt_w"/>
                                          </p:val>
                                        </p:tav>
                                      </p:tavLst>
                                    </p:anim>
                                    <p:anim calcmode="lin" valueType="num">
                                      <p:cBhvr>
                                        <p:cTn id="72" dur="500" fill="hold"/>
                                        <p:tgtEl>
                                          <p:spTgt spid="75"/>
                                        </p:tgtEl>
                                        <p:attrNameLst>
                                          <p:attrName>ppt_h</p:attrName>
                                        </p:attrNameLst>
                                      </p:cBhvr>
                                      <p:tavLst>
                                        <p:tav tm="0">
                                          <p:val>
                                            <p:fltVal val="0"/>
                                          </p:val>
                                        </p:tav>
                                        <p:tav tm="100000">
                                          <p:val>
                                            <p:strVal val="#ppt_h"/>
                                          </p:val>
                                        </p:tav>
                                      </p:tavLst>
                                    </p:anim>
                                    <p:animEffect transition="in" filter="fade">
                                      <p:cBhvr>
                                        <p:cTn id="73" dur="500"/>
                                        <p:tgtEl>
                                          <p:spTgt spid="75"/>
                                        </p:tgtEl>
                                      </p:cBhvr>
                                    </p:animEffect>
                                  </p:childTnLst>
                                </p:cTn>
                              </p:par>
                            </p:childTnLst>
                          </p:cTn>
                        </p:par>
                        <p:par>
                          <p:cTn id="74" fill="hold">
                            <p:stCondLst>
                              <p:cond delay="6500"/>
                            </p:stCondLst>
                            <p:childTnLst>
                              <p:par>
                                <p:cTn id="75" presetID="53" presetClass="entr" presetSubtype="16" fill="hold" grpId="0" nodeType="after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Effect transition="in" filter="fade">
                                      <p:cBhvr>
                                        <p:cTn id="79" dur="500"/>
                                        <p:tgtEl>
                                          <p:spTgt spid="29"/>
                                        </p:tgtEl>
                                      </p:cBhvr>
                                    </p:animEffect>
                                  </p:childTnLst>
                                </p:cTn>
                              </p:par>
                            </p:childTnLst>
                          </p:cTn>
                        </p:par>
                        <p:par>
                          <p:cTn id="80" fill="hold">
                            <p:stCondLst>
                              <p:cond delay="7000"/>
                            </p:stCondLst>
                            <p:childTnLst>
                              <p:par>
                                <p:cTn id="81" presetID="53" presetClass="entr" presetSubtype="16" fill="hold" grpId="0" nodeType="afterEffect">
                                  <p:stCondLst>
                                    <p:cond delay="0"/>
                                  </p:stCondLst>
                                  <p:childTnLst>
                                    <p:set>
                                      <p:cBhvr>
                                        <p:cTn id="82" dur="1" fill="hold">
                                          <p:stCondLst>
                                            <p:cond delay="0"/>
                                          </p:stCondLst>
                                        </p:cTn>
                                        <p:tgtEl>
                                          <p:spTgt spid="74"/>
                                        </p:tgtEl>
                                        <p:attrNameLst>
                                          <p:attrName>style.visibility</p:attrName>
                                        </p:attrNameLst>
                                      </p:cBhvr>
                                      <p:to>
                                        <p:strVal val="visible"/>
                                      </p:to>
                                    </p:set>
                                    <p:anim calcmode="lin" valueType="num">
                                      <p:cBhvr>
                                        <p:cTn id="83" dur="500" fill="hold"/>
                                        <p:tgtEl>
                                          <p:spTgt spid="74"/>
                                        </p:tgtEl>
                                        <p:attrNameLst>
                                          <p:attrName>ppt_w</p:attrName>
                                        </p:attrNameLst>
                                      </p:cBhvr>
                                      <p:tavLst>
                                        <p:tav tm="0">
                                          <p:val>
                                            <p:fltVal val="0"/>
                                          </p:val>
                                        </p:tav>
                                        <p:tav tm="100000">
                                          <p:val>
                                            <p:strVal val="#ppt_w"/>
                                          </p:val>
                                        </p:tav>
                                      </p:tavLst>
                                    </p:anim>
                                    <p:anim calcmode="lin" valueType="num">
                                      <p:cBhvr>
                                        <p:cTn id="84" dur="500" fill="hold"/>
                                        <p:tgtEl>
                                          <p:spTgt spid="74"/>
                                        </p:tgtEl>
                                        <p:attrNameLst>
                                          <p:attrName>ppt_h</p:attrName>
                                        </p:attrNameLst>
                                      </p:cBhvr>
                                      <p:tavLst>
                                        <p:tav tm="0">
                                          <p:val>
                                            <p:fltVal val="0"/>
                                          </p:val>
                                        </p:tav>
                                        <p:tav tm="100000">
                                          <p:val>
                                            <p:strVal val="#ppt_h"/>
                                          </p:val>
                                        </p:tav>
                                      </p:tavLst>
                                    </p:anim>
                                    <p:animEffect transition="in" filter="fade">
                                      <p:cBhvr>
                                        <p:cTn id="85" dur="500"/>
                                        <p:tgtEl>
                                          <p:spTgt spid="74"/>
                                        </p:tgtEl>
                                      </p:cBhvr>
                                    </p:animEffect>
                                  </p:childTnLst>
                                </p:cTn>
                              </p:par>
                            </p:childTnLst>
                          </p:cTn>
                        </p:par>
                        <p:par>
                          <p:cTn id="86" fill="hold">
                            <p:stCondLst>
                              <p:cond delay="7500"/>
                            </p:stCondLst>
                            <p:childTnLst>
                              <p:par>
                                <p:cTn id="87" presetID="53" presetClass="entr" presetSubtype="16" fill="hold" grpId="0" nodeType="afterEffect">
                                  <p:stCondLst>
                                    <p:cond delay="0"/>
                                  </p:stCondLst>
                                  <p:childTnLst>
                                    <p:set>
                                      <p:cBhvr>
                                        <p:cTn id="88" dur="1" fill="hold">
                                          <p:stCondLst>
                                            <p:cond delay="0"/>
                                          </p:stCondLst>
                                        </p:cTn>
                                        <p:tgtEl>
                                          <p:spTgt spid="28"/>
                                        </p:tgtEl>
                                        <p:attrNameLst>
                                          <p:attrName>style.visibility</p:attrName>
                                        </p:attrNameLst>
                                      </p:cBhvr>
                                      <p:to>
                                        <p:strVal val="visible"/>
                                      </p:to>
                                    </p:set>
                                    <p:anim calcmode="lin" valueType="num">
                                      <p:cBhvr>
                                        <p:cTn id="89" dur="500" fill="hold"/>
                                        <p:tgtEl>
                                          <p:spTgt spid="28"/>
                                        </p:tgtEl>
                                        <p:attrNameLst>
                                          <p:attrName>ppt_w</p:attrName>
                                        </p:attrNameLst>
                                      </p:cBhvr>
                                      <p:tavLst>
                                        <p:tav tm="0">
                                          <p:val>
                                            <p:fltVal val="0"/>
                                          </p:val>
                                        </p:tav>
                                        <p:tav tm="100000">
                                          <p:val>
                                            <p:strVal val="#ppt_w"/>
                                          </p:val>
                                        </p:tav>
                                      </p:tavLst>
                                    </p:anim>
                                    <p:anim calcmode="lin" valueType="num">
                                      <p:cBhvr>
                                        <p:cTn id="90" dur="500" fill="hold"/>
                                        <p:tgtEl>
                                          <p:spTgt spid="28"/>
                                        </p:tgtEl>
                                        <p:attrNameLst>
                                          <p:attrName>ppt_h</p:attrName>
                                        </p:attrNameLst>
                                      </p:cBhvr>
                                      <p:tavLst>
                                        <p:tav tm="0">
                                          <p:val>
                                            <p:fltVal val="0"/>
                                          </p:val>
                                        </p:tav>
                                        <p:tav tm="100000">
                                          <p:val>
                                            <p:strVal val="#ppt_h"/>
                                          </p:val>
                                        </p:tav>
                                      </p:tavLst>
                                    </p:anim>
                                    <p:animEffect transition="in" filter="fade">
                                      <p:cBhvr>
                                        <p:cTn id="91" dur="500"/>
                                        <p:tgtEl>
                                          <p:spTgt spid="28"/>
                                        </p:tgtEl>
                                      </p:cBhvr>
                                    </p:animEffect>
                                  </p:childTnLst>
                                </p:cTn>
                              </p:par>
                            </p:childTnLst>
                          </p:cTn>
                        </p:par>
                        <p:par>
                          <p:cTn id="92" fill="hold">
                            <p:stCondLst>
                              <p:cond delay="8000"/>
                            </p:stCondLst>
                            <p:childTnLst>
                              <p:par>
                                <p:cTn id="93" presetID="53" presetClass="entr" presetSubtype="16" fill="hold" grpId="0" nodeType="after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p:cTn id="95" dur="500" fill="hold"/>
                                        <p:tgtEl>
                                          <p:spTgt spid="76"/>
                                        </p:tgtEl>
                                        <p:attrNameLst>
                                          <p:attrName>ppt_w</p:attrName>
                                        </p:attrNameLst>
                                      </p:cBhvr>
                                      <p:tavLst>
                                        <p:tav tm="0">
                                          <p:val>
                                            <p:fltVal val="0"/>
                                          </p:val>
                                        </p:tav>
                                        <p:tav tm="100000">
                                          <p:val>
                                            <p:strVal val="#ppt_w"/>
                                          </p:val>
                                        </p:tav>
                                      </p:tavLst>
                                    </p:anim>
                                    <p:anim calcmode="lin" valueType="num">
                                      <p:cBhvr>
                                        <p:cTn id="96" dur="500" fill="hold"/>
                                        <p:tgtEl>
                                          <p:spTgt spid="76"/>
                                        </p:tgtEl>
                                        <p:attrNameLst>
                                          <p:attrName>ppt_h</p:attrName>
                                        </p:attrNameLst>
                                      </p:cBhvr>
                                      <p:tavLst>
                                        <p:tav tm="0">
                                          <p:val>
                                            <p:fltVal val="0"/>
                                          </p:val>
                                        </p:tav>
                                        <p:tav tm="100000">
                                          <p:val>
                                            <p:strVal val="#ppt_h"/>
                                          </p:val>
                                        </p:tav>
                                      </p:tavLst>
                                    </p:anim>
                                    <p:animEffect transition="in" filter="fade">
                                      <p:cBhvr>
                                        <p:cTn id="97" dur="500"/>
                                        <p:tgtEl>
                                          <p:spTgt spid="76"/>
                                        </p:tgtEl>
                                      </p:cBhvr>
                                    </p:animEffect>
                                  </p:childTnLst>
                                </p:cTn>
                              </p:par>
                            </p:childTnLst>
                          </p:cTn>
                        </p:par>
                        <p:par>
                          <p:cTn id="98" fill="hold">
                            <p:stCondLst>
                              <p:cond delay="8500"/>
                            </p:stCondLst>
                            <p:childTnLst>
                              <p:par>
                                <p:cTn id="99" presetID="53" presetClass="entr" presetSubtype="16" fill="hold" grpId="0" nodeType="afterEffect">
                                  <p:stCondLst>
                                    <p:cond delay="0"/>
                                  </p:stCondLst>
                                  <p:childTnLst>
                                    <p:set>
                                      <p:cBhvr>
                                        <p:cTn id="100" dur="1" fill="hold">
                                          <p:stCondLst>
                                            <p:cond delay="0"/>
                                          </p:stCondLst>
                                        </p:cTn>
                                        <p:tgtEl>
                                          <p:spTgt spid="25"/>
                                        </p:tgtEl>
                                        <p:attrNameLst>
                                          <p:attrName>style.visibility</p:attrName>
                                        </p:attrNameLst>
                                      </p:cBhvr>
                                      <p:to>
                                        <p:strVal val="visible"/>
                                      </p:to>
                                    </p:set>
                                    <p:anim calcmode="lin" valueType="num">
                                      <p:cBhvr>
                                        <p:cTn id="101" dur="500" fill="hold"/>
                                        <p:tgtEl>
                                          <p:spTgt spid="25"/>
                                        </p:tgtEl>
                                        <p:attrNameLst>
                                          <p:attrName>ppt_w</p:attrName>
                                        </p:attrNameLst>
                                      </p:cBhvr>
                                      <p:tavLst>
                                        <p:tav tm="0">
                                          <p:val>
                                            <p:fltVal val="0"/>
                                          </p:val>
                                        </p:tav>
                                        <p:tav tm="100000">
                                          <p:val>
                                            <p:strVal val="#ppt_w"/>
                                          </p:val>
                                        </p:tav>
                                      </p:tavLst>
                                    </p:anim>
                                    <p:anim calcmode="lin" valueType="num">
                                      <p:cBhvr>
                                        <p:cTn id="102" dur="500" fill="hold"/>
                                        <p:tgtEl>
                                          <p:spTgt spid="25"/>
                                        </p:tgtEl>
                                        <p:attrNameLst>
                                          <p:attrName>ppt_h</p:attrName>
                                        </p:attrNameLst>
                                      </p:cBhvr>
                                      <p:tavLst>
                                        <p:tav tm="0">
                                          <p:val>
                                            <p:fltVal val="0"/>
                                          </p:val>
                                        </p:tav>
                                        <p:tav tm="100000">
                                          <p:val>
                                            <p:strVal val="#ppt_h"/>
                                          </p:val>
                                        </p:tav>
                                      </p:tavLst>
                                    </p:anim>
                                    <p:animEffect transition="in" filter="fade">
                                      <p:cBhvr>
                                        <p:cTn id="10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bldLvl="0" animBg="1"/>
      <p:bldP spid="64" grpId="0" bldLvl="0" animBg="1"/>
      <p:bldP spid="66" grpId="0" bldLvl="0" animBg="1"/>
      <p:bldP spid="69" grpId="0" bldLvl="0" animBg="1"/>
      <p:bldP spid="72" grpId="0" bldLvl="0" animBg="1"/>
      <p:bldP spid="73" grpId="0" bldLvl="0" animBg="1"/>
      <p:bldP spid="74" grpId="0" bldLvl="0" animBg="1"/>
      <p:bldP spid="75" grpId="0" bldLvl="0" animBg="1"/>
      <p:bldP spid="76" grpId="0" bldLvl="0" animBg="1"/>
      <p:bldP spid="22" grpId="0" bldLvl="0" animBg="1"/>
      <p:bldP spid="23" grpId="0" bldLvl="0" animBg="1"/>
      <p:bldP spid="24" grpId="0" bldLvl="0" animBg="1"/>
      <p:bldP spid="25" grpId="0" bldLvl="0" animBg="1"/>
      <p:bldP spid="26" grpId="0" bldLvl="0" animBg="1"/>
      <p:bldP spid="27" grpId="0" bldLvl="0" animBg="1"/>
      <p:bldP spid="28" grpId="0" bldLvl="0" animBg="1"/>
      <p:bldP spid="29"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81886" y="152480"/>
            <a:ext cx="4701778" cy="628650"/>
          </a:xfrm>
          <a:prstGeom prst="rect">
            <a:avLst/>
          </a:prstGeom>
          <a:noFill/>
          <a:ln>
            <a:noFill/>
          </a:ln>
          <a:effectLst/>
        </p:spPr>
        <p:txBody>
          <a:bodyPr anchor="b"/>
          <a:lstStyle/>
          <a:p>
            <a:pPr>
              <a:defRPr/>
            </a:pPr>
            <a:r>
              <a:rPr lang="en-US" altLang="zh-CN" sz="2550" b="1" dirty="0">
                <a:solidFill>
                  <a:srgbClr val="000066"/>
                </a:solidFill>
                <a:effectLst>
                  <a:outerShdw blurRad="38100" dist="38100" dir="2700000" algn="tl">
                    <a:srgbClr val="C0C0C0"/>
                  </a:outerShdw>
                </a:effectLst>
                <a:latin typeface="Verdana" pitchFamily="34" charset="0"/>
                <a:ea typeface="黑体" pitchFamily="2" charset="-122"/>
              </a:rPr>
              <a:t>3.</a:t>
            </a:r>
            <a:r>
              <a:rPr lang="zh-CN" altLang="en-US" sz="2550" b="1" dirty="0">
                <a:solidFill>
                  <a:srgbClr val="000066"/>
                </a:solidFill>
                <a:effectLst>
                  <a:outerShdw blurRad="38100" dist="38100" dir="2700000" algn="tl">
                    <a:srgbClr val="C0C0C0"/>
                  </a:outerShdw>
                </a:effectLst>
                <a:latin typeface="Verdana" pitchFamily="34" charset="0"/>
                <a:ea typeface="黑体" pitchFamily="2" charset="-122"/>
              </a:rPr>
              <a:t>计算最优值</a:t>
            </a:r>
            <a:endParaRPr lang="ja-JP" altLang="en-US" sz="2550" b="1" dirty="0">
              <a:solidFill>
                <a:srgbClr val="000066"/>
              </a:solidFill>
              <a:effectLst>
                <a:outerShdw blurRad="38100" dist="38100" dir="2700000" algn="tl">
                  <a:srgbClr val="C0C0C0"/>
                </a:outerShdw>
              </a:effectLst>
              <a:latin typeface="Verdana" pitchFamily="34" charset="0"/>
              <a:ea typeface="黑体" pitchFamily="2" charset="-122"/>
            </a:endParaRPr>
          </a:p>
        </p:txBody>
      </p:sp>
      <p:pic>
        <p:nvPicPr>
          <p:cNvPr id="138243" name="Picture 2"/>
          <p:cNvPicPr>
            <a:picLocks noChangeAspect="1" noChangeArrowheads="1"/>
          </p:cNvPicPr>
          <p:nvPr/>
        </p:nvPicPr>
        <p:blipFill>
          <a:blip r:embed="rId2"/>
          <a:srcRect/>
          <a:stretch>
            <a:fillRect/>
          </a:stretch>
        </p:blipFill>
        <p:spPr bwMode="auto">
          <a:xfrm>
            <a:off x="914400" y="966470"/>
            <a:ext cx="6562090" cy="383413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p:cNvPicPr>
            <a:picLocks noChangeAspect="1" noChangeArrowheads="1"/>
          </p:cNvPicPr>
          <p:nvPr/>
        </p:nvPicPr>
        <p:blipFill>
          <a:blip r:embed="rId2"/>
          <a:srcRect/>
          <a:stretch>
            <a:fillRect/>
          </a:stretch>
        </p:blipFill>
        <p:spPr bwMode="auto">
          <a:xfrm>
            <a:off x="4686935" y="1189355"/>
            <a:ext cx="4347210" cy="2496820"/>
          </a:xfrm>
          <a:prstGeom prst="rect">
            <a:avLst/>
          </a:prstGeom>
          <a:noFill/>
          <a:ln w="9525">
            <a:noFill/>
            <a:miter lim="800000"/>
            <a:headEnd/>
            <a:tailEnd/>
          </a:ln>
        </p:spPr>
      </p:pic>
      <p:pic>
        <p:nvPicPr>
          <p:cNvPr id="139267" name="Picture 2"/>
          <p:cNvPicPr>
            <a:picLocks noChangeAspect="1" noChangeArrowheads="1"/>
          </p:cNvPicPr>
          <p:nvPr/>
        </p:nvPicPr>
        <p:blipFill>
          <a:blip r:embed="rId3"/>
          <a:srcRect/>
          <a:stretch>
            <a:fillRect/>
          </a:stretch>
        </p:blipFill>
        <p:spPr bwMode="auto">
          <a:xfrm>
            <a:off x="136525" y="613410"/>
            <a:ext cx="4328795" cy="2529205"/>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U-Turn Arrow 39"/>
          <p:cNvSpPr/>
          <p:nvPr/>
        </p:nvSpPr>
        <p:spPr>
          <a:xfrm>
            <a:off x="6461472" y="1269966"/>
            <a:ext cx="2034359" cy="1877854"/>
          </a:xfrm>
          <a:prstGeom prst="uturnArrow">
            <a:avLst>
              <a:gd name="adj1" fmla="val 20076"/>
              <a:gd name="adj2" fmla="val 19764"/>
              <a:gd name="adj3" fmla="val 23347"/>
              <a:gd name="adj4" fmla="val 49304"/>
              <a:gd name="adj5" fmla="val 99251"/>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itchFamily="34" charset="0"/>
              <a:ea typeface="微软雅黑" pitchFamily="34" charset="-122"/>
              <a:sym typeface="Arial" pitchFamily="34" charset="0"/>
            </a:endParaRPr>
          </a:p>
        </p:txBody>
      </p:sp>
      <p:sp>
        <p:nvSpPr>
          <p:cNvPr id="39" name="U-Turn Arrow 38"/>
          <p:cNvSpPr/>
          <p:nvPr/>
        </p:nvSpPr>
        <p:spPr>
          <a:xfrm rot="10800000" flipH="1">
            <a:off x="5000543" y="2710141"/>
            <a:ext cx="2034359" cy="1877854"/>
          </a:xfrm>
          <a:prstGeom prst="uturnArrow">
            <a:avLst>
              <a:gd name="adj1" fmla="val 20076"/>
              <a:gd name="adj2" fmla="val 19764"/>
              <a:gd name="adj3" fmla="val 23347"/>
              <a:gd name="adj4" fmla="val 49304"/>
              <a:gd name="adj5" fmla="val 99251"/>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itchFamily="34" charset="0"/>
              <a:ea typeface="微软雅黑" pitchFamily="34" charset="-122"/>
              <a:sym typeface="Arial" pitchFamily="34" charset="0"/>
            </a:endParaRPr>
          </a:p>
        </p:txBody>
      </p:sp>
      <p:sp>
        <p:nvSpPr>
          <p:cNvPr id="38" name="U-Turn Arrow 37"/>
          <p:cNvSpPr/>
          <p:nvPr/>
        </p:nvSpPr>
        <p:spPr>
          <a:xfrm>
            <a:off x="3546437" y="1269966"/>
            <a:ext cx="2034359" cy="1877854"/>
          </a:xfrm>
          <a:prstGeom prst="uturnArrow">
            <a:avLst>
              <a:gd name="adj1" fmla="val 20076"/>
              <a:gd name="adj2" fmla="val 19764"/>
              <a:gd name="adj3" fmla="val 23347"/>
              <a:gd name="adj4" fmla="val 49304"/>
              <a:gd name="adj5" fmla="val 99251"/>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itchFamily="34" charset="0"/>
              <a:ea typeface="微软雅黑" pitchFamily="34" charset="-122"/>
              <a:sym typeface="Arial" pitchFamily="34" charset="0"/>
            </a:endParaRPr>
          </a:p>
        </p:txBody>
      </p:sp>
      <p:sp>
        <p:nvSpPr>
          <p:cNvPr id="37" name="U-Turn Arrow 36"/>
          <p:cNvSpPr/>
          <p:nvPr/>
        </p:nvSpPr>
        <p:spPr>
          <a:xfrm rot="10800000" flipH="1">
            <a:off x="2088165" y="2710141"/>
            <a:ext cx="2034359" cy="1877854"/>
          </a:xfrm>
          <a:prstGeom prst="uturnArrow">
            <a:avLst>
              <a:gd name="adj1" fmla="val 20076"/>
              <a:gd name="adj2" fmla="val 19764"/>
              <a:gd name="adj3" fmla="val 23347"/>
              <a:gd name="adj4" fmla="val 49304"/>
              <a:gd name="adj5" fmla="val 99251"/>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itchFamily="34" charset="0"/>
              <a:ea typeface="微软雅黑" pitchFamily="34" charset="-122"/>
              <a:sym typeface="Arial" pitchFamily="34" charset="0"/>
            </a:endParaRPr>
          </a:p>
        </p:txBody>
      </p:sp>
      <p:sp>
        <p:nvSpPr>
          <p:cNvPr id="35" name="U-Turn Arrow 34"/>
          <p:cNvSpPr/>
          <p:nvPr/>
        </p:nvSpPr>
        <p:spPr>
          <a:xfrm>
            <a:off x="648169" y="1269966"/>
            <a:ext cx="2034359" cy="1877854"/>
          </a:xfrm>
          <a:prstGeom prst="uturnArrow">
            <a:avLst>
              <a:gd name="adj1" fmla="val 20076"/>
              <a:gd name="adj2" fmla="val 19764"/>
              <a:gd name="adj3" fmla="val 23347"/>
              <a:gd name="adj4" fmla="val 49304"/>
              <a:gd name="adj5" fmla="val 99251"/>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itchFamily="34" charset="0"/>
              <a:ea typeface="微软雅黑" pitchFamily="34" charset="-122"/>
              <a:sym typeface="Arial" pitchFamily="34" charset="0"/>
            </a:endParaRPr>
          </a:p>
        </p:txBody>
      </p:sp>
      <p:sp>
        <p:nvSpPr>
          <p:cNvPr id="42" name="Freeform 41"/>
          <p:cNvSpPr/>
          <p:nvPr/>
        </p:nvSpPr>
        <p:spPr>
          <a:xfrm>
            <a:off x="1092559" y="1734859"/>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1"/>
              </a:solidFill>
              <a:latin typeface="Arial" pitchFamily="34" charset="0"/>
              <a:ea typeface="微软雅黑" pitchFamily="34" charset="-122"/>
              <a:sym typeface="Arial" pitchFamily="34" charset="0"/>
            </a:endParaRPr>
          </a:p>
        </p:txBody>
      </p:sp>
      <p:sp>
        <p:nvSpPr>
          <p:cNvPr id="43" name="Freeform 42"/>
          <p:cNvSpPr/>
          <p:nvPr/>
        </p:nvSpPr>
        <p:spPr>
          <a:xfrm>
            <a:off x="2470785" y="3147060"/>
            <a:ext cx="1055370" cy="993140"/>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2"/>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2"/>
              </a:solidFill>
              <a:latin typeface="Arial" pitchFamily="34" charset="0"/>
              <a:ea typeface="微软雅黑" pitchFamily="34" charset="-122"/>
              <a:sym typeface="Arial" pitchFamily="34" charset="0"/>
            </a:endParaRPr>
          </a:p>
        </p:txBody>
      </p:sp>
      <p:sp>
        <p:nvSpPr>
          <p:cNvPr id="44" name="Freeform 43"/>
          <p:cNvSpPr/>
          <p:nvPr/>
        </p:nvSpPr>
        <p:spPr>
          <a:xfrm>
            <a:off x="3985656" y="1734859"/>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3"/>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3"/>
              </a:solidFill>
              <a:latin typeface="Arial" pitchFamily="34" charset="0"/>
              <a:ea typeface="微软雅黑" pitchFamily="34" charset="-122"/>
              <a:sym typeface="Arial" pitchFamily="34" charset="0"/>
            </a:endParaRPr>
          </a:p>
        </p:txBody>
      </p:sp>
      <p:sp>
        <p:nvSpPr>
          <p:cNvPr id="45" name="Freeform 44"/>
          <p:cNvSpPr/>
          <p:nvPr/>
        </p:nvSpPr>
        <p:spPr>
          <a:xfrm>
            <a:off x="5446379" y="3173514"/>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4"/>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4"/>
              </a:solidFill>
              <a:latin typeface="Arial" pitchFamily="34" charset="0"/>
              <a:ea typeface="微软雅黑" pitchFamily="34" charset="-122"/>
              <a:sym typeface="Arial" pitchFamily="34" charset="0"/>
            </a:endParaRPr>
          </a:p>
        </p:txBody>
      </p:sp>
      <p:sp>
        <p:nvSpPr>
          <p:cNvPr id="46" name="Freeform 45"/>
          <p:cNvSpPr/>
          <p:nvPr/>
        </p:nvSpPr>
        <p:spPr>
          <a:xfrm>
            <a:off x="6904852" y="1734859"/>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5"/>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5"/>
              </a:solidFill>
              <a:latin typeface="Arial" pitchFamily="34" charset="0"/>
              <a:ea typeface="微软雅黑" pitchFamily="34" charset="-122"/>
              <a:sym typeface="Arial" pitchFamily="34" charset="0"/>
            </a:endParaRPr>
          </a:p>
        </p:txBody>
      </p:sp>
      <p:sp>
        <p:nvSpPr>
          <p:cNvPr id="47" name="TextBox 46"/>
          <p:cNvSpPr txBox="1"/>
          <p:nvPr/>
        </p:nvSpPr>
        <p:spPr>
          <a:xfrm>
            <a:off x="1139790" y="1917119"/>
            <a:ext cx="919480" cy="603250"/>
          </a:xfrm>
          <a:prstGeom prst="rect">
            <a:avLst/>
          </a:prstGeom>
          <a:noFill/>
        </p:spPr>
        <p:txBody>
          <a:bodyPr wrap="none" lIns="0" tIns="0" rIns="0" bIns="0" rtlCol="0" anchor="ctr">
            <a:spAutoFit/>
          </a:bodyPr>
          <a:lstStyle/>
          <a:p>
            <a:pPr lvl="0" algn="ctr" defTabSz="914400">
              <a:spcBef>
                <a:spcPct val="20000"/>
              </a:spcBef>
              <a:defRPr/>
            </a:pPr>
            <a:r>
              <a:rPr lang="zh-CN" altLang="en-US" sz="1800" b="1" dirty="0">
                <a:solidFill>
                  <a:srgbClr val="000000"/>
                </a:solidFill>
                <a:latin typeface="楷体" charset="0"/>
                <a:ea typeface="楷体" charset="0"/>
                <a:sym typeface="+mn-ea"/>
              </a:rPr>
              <a:t>矩阵</a:t>
            </a:r>
          </a:p>
          <a:p>
            <a:pPr lvl="0" algn="ctr" defTabSz="914400">
              <a:spcBef>
                <a:spcPct val="20000"/>
              </a:spcBef>
              <a:defRPr/>
            </a:pPr>
            <a:r>
              <a:rPr lang="zh-CN" altLang="en-US" sz="1800" b="1" dirty="0">
                <a:solidFill>
                  <a:srgbClr val="000000"/>
                </a:solidFill>
                <a:latin typeface="楷体" charset="0"/>
                <a:ea typeface="楷体" charset="0"/>
                <a:sym typeface="+mn-ea"/>
              </a:rPr>
              <a:t>连乘问题</a:t>
            </a:r>
          </a:p>
        </p:txBody>
      </p:sp>
      <p:sp>
        <p:nvSpPr>
          <p:cNvPr id="48" name="TextBox 47"/>
          <p:cNvSpPr txBox="1"/>
          <p:nvPr/>
        </p:nvSpPr>
        <p:spPr>
          <a:xfrm>
            <a:off x="2511763" y="3398850"/>
            <a:ext cx="919480" cy="603250"/>
          </a:xfrm>
          <a:prstGeom prst="rect">
            <a:avLst/>
          </a:prstGeom>
          <a:noFill/>
        </p:spPr>
        <p:txBody>
          <a:bodyPr wrap="none" lIns="0" tIns="0" rIns="0" bIns="0" rtlCol="0" anchor="ctr">
            <a:spAutoFit/>
          </a:bodyPr>
          <a:lstStyle/>
          <a:p>
            <a:pPr lvl="0" algn="ctr" defTabSz="914400">
              <a:spcBef>
                <a:spcPct val="20000"/>
              </a:spcBef>
              <a:defRPr/>
            </a:pPr>
            <a:r>
              <a:rPr lang="zh-CN" altLang="en-US" sz="1800" b="1" dirty="0">
                <a:solidFill>
                  <a:srgbClr val="000000"/>
                </a:solidFill>
                <a:latin typeface="楷体" charset="0"/>
                <a:ea typeface="楷体" charset="0"/>
                <a:sym typeface="+mn-ea"/>
              </a:rPr>
              <a:t>最长公共</a:t>
            </a:r>
          </a:p>
          <a:p>
            <a:pPr lvl="0" algn="ctr" defTabSz="914400">
              <a:spcBef>
                <a:spcPct val="20000"/>
              </a:spcBef>
              <a:defRPr/>
            </a:pPr>
            <a:r>
              <a:rPr lang="zh-CN" altLang="en-US" sz="1800" b="1" dirty="0">
                <a:solidFill>
                  <a:srgbClr val="000000"/>
                </a:solidFill>
                <a:latin typeface="楷体" charset="0"/>
                <a:ea typeface="楷体" charset="0"/>
                <a:sym typeface="+mn-ea"/>
              </a:rPr>
              <a:t>子序列</a:t>
            </a:r>
          </a:p>
        </p:txBody>
      </p:sp>
      <p:sp>
        <p:nvSpPr>
          <p:cNvPr id="49" name="TextBox 48"/>
          <p:cNvSpPr txBox="1"/>
          <p:nvPr/>
        </p:nvSpPr>
        <p:spPr>
          <a:xfrm>
            <a:off x="4065157" y="1883464"/>
            <a:ext cx="765810" cy="670560"/>
          </a:xfrm>
          <a:prstGeom prst="rect">
            <a:avLst/>
          </a:prstGeom>
          <a:noFill/>
        </p:spPr>
        <p:txBody>
          <a:bodyPr wrap="none" lIns="0" tIns="0" rIns="0" bIns="0" rtlCol="0" anchor="ctr">
            <a:spAutoFit/>
          </a:bodyPr>
          <a:lstStyle/>
          <a:p>
            <a:pPr lvl="0" algn="ctr" defTabSz="914400">
              <a:spcBef>
                <a:spcPct val="20000"/>
              </a:spcBef>
              <a:defRPr/>
            </a:pPr>
            <a:r>
              <a:rPr lang="zh-CN" altLang="en-US" b="1" dirty="0">
                <a:solidFill>
                  <a:srgbClr val="000000"/>
                </a:solidFill>
                <a:latin typeface="楷体" charset="0"/>
                <a:ea typeface="楷体" charset="0"/>
                <a:sym typeface="+mn-ea"/>
              </a:rPr>
              <a:t>最大</a:t>
            </a:r>
          </a:p>
          <a:p>
            <a:pPr lvl="0" algn="ctr" defTabSz="914400">
              <a:spcBef>
                <a:spcPct val="20000"/>
              </a:spcBef>
              <a:defRPr/>
            </a:pPr>
            <a:r>
              <a:rPr lang="zh-CN" altLang="en-US" b="1" dirty="0">
                <a:solidFill>
                  <a:srgbClr val="000000"/>
                </a:solidFill>
                <a:latin typeface="楷体" charset="0"/>
                <a:ea typeface="楷体" charset="0"/>
                <a:sym typeface="+mn-ea"/>
              </a:rPr>
              <a:t>子段和</a:t>
            </a:r>
          </a:p>
        </p:txBody>
      </p:sp>
      <p:sp>
        <p:nvSpPr>
          <p:cNvPr id="50" name="TextBox 49"/>
          <p:cNvSpPr txBox="1"/>
          <p:nvPr/>
        </p:nvSpPr>
        <p:spPr>
          <a:xfrm>
            <a:off x="5392008" y="3341700"/>
            <a:ext cx="1021080" cy="670560"/>
          </a:xfrm>
          <a:prstGeom prst="rect">
            <a:avLst/>
          </a:prstGeom>
          <a:noFill/>
        </p:spPr>
        <p:txBody>
          <a:bodyPr wrap="none" lIns="0" tIns="0" rIns="0" bIns="0" rtlCol="0" anchor="ctr">
            <a:spAutoFit/>
          </a:bodyPr>
          <a:lstStyle/>
          <a:p>
            <a:pPr lvl="0" algn="ctr" defTabSz="914400">
              <a:spcBef>
                <a:spcPct val="20000"/>
              </a:spcBef>
              <a:defRPr/>
            </a:pPr>
            <a:r>
              <a:rPr lang="en-US" altLang="zh-CN" b="1" dirty="0">
                <a:solidFill>
                  <a:srgbClr val="000000"/>
                </a:solidFill>
                <a:latin typeface="Times New Roman" pitchFamily="18" charset="0"/>
                <a:ea typeface="楷体" charset="0"/>
                <a:sym typeface="Arial" pitchFamily="34" charset="0"/>
              </a:rPr>
              <a:t>0/1</a:t>
            </a:r>
          </a:p>
          <a:p>
            <a:pPr lvl="0" algn="ctr" defTabSz="914400">
              <a:spcBef>
                <a:spcPct val="20000"/>
              </a:spcBef>
              <a:defRPr/>
            </a:pPr>
            <a:r>
              <a:rPr lang="zh-CN" altLang="en-US" b="1" dirty="0">
                <a:solidFill>
                  <a:srgbClr val="000000"/>
                </a:solidFill>
                <a:latin typeface="Times New Roman" pitchFamily="18" charset="0"/>
                <a:ea typeface="楷体" charset="0"/>
                <a:sym typeface="Arial" pitchFamily="34" charset="0"/>
              </a:rPr>
              <a:t>背包问题</a:t>
            </a:r>
          </a:p>
        </p:txBody>
      </p:sp>
      <p:sp>
        <p:nvSpPr>
          <p:cNvPr id="51" name="TextBox 50"/>
          <p:cNvSpPr txBox="1"/>
          <p:nvPr/>
        </p:nvSpPr>
        <p:spPr>
          <a:xfrm>
            <a:off x="6904801" y="1883464"/>
            <a:ext cx="1021080" cy="670560"/>
          </a:xfrm>
          <a:prstGeom prst="rect">
            <a:avLst/>
          </a:prstGeom>
          <a:noFill/>
        </p:spPr>
        <p:txBody>
          <a:bodyPr wrap="none" lIns="0" tIns="0" rIns="0" bIns="0" rtlCol="0" anchor="ctr">
            <a:spAutoFit/>
          </a:bodyPr>
          <a:lstStyle/>
          <a:p>
            <a:pPr lvl="0" algn="ctr" defTabSz="914400">
              <a:spcBef>
                <a:spcPct val="20000"/>
              </a:spcBef>
              <a:defRPr/>
            </a:pPr>
            <a:r>
              <a:rPr lang="zh-CN" altLang="en-US" b="1" dirty="0">
                <a:solidFill>
                  <a:srgbClr val="000000"/>
                </a:solidFill>
                <a:latin typeface="楷体" charset="0"/>
                <a:ea typeface="楷体" charset="0"/>
                <a:sym typeface="+mn-ea"/>
              </a:rPr>
              <a:t>流水</a:t>
            </a:r>
          </a:p>
          <a:p>
            <a:pPr lvl="0" algn="ctr" defTabSz="914400">
              <a:spcBef>
                <a:spcPct val="20000"/>
              </a:spcBef>
              <a:defRPr/>
            </a:pPr>
            <a:r>
              <a:rPr lang="zh-CN" altLang="en-US" b="1" dirty="0">
                <a:solidFill>
                  <a:srgbClr val="000000"/>
                </a:solidFill>
                <a:latin typeface="楷体" charset="0"/>
                <a:ea typeface="楷体" charset="0"/>
                <a:sym typeface="+mn-ea"/>
              </a:rPr>
              <a:t>作业调度</a:t>
            </a:r>
          </a:p>
        </p:txBody>
      </p:sp>
      <p:sp>
        <p:nvSpPr>
          <p:cNvPr id="3" name="文本框 2"/>
          <p:cNvSpPr txBox="1"/>
          <p:nvPr/>
        </p:nvSpPr>
        <p:spPr>
          <a:xfrm>
            <a:off x="2037715" y="152400"/>
            <a:ext cx="5692140" cy="530225"/>
          </a:xfrm>
          <a:prstGeom prst="rect">
            <a:avLst/>
          </a:prstGeom>
          <a:noFill/>
        </p:spPr>
        <p:txBody>
          <a:bodyPr wrap="none" rtlCol="0" anchor="t">
            <a:spAutoFit/>
          </a:bodyPr>
          <a:lstStyle/>
          <a:p>
            <a:pPr eaLnBrk="1" fontAlgn="auto" hangingPunct="1">
              <a:lnSpc>
                <a:spcPct val="120000"/>
              </a:lnSpc>
              <a:spcAft>
                <a:spcPts val="0"/>
              </a:spcAft>
              <a:buFont typeface="Symbol" pitchFamily="18" charset="2"/>
              <a:buNone/>
              <a:defRPr/>
            </a:pPr>
            <a:r>
              <a:rPr lang="zh-CN" altLang="en-US" sz="2400" b="1" dirty="0">
                <a:solidFill>
                  <a:srgbClr val="000000"/>
                </a:solidFill>
                <a:latin typeface="楷体" charset="0"/>
                <a:ea typeface="楷体" charset="0"/>
                <a:sym typeface="+mn-ea"/>
              </a:rPr>
              <a:t>通过应用范例学习动态规划算法设计策略</a:t>
            </a: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par>
                                <p:cTn id="15" presetID="2" presetClass="entr" presetSubtype="4" accel="50000" decel="5000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500" fill="hold"/>
                                        <p:tgtEl>
                                          <p:spTgt spid="43"/>
                                        </p:tgtEl>
                                        <p:attrNameLst>
                                          <p:attrName>ppt_w</p:attrName>
                                        </p:attrNameLst>
                                      </p:cBhvr>
                                      <p:tavLst>
                                        <p:tav tm="0">
                                          <p:val>
                                            <p:fltVal val="0"/>
                                          </p:val>
                                        </p:tav>
                                        <p:tav tm="100000">
                                          <p:val>
                                            <p:strVal val="#ppt_w"/>
                                          </p:val>
                                        </p:tav>
                                      </p:tavLst>
                                    </p:anim>
                                    <p:anim calcmode="lin" valueType="num">
                                      <p:cBhvr>
                                        <p:cTn id="28" dur="500" fill="hold"/>
                                        <p:tgtEl>
                                          <p:spTgt spid="43"/>
                                        </p:tgtEl>
                                        <p:attrNameLst>
                                          <p:attrName>ppt_h</p:attrName>
                                        </p:attrNameLst>
                                      </p:cBhvr>
                                      <p:tavLst>
                                        <p:tav tm="0">
                                          <p:val>
                                            <p:fltVal val="0"/>
                                          </p:val>
                                        </p:tav>
                                        <p:tav tm="100000">
                                          <p:val>
                                            <p:strVal val="#ppt_h"/>
                                          </p:val>
                                        </p:tav>
                                      </p:tavLst>
                                    </p:anim>
                                    <p:animEffect transition="in" filter="fade">
                                      <p:cBhvr>
                                        <p:cTn id="29" dur="500"/>
                                        <p:tgtEl>
                                          <p:spTgt spid="43"/>
                                        </p:tgtEl>
                                      </p:cBhvr>
                                    </p:animEffect>
                                  </p:childTnLst>
                                </p:cTn>
                              </p:par>
                              <p:par>
                                <p:cTn id="30" presetID="2" presetClass="entr" presetSubtype="1" accel="50000" decel="50000"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 calcmode="lin" valueType="num">
                                      <p:cBhvr additive="base">
                                        <p:cTn id="32" dur="500" fill="hold"/>
                                        <p:tgtEl>
                                          <p:spTgt spid="48"/>
                                        </p:tgtEl>
                                        <p:attrNameLst>
                                          <p:attrName>ppt_x</p:attrName>
                                        </p:attrNameLst>
                                      </p:cBhvr>
                                      <p:tavLst>
                                        <p:tav tm="0">
                                          <p:val>
                                            <p:strVal val="#ppt_x"/>
                                          </p:val>
                                        </p:tav>
                                        <p:tav tm="100000">
                                          <p:val>
                                            <p:strVal val="#ppt_x"/>
                                          </p:val>
                                        </p:tav>
                                      </p:tavLst>
                                    </p:anim>
                                    <p:anim calcmode="lin" valueType="num">
                                      <p:cBhvr additive="base">
                                        <p:cTn id="33" dur="500" fill="hold"/>
                                        <p:tgtEl>
                                          <p:spTgt spid="48"/>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2" presetClass="entr" presetSubtype="1" accel="50000" decel="50000"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ppt_x"/>
                                          </p:val>
                                        </p:tav>
                                        <p:tav tm="100000">
                                          <p:val>
                                            <p:strVal val="#ppt_x"/>
                                          </p:val>
                                        </p:tav>
                                      </p:tavLst>
                                    </p:anim>
                                    <p:anim calcmode="lin" valueType="num">
                                      <p:cBhvr additive="base">
                                        <p:cTn id="38" dur="500" fill="hold"/>
                                        <p:tgtEl>
                                          <p:spTgt spid="38"/>
                                        </p:tgtEl>
                                        <p:attrNameLst>
                                          <p:attrName>ppt_y</p:attrName>
                                        </p:attrNameLst>
                                      </p:cBhvr>
                                      <p:tavLst>
                                        <p:tav tm="0">
                                          <p:val>
                                            <p:strVal val="0-#ppt_h/2"/>
                                          </p:val>
                                        </p:tav>
                                        <p:tav tm="100000">
                                          <p:val>
                                            <p:strVal val="#ppt_y"/>
                                          </p:val>
                                        </p:tav>
                                      </p:tavLst>
                                    </p:anim>
                                  </p:childTnLst>
                                </p:cTn>
                              </p:par>
                            </p:childTnLst>
                          </p:cTn>
                        </p:par>
                        <p:par>
                          <p:cTn id="39" fill="hold">
                            <p:stCondLst>
                              <p:cond delay="2500"/>
                            </p:stCondLst>
                            <p:childTnLst>
                              <p:par>
                                <p:cTn id="40" presetID="53" presetClass="entr" presetSubtype="16" fill="hold" grpId="0" nodeType="afterEffect">
                                  <p:stCondLst>
                                    <p:cond delay="0"/>
                                  </p:stCondLst>
                                  <p:childTnLst>
                                    <p:set>
                                      <p:cBhvr>
                                        <p:cTn id="41" dur="1" fill="hold">
                                          <p:stCondLst>
                                            <p:cond delay="0"/>
                                          </p:stCondLst>
                                        </p:cTn>
                                        <p:tgtEl>
                                          <p:spTgt spid="44"/>
                                        </p:tgtEl>
                                        <p:attrNameLst>
                                          <p:attrName>style.visibility</p:attrName>
                                        </p:attrNameLst>
                                      </p:cBhvr>
                                      <p:to>
                                        <p:strVal val="visible"/>
                                      </p:to>
                                    </p:set>
                                    <p:anim calcmode="lin" valueType="num">
                                      <p:cBhvr>
                                        <p:cTn id="42" dur="500" fill="hold"/>
                                        <p:tgtEl>
                                          <p:spTgt spid="44"/>
                                        </p:tgtEl>
                                        <p:attrNameLst>
                                          <p:attrName>ppt_w</p:attrName>
                                        </p:attrNameLst>
                                      </p:cBhvr>
                                      <p:tavLst>
                                        <p:tav tm="0">
                                          <p:val>
                                            <p:fltVal val="0"/>
                                          </p:val>
                                        </p:tav>
                                        <p:tav tm="100000">
                                          <p:val>
                                            <p:strVal val="#ppt_w"/>
                                          </p:val>
                                        </p:tav>
                                      </p:tavLst>
                                    </p:anim>
                                    <p:anim calcmode="lin" valueType="num">
                                      <p:cBhvr>
                                        <p:cTn id="43" dur="500" fill="hold"/>
                                        <p:tgtEl>
                                          <p:spTgt spid="44"/>
                                        </p:tgtEl>
                                        <p:attrNameLst>
                                          <p:attrName>ppt_h</p:attrName>
                                        </p:attrNameLst>
                                      </p:cBhvr>
                                      <p:tavLst>
                                        <p:tav tm="0">
                                          <p:val>
                                            <p:fltVal val="0"/>
                                          </p:val>
                                        </p:tav>
                                        <p:tav tm="100000">
                                          <p:val>
                                            <p:strVal val="#ppt_h"/>
                                          </p:val>
                                        </p:tav>
                                      </p:tavLst>
                                    </p:anim>
                                    <p:animEffect transition="in" filter="fade">
                                      <p:cBhvr>
                                        <p:cTn id="44" dur="500"/>
                                        <p:tgtEl>
                                          <p:spTgt spid="44"/>
                                        </p:tgtEl>
                                      </p:cBhvr>
                                    </p:animEffect>
                                  </p:childTnLst>
                                </p:cTn>
                              </p:par>
                              <p:par>
                                <p:cTn id="45" presetID="2" presetClass="entr" presetSubtype="4" accel="50000" decel="5000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additive="base">
                                        <p:cTn id="47" dur="500" fill="hold"/>
                                        <p:tgtEl>
                                          <p:spTgt spid="49"/>
                                        </p:tgtEl>
                                        <p:attrNameLst>
                                          <p:attrName>ppt_x</p:attrName>
                                        </p:attrNameLst>
                                      </p:cBhvr>
                                      <p:tavLst>
                                        <p:tav tm="0">
                                          <p:val>
                                            <p:strVal val="#ppt_x"/>
                                          </p:val>
                                        </p:tav>
                                        <p:tav tm="100000">
                                          <p:val>
                                            <p:strVal val="#ppt_x"/>
                                          </p:val>
                                        </p:tav>
                                      </p:tavLst>
                                    </p:anim>
                                    <p:anim calcmode="lin" valueType="num">
                                      <p:cBhvr additive="base">
                                        <p:cTn id="48" dur="500" fill="hold"/>
                                        <p:tgtEl>
                                          <p:spTgt spid="49"/>
                                        </p:tgtEl>
                                        <p:attrNameLst>
                                          <p:attrName>ppt_y</p:attrName>
                                        </p:attrNameLst>
                                      </p:cBhvr>
                                      <p:tavLst>
                                        <p:tav tm="0">
                                          <p:val>
                                            <p:strVal val="1+#ppt_h/2"/>
                                          </p:val>
                                        </p:tav>
                                        <p:tav tm="100000">
                                          <p:val>
                                            <p:strVal val="#ppt_y"/>
                                          </p:val>
                                        </p:tav>
                                      </p:tavLst>
                                    </p:anim>
                                  </p:childTnLst>
                                </p:cTn>
                              </p:par>
                            </p:childTnLst>
                          </p:cTn>
                        </p:par>
                        <p:par>
                          <p:cTn id="49" fill="hold">
                            <p:stCondLst>
                              <p:cond delay="3000"/>
                            </p:stCondLst>
                            <p:childTnLst>
                              <p:par>
                                <p:cTn id="50" presetID="2" presetClass="entr" presetSubtype="4" accel="50000" decel="50000" fill="hold" grpId="0" nodeType="afterEffect">
                                  <p:stCondLst>
                                    <p:cond delay="0"/>
                                  </p:stCondLst>
                                  <p:childTnLst>
                                    <p:set>
                                      <p:cBhvr>
                                        <p:cTn id="51" dur="1" fill="hold">
                                          <p:stCondLst>
                                            <p:cond delay="0"/>
                                          </p:stCondLst>
                                        </p:cTn>
                                        <p:tgtEl>
                                          <p:spTgt spid="39"/>
                                        </p:tgtEl>
                                        <p:attrNameLst>
                                          <p:attrName>style.visibility</p:attrName>
                                        </p:attrNameLst>
                                      </p:cBhvr>
                                      <p:to>
                                        <p:strVal val="visible"/>
                                      </p:to>
                                    </p:set>
                                    <p:anim calcmode="lin" valueType="num">
                                      <p:cBhvr additive="base">
                                        <p:cTn id="52" dur="500" fill="hold"/>
                                        <p:tgtEl>
                                          <p:spTgt spid="39"/>
                                        </p:tgtEl>
                                        <p:attrNameLst>
                                          <p:attrName>ppt_x</p:attrName>
                                        </p:attrNameLst>
                                      </p:cBhvr>
                                      <p:tavLst>
                                        <p:tav tm="0">
                                          <p:val>
                                            <p:strVal val="#ppt_x"/>
                                          </p:val>
                                        </p:tav>
                                        <p:tav tm="100000">
                                          <p:val>
                                            <p:strVal val="#ppt_x"/>
                                          </p:val>
                                        </p:tav>
                                      </p:tavLst>
                                    </p:anim>
                                    <p:anim calcmode="lin" valueType="num">
                                      <p:cBhvr additive="base">
                                        <p:cTn id="53" dur="500" fill="hold"/>
                                        <p:tgtEl>
                                          <p:spTgt spid="39"/>
                                        </p:tgtEl>
                                        <p:attrNameLst>
                                          <p:attrName>ppt_y</p:attrName>
                                        </p:attrNameLst>
                                      </p:cBhvr>
                                      <p:tavLst>
                                        <p:tav tm="0">
                                          <p:val>
                                            <p:strVal val="1+#ppt_h/2"/>
                                          </p:val>
                                        </p:tav>
                                        <p:tav tm="100000">
                                          <p:val>
                                            <p:strVal val="#ppt_y"/>
                                          </p:val>
                                        </p:tav>
                                      </p:tavLst>
                                    </p:anim>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45"/>
                                        </p:tgtEl>
                                        <p:attrNameLst>
                                          <p:attrName>style.visibility</p:attrName>
                                        </p:attrNameLst>
                                      </p:cBhvr>
                                      <p:to>
                                        <p:strVal val="visible"/>
                                      </p:to>
                                    </p:set>
                                    <p:anim calcmode="lin" valueType="num">
                                      <p:cBhvr>
                                        <p:cTn id="57" dur="500" fill="hold"/>
                                        <p:tgtEl>
                                          <p:spTgt spid="45"/>
                                        </p:tgtEl>
                                        <p:attrNameLst>
                                          <p:attrName>ppt_w</p:attrName>
                                        </p:attrNameLst>
                                      </p:cBhvr>
                                      <p:tavLst>
                                        <p:tav tm="0">
                                          <p:val>
                                            <p:fltVal val="0"/>
                                          </p:val>
                                        </p:tav>
                                        <p:tav tm="100000">
                                          <p:val>
                                            <p:strVal val="#ppt_w"/>
                                          </p:val>
                                        </p:tav>
                                      </p:tavLst>
                                    </p:anim>
                                    <p:anim calcmode="lin" valueType="num">
                                      <p:cBhvr>
                                        <p:cTn id="58" dur="500" fill="hold"/>
                                        <p:tgtEl>
                                          <p:spTgt spid="45"/>
                                        </p:tgtEl>
                                        <p:attrNameLst>
                                          <p:attrName>ppt_h</p:attrName>
                                        </p:attrNameLst>
                                      </p:cBhvr>
                                      <p:tavLst>
                                        <p:tav tm="0">
                                          <p:val>
                                            <p:fltVal val="0"/>
                                          </p:val>
                                        </p:tav>
                                        <p:tav tm="100000">
                                          <p:val>
                                            <p:strVal val="#ppt_h"/>
                                          </p:val>
                                        </p:tav>
                                      </p:tavLst>
                                    </p:anim>
                                    <p:animEffect transition="in" filter="fade">
                                      <p:cBhvr>
                                        <p:cTn id="59" dur="500"/>
                                        <p:tgtEl>
                                          <p:spTgt spid="45"/>
                                        </p:tgtEl>
                                      </p:cBhvr>
                                    </p:animEffect>
                                  </p:childTnLst>
                                </p:cTn>
                              </p:par>
                              <p:par>
                                <p:cTn id="60" presetID="2" presetClass="entr" presetSubtype="1" accel="50000" decel="50000" fill="hold" grpId="0" nodeType="withEffect">
                                  <p:stCondLst>
                                    <p:cond delay="0"/>
                                  </p:stCondLst>
                                  <p:childTnLst>
                                    <p:set>
                                      <p:cBhvr>
                                        <p:cTn id="61" dur="1" fill="hold">
                                          <p:stCondLst>
                                            <p:cond delay="0"/>
                                          </p:stCondLst>
                                        </p:cTn>
                                        <p:tgtEl>
                                          <p:spTgt spid="50"/>
                                        </p:tgtEl>
                                        <p:attrNameLst>
                                          <p:attrName>style.visibility</p:attrName>
                                        </p:attrNameLst>
                                      </p:cBhvr>
                                      <p:to>
                                        <p:strVal val="visible"/>
                                      </p:to>
                                    </p:set>
                                    <p:anim calcmode="lin" valueType="num">
                                      <p:cBhvr additive="base">
                                        <p:cTn id="62" dur="500" fill="hold"/>
                                        <p:tgtEl>
                                          <p:spTgt spid="50"/>
                                        </p:tgtEl>
                                        <p:attrNameLst>
                                          <p:attrName>ppt_x</p:attrName>
                                        </p:attrNameLst>
                                      </p:cBhvr>
                                      <p:tavLst>
                                        <p:tav tm="0">
                                          <p:val>
                                            <p:strVal val="#ppt_x"/>
                                          </p:val>
                                        </p:tav>
                                        <p:tav tm="100000">
                                          <p:val>
                                            <p:strVal val="#ppt_x"/>
                                          </p:val>
                                        </p:tav>
                                      </p:tavLst>
                                    </p:anim>
                                    <p:anim calcmode="lin" valueType="num">
                                      <p:cBhvr additive="base">
                                        <p:cTn id="63" dur="500" fill="hold"/>
                                        <p:tgtEl>
                                          <p:spTgt spid="50"/>
                                        </p:tgtEl>
                                        <p:attrNameLst>
                                          <p:attrName>ppt_y</p:attrName>
                                        </p:attrNameLst>
                                      </p:cBhvr>
                                      <p:tavLst>
                                        <p:tav tm="0">
                                          <p:val>
                                            <p:strVal val="0-#ppt_h/2"/>
                                          </p:val>
                                        </p:tav>
                                        <p:tav tm="100000">
                                          <p:val>
                                            <p:strVal val="#ppt_y"/>
                                          </p:val>
                                        </p:tav>
                                      </p:tavLst>
                                    </p:anim>
                                  </p:childTnLst>
                                </p:cTn>
                              </p:par>
                            </p:childTnLst>
                          </p:cTn>
                        </p:par>
                        <p:par>
                          <p:cTn id="64" fill="hold">
                            <p:stCondLst>
                              <p:cond delay="4000"/>
                            </p:stCondLst>
                            <p:childTnLst>
                              <p:par>
                                <p:cTn id="65" presetID="2" presetClass="entr" presetSubtype="1" accel="50000" decel="50000" fill="hold" grpId="0" nodeType="after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0-#ppt_h/2"/>
                                          </p:val>
                                        </p:tav>
                                        <p:tav tm="100000">
                                          <p:val>
                                            <p:strVal val="#ppt_y"/>
                                          </p:val>
                                        </p:tav>
                                      </p:tavLst>
                                    </p:anim>
                                  </p:childTnLst>
                                </p:cTn>
                              </p:par>
                            </p:childTnLst>
                          </p:cTn>
                        </p:par>
                        <p:par>
                          <p:cTn id="69" fill="hold">
                            <p:stCondLst>
                              <p:cond delay="4500"/>
                            </p:stCondLst>
                            <p:childTnLst>
                              <p:par>
                                <p:cTn id="70" presetID="53" presetClass="entr" presetSubtype="16" fill="hold" grpId="0" nodeType="afterEffect">
                                  <p:stCondLst>
                                    <p:cond delay="0"/>
                                  </p:stCondLst>
                                  <p:childTnLst>
                                    <p:set>
                                      <p:cBhvr>
                                        <p:cTn id="71" dur="1" fill="hold">
                                          <p:stCondLst>
                                            <p:cond delay="0"/>
                                          </p:stCondLst>
                                        </p:cTn>
                                        <p:tgtEl>
                                          <p:spTgt spid="46"/>
                                        </p:tgtEl>
                                        <p:attrNameLst>
                                          <p:attrName>style.visibility</p:attrName>
                                        </p:attrNameLst>
                                      </p:cBhvr>
                                      <p:to>
                                        <p:strVal val="visible"/>
                                      </p:to>
                                    </p:set>
                                    <p:anim calcmode="lin" valueType="num">
                                      <p:cBhvr>
                                        <p:cTn id="72" dur="500" fill="hold"/>
                                        <p:tgtEl>
                                          <p:spTgt spid="46"/>
                                        </p:tgtEl>
                                        <p:attrNameLst>
                                          <p:attrName>ppt_w</p:attrName>
                                        </p:attrNameLst>
                                      </p:cBhvr>
                                      <p:tavLst>
                                        <p:tav tm="0">
                                          <p:val>
                                            <p:fltVal val="0"/>
                                          </p:val>
                                        </p:tav>
                                        <p:tav tm="100000">
                                          <p:val>
                                            <p:strVal val="#ppt_w"/>
                                          </p:val>
                                        </p:tav>
                                      </p:tavLst>
                                    </p:anim>
                                    <p:anim calcmode="lin" valueType="num">
                                      <p:cBhvr>
                                        <p:cTn id="73" dur="500" fill="hold"/>
                                        <p:tgtEl>
                                          <p:spTgt spid="46"/>
                                        </p:tgtEl>
                                        <p:attrNameLst>
                                          <p:attrName>ppt_h</p:attrName>
                                        </p:attrNameLst>
                                      </p:cBhvr>
                                      <p:tavLst>
                                        <p:tav tm="0">
                                          <p:val>
                                            <p:fltVal val="0"/>
                                          </p:val>
                                        </p:tav>
                                        <p:tav tm="100000">
                                          <p:val>
                                            <p:strVal val="#ppt_h"/>
                                          </p:val>
                                        </p:tav>
                                      </p:tavLst>
                                    </p:anim>
                                    <p:animEffect transition="in" filter="fade">
                                      <p:cBhvr>
                                        <p:cTn id="74" dur="500"/>
                                        <p:tgtEl>
                                          <p:spTgt spid="46"/>
                                        </p:tgtEl>
                                      </p:cBhvr>
                                    </p:animEffect>
                                  </p:childTnLst>
                                </p:cTn>
                              </p:par>
                              <p:par>
                                <p:cTn id="75" presetID="2" presetClass="entr" presetSubtype="4" accel="50000" decel="5000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 calcmode="lin" valueType="num">
                                      <p:cBhvr additive="base">
                                        <p:cTn id="77" dur="500" fill="hold"/>
                                        <p:tgtEl>
                                          <p:spTgt spid="51"/>
                                        </p:tgtEl>
                                        <p:attrNameLst>
                                          <p:attrName>ppt_x</p:attrName>
                                        </p:attrNameLst>
                                      </p:cBhvr>
                                      <p:tavLst>
                                        <p:tav tm="0">
                                          <p:val>
                                            <p:strVal val="#ppt_x"/>
                                          </p:val>
                                        </p:tav>
                                        <p:tav tm="100000">
                                          <p:val>
                                            <p:strVal val="#ppt_x"/>
                                          </p:val>
                                        </p:tav>
                                      </p:tavLst>
                                    </p:anim>
                                    <p:anim calcmode="lin" valueType="num">
                                      <p:cBhvr additive="base">
                                        <p:cTn id="7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39" grpId="0" bldLvl="0" animBg="1"/>
      <p:bldP spid="38" grpId="0" bldLvl="0" animBg="1"/>
      <p:bldP spid="37" grpId="0" bldLvl="0" animBg="1"/>
      <p:bldP spid="35" grpId="0" bldLvl="0" animBg="1"/>
      <p:bldP spid="42" grpId="0" bldLvl="0" animBg="1"/>
      <p:bldP spid="43" grpId="0" bldLvl="0" animBg="1"/>
      <p:bldP spid="44" grpId="0" bldLvl="0" animBg="1"/>
      <p:bldP spid="45" grpId="0" bldLvl="0" animBg="1"/>
      <p:bldP spid="46" grpId="0" bldLvl="0" animBg="1"/>
      <p:bldP spid="47" grpId="0"/>
      <p:bldP spid="48" grpId="0"/>
      <p:bldP spid="49" grpId="0"/>
      <p:bldP spid="50" grpId="0"/>
      <p:bldP spid="5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2"/>
          <a:srcRect/>
          <a:stretch>
            <a:fillRect/>
          </a:stretch>
        </p:blipFill>
        <p:spPr bwMode="auto">
          <a:xfrm>
            <a:off x="2262188" y="303610"/>
            <a:ext cx="4529138" cy="764381"/>
          </a:xfrm>
          <a:prstGeom prst="rect">
            <a:avLst/>
          </a:prstGeom>
          <a:noFill/>
          <a:ln w="9525">
            <a:noFill/>
            <a:miter lim="800000"/>
            <a:headEnd/>
            <a:tailEnd/>
          </a:ln>
        </p:spPr>
      </p:pic>
      <p:pic>
        <p:nvPicPr>
          <p:cNvPr id="140291" name="Picture 3"/>
          <p:cNvPicPr>
            <a:picLocks noChangeAspect="1" noChangeArrowheads="1"/>
          </p:cNvPicPr>
          <p:nvPr/>
        </p:nvPicPr>
        <p:blipFill>
          <a:blip r:embed="rId3"/>
          <a:srcRect/>
          <a:stretch>
            <a:fillRect/>
          </a:stretch>
        </p:blipFill>
        <p:spPr bwMode="auto">
          <a:xfrm>
            <a:off x="1194197" y="1329929"/>
            <a:ext cx="6665119" cy="1764506"/>
          </a:xfrm>
          <a:prstGeom prst="rect">
            <a:avLst/>
          </a:prstGeom>
          <a:noFill/>
          <a:ln w="9525">
            <a:noFill/>
            <a:miter lim="800000"/>
            <a:headEnd/>
            <a:tailEnd/>
          </a:ln>
        </p:spPr>
      </p:pic>
      <p:pic>
        <p:nvPicPr>
          <p:cNvPr id="140292" name="Picture 5"/>
          <p:cNvPicPr>
            <a:picLocks noChangeAspect="1" noChangeArrowheads="1"/>
          </p:cNvPicPr>
          <p:nvPr/>
        </p:nvPicPr>
        <p:blipFill>
          <a:blip r:embed="rId4"/>
          <a:srcRect/>
          <a:stretch>
            <a:fillRect/>
          </a:stretch>
        </p:blipFill>
        <p:spPr bwMode="auto">
          <a:xfrm>
            <a:off x="1298972" y="3436144"/>
            <a:ext cx="6513909" cy="1026319"/>
          </a:xfrm>
          <a:prstGeom prst="rect">
            <a:avLst/>
          </a:prstGeom>
          <a:noFill/>
          <a:ln w="9525">
            <a:noFill/>
            <a:miter lim="800000"/>
            <a:headEnd/>
            <a:tailEnd/>
          </a:ln>
        </p:spPr>
      </p:pic>
      <p:sp>
        <p:nvSpPr>
          <p:cNvPr id="6" name="TextBox 5"/>
          <p:cNvSpPr txBox="1"/>
          <p:nvPr/>
        </p:nvSpPr>
        <p:spPr>
          <a:xfrm>
            <a:off x="5861094" y="1081125"/>
            <a:ext cx="1998222" cy="320040"/>
          </a:xfrm>
          <a:prstGeom prst="rect">
            <a:avLst/>
          </a:prstGeom>
          <a:noFill/>
        </p:spPr>
        <p:txBody>
          <a:bodyPr wrap="square" rtlCol="0">
            <a:spAutoFit/>
          </a:bodyPr>
          <a:lstStyle/>
          <a:p>
            <a:r>
              <a:rPr lang="en-US" altLang="zh-CN" sz="1500" b="1" dirty="0">
                <a:solidFill>
                  <a:srgbClr val="000099"/>
                </a:solidFill>
              </a:rPr>
              <a:t>S[</a:t>
            </a:r>
            <a:r>
              <a:rPr lang="en-US" altLang="zh-CN" sz="1500" b="1" dirty="0" err="1">
                <a:solidFill>
                  <a:srgbClr val="000099"/>
                </a:solidFill>
              </a:rPr>
              <a:t>i</a:t>
            </a:r>
            <a:r>
              <a:rPr lang="en-US" altLang="zh-CN" sz="1500" b="1" dirty="0">
                <a:solidFill>
                  <a:srgbClr val="000099"/>
                </a:solidFill>
              </a:rPr>
              <a:t>][j]</a:t>
            </a:r>
            <a:r>
              <a:rPr lang="zh-CN" altLang="en-US" sz="1500" b="1" dirty="0">
                <a:solidFill>
                  <a:srgbClr val="000099"/>
                </a:solidFill>
              </a:rPr>
              <a:t>的含义？</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ChangeArrowheads="1"/>
          </p:cNvSpPr>
          <p:nvPr/>
        </p:nvSpPr>
        <p:spPr bwMode="auto">
          <a:xfrm>
            <a:off x="4975145" y="31115"/>
            <a:ext cx="4225529" cy="596504"/>
          </a:xfrm>
          <a:prstGeom prst="rect">
            <a:avLst/>
          </a:prstGeom>
          <a:noFill/>
          <a:ln>
            <a:noFill/>
          </a:ln>
          <a:effectLst/>
        </p:spPr>
        <p:txBody>
          <a:bodyPr anchor="b"/>
          <a:lstStyle/>
          <a:p>
            <a:pPr>
              <a:defRPr/>
            </a:pPr>
            <a:r>
              <a:rPr lang="zh-CN" altLang="en-US" sz="2550" b="1" dirty="0">
                <a:solidFill>
                  <a:srgbClr val="000066"/>
                </a:solidFill>
                <a:effectLst>
                  <a:outerShdw blurRad="38100" dist="38100" dir="2700000" algn="tl">
                    <a:srgbClr val="C0C0C0"/>
                  </a:outerShdw>
                </a:effectLst>
                <a:latin typeface="Garamond" pitchFamily="18" charset="0"/>
                <a:ea typeface="黑体" pitchFamily="2" charset="-122"/>
              </a:rPr>
              <a:t>用动态规划法求最优解</a:t>
            </a:r>
            <a:endParaRPr lang="ja-JP" altLang="en-US" sz="2550" b="1" dirty="0">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141315" name="Rectangle 28"/>
          <p:cNvSpPr>
            <a:spLocks noChangeArrowheads="1"/>
          </p:cNvSpPr>
          <p:nvPr/>
        </p:nvSpPr>
        <p:spPr bwMode="auto">
          <a:xfrm>
            <a:off x="1143000" y="2143840"/>
            <a:ext cx="309880" cy="320040"/>
          </a:xfrm>
          <a:prstGeom prst="rect">
            <a:avLst/>
          </a:prstGeom>
          <a:noFill/>
          <a:ln w="9525">
            <a:noFill/>
            <a:miter lim="800000"/>
          </a:ln>
        </p:spPr>
        <p:txBody>
          <a:bodyPr wrap="none" anchor="ctr">
            <a:spAutoFit/>
          </a:bodyPr>
          <a:lstStyle/>
          <a:p>
            <a:endParaRPr lang="zh-CN" altLang="en-US" sz="1500"/>
          </a:p>
        </p:txBody>
      </p:sp>
      <p:pic>
        <p:nvPicPr>
          <p:cNvPr id="141316" name="Picture 51"/>
          <p:cNvPicPr>
            <a:picLocks noChangeAspect="1" noChangeArrowheads="1"/>
          </p:cNvPicPr>
          <p:nvPr/>
        </p:nvPicPr>
        <p:blipFill>
          <a:blip r:embed="rId3"/>
          <a:srcRect/>
          <a:stretch>
            <a:fillRect/>
          </a:stretch>
        </p:blipFill>
        <p:spPr bwMode="auto">
          <a:xfrm>
            <a:off x="-5715" y="-3810"/>
            <a:ext cx="4678680" cy="5217160"/>
          </a:xfrm>
          <a:prstGeom prst="rect">
            <a:avLst/>
          </a:prstGeom>
          <a:noFill/>
          <a:ln w="9525">
            <a:noFill/>
            <a:miter lim="800000"/>
            <a:headEnd/>
            <a:tailEnd/>
          </a:ln>
        </p:spPr>
      </p:pic>
      <p:graphicFrame>
        <p:nvGraphicFramePr>
          <p:cNvPr id="295967" name="Group 31"/>
          <p:cNvGraphicFramePr>
            <a:graphicFrameLocks noGrp="1"/>
          </p:cNvGraphicFramePr>
          <p:nvPr/>
        </p:nvGraphicFramePr>
        <p:xfrm>
          <a:off x="4787265" y="1960880"/>
          <a:ext cx="3820160" cy="687705"/>
        </p:xfrm>
        <a:graphic>
          <a:graphicData uri="http://schemas.openxmlformats.org/drawingml/2006/table">
            <a:tbl>
              <a:tblPr/>
              <a:tblGrid>
                <a:gridCol w="645160">
                  <a:extLst>
                    <a:ext uri="{9D8B030D-6E8A-4147-A177-3AD203B41FA5}">
                      <a16:colId xmlns:a16="http://schemas.microsoft.com/office/drawing/2014/main" val="20000"/>
                    </a:ext>
                  </a:extLst>
                </a:gridCol>
                <a:gridCol w="646430">
                  <a:extLst>
                    <a:ext uri="{9D8B030D-6E8A-4147-A177-3AD203B41FA5}">
                      <a16:colId xmlns:a16="http://schemas.microsoft.com/office/drawing/2014/main" val="20001"/>
                    </a:ext>
                  </a:extLst>
                </a:gridCol>
                <a:gridCol w="546735">
                  <a:extLst>
                    <a:ext uri="{9D8B030D-6E8A-4147-A177-3AD203B41FA5}">
                      <a16:colId xmlns:a16="http://schemas.microsoft.com/office/drawing/2014/main" val="20002"/>
                    </a:ext>
                  </a:extLst>
                </a:gridCol>
                <a:gridCol w="547370">
                  <a:extLst>
                    <a:ext uri="{9D8B030D-6E8A-4147-A177-3AD203B41FA5}">
                      <a16:colId xmlns:a16="http://schemas.microsoft.com/office/drawing/2014/main" val="20003"/>
                    </a:ext>
                  </a:extLst>
                </a:gridCol>
                <a:gridCol w="646430">
                  <a:extLst>
                    <a:ext uri="{9D8B030D-6E8A-4147-A177-3AD203B41FA5}">
                      <a16:colId xmlns:a16="http://schemas.microsoft.com/office/drawing/2014/main" val="20004"/>
                    </a:ext>
                  </a:extLst>
                </a:gridCol>
                <a:gridCol w="788035">
                  <a:extLst>
                    <a:ext uri="{9D8B030D-6E8A-4147-A177-3AD203B41FA5}">
                      <a16:colId xmlns:a16="http://schemas.microsoft.com/office/drawing/2014/main" val="20005"/>
                    </a:ext>
                  </a:extLst>
                </a:gridCol>
              </a:tblGrid>
              <a:tr h="25146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a:ln>
                            <a:noFill/>
                          </a:ln>
                          <a:solidFill>
                            <a:srgbClr val="000066"/>
                          </a:solidFill>
                          <a:effectLst/>
                          <a:latin typeface="Arial" charset="0"/>
                          <a:ea typeface="宋体" pitchFamily="2" charset="-122"/>
                        </a:rPr>
                        <a:t>A1</a:t>
                      </a:r>
                    </a:p>
                  </a:txBody>
                  <a:tcPr marL="68580" marR="68580" marT="34254" marB="342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A2</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A3</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A4</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A5</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a:ln>
                            <a:noFill/>
                          </a:ln>
                          <a:solidFill>
                            <a:srgbClr val="000066"/>
                          </a:solidFill>
                          <a:effectLst/>
                          <a:latin typeface="Arial" charset="0"/>
                          <a:ea typeface="宋体" pitchFamily="2" charset="-122"/>
                        </a:rPr>
                        <a:t>A6</a:t>
                      </a:r>
                    </a:p>
                  </a:txBody>
                  <a:tcPr marL="68580" marR="68580" marT="34254" marB="342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24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a:ln>
                            <a:noFill/>
                          </a:ln>
                          <a:solidFill>
                            <a:srgbClr val="000066"/>
                          </a:solidFill>
                          <a:effectLst/>
                          <a:latin typeface="Arial" charset="0"/>
                          <a:ea typeface="宋体" pitchFamily="2" charset="-122"/>
                        </a:rPr>
                        <a:t>30</a:t>
                      </a:r>
                      <a:r>
                        <a:rPr kumimoji="0" lang="en-US" altLang="zh-CN" sz="1200" b="1" i="0" u="none" strike="noStrike" cap="none" normalizeH="0" baseline="0" dirty="0">
                          <a:ln>
                            <a:noFill/>
                          </a:ln>
                          <a:solidFill>
                            <a:srgbClr val="000066"/>
                          </a:solidFill>
                          <a:effectLst/>
                          <a:latin typeface="Arial" charset="0"/>
                          <a:ea typeface="宋体" pitchFamily="2" charset="-122"/>
                          <a:sym typeface="Symbol" pitchFamily="18" charset="2"/>
                        </a:rPr>
                        <a:t>35</a:t>
                      </a:r>
                      <a:endParaRPr kumimoji="0" lang="en-US" altLang="zh-CN" sz="1200" b="1" i="0" u="none" strike="noStrike" cap="none" normalizeH="0" baseline="0" dirty="0">
                        <a:ln>
                          <a:noFill/>
                        </a:ln>
                        <a:solidFill>
                          <a:srgbClr val="000066"/>
                        </a:solidFill>
                        <a:effectLst/>
                        <a:latin typeface="Arial" charset="0"/>
                        <a:ea typeface="宋体" pitchFamily="2" charset="-122"/>
                      </a:endParaRPr>
                    </a:p>
                  </a:txBody>
                  <a:tcPr marL="68580" marR="68580" marT="34254" marB="342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35</a:t>
                      </a:r>
                      <a:r>
                        <a:rPr kumimoji="0" lang="en-US" altLang="zh-CN" sz="1200" b="1" i="0" u="none" strike="noStrike" cap="none" normalizeH="0" baseline="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a:ln>
                            <a:noFill/>
                          </a:ln>
                          <a:solidFill>
                            <a:srgbClr val="000066"/>
                          </a:solidFill>
                          <a:effectLst/>
                          <a:latin typeface="Arial" charset="0"/>
                          <a:ea typeface="宋体" pitchFamily="2" charset="-122"/>
                        </a:rPr>
                        <a:t>15</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a:ln>
                            <a:noFill/>
                          </a:ln>
                          <a:solidFill>
                            <a:srgbClr val="000066"/>
                          </a:solidFill>
                          <a:effectLst/>
                          <a:latin typeface="Arial" charset="0"/>
                          <a:ea typeface="宋体" pitchFamily="2" charset="-122"/>
                        </a:rPr>
                        <a:t>15</a:t>
                      </a:r>
                      <a:r>
                        <a:rPr kumimoji="0" lang="en-US" altLang="zh-CN" sz="1200" b="1" i="0" u="none" strike="noStrike" cap="none" normalizeH="0" baseline="0" dirty="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dirty="0">
                          <a:ln>
                            <a:noFill/>
                          </a:ln>
                          <a:solidFill>
                            <a:srgbClr val="000066"/>
                          </a:solidFill>
                          <a:effectLst/>
                          <a:latin typeface="Arial" charset="0"/>
                          <a:ea typeface="宋体" pitchFamily="2" charset="-122"/>
                        </a:rPr>
                        <a:t>5</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5</a:t>
                      </a:r>
                      <a:r>
                        <a:rPr kumimoji="0" lang="en-US" altLang="zh-CN" sz="1200" b="1" i="0" u="none" strike="noStrike" cap="none" normalizeH="0" baseline="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a:ln>
                            <a:noFill/>
                          </a:ln>
                          <a:solidFill>
                            <a:srgbClr val="000066"/>
                          </a:solidFill>
                          <a:effectLst/>
                          <a:latin typeface="Arial" charset="0"/>
                          <a:ea typeface="宋体" pitchFamily="2" charset="-122"/>
                        </a:rPr>
                        <a:t>10</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10</a:t>
                      </a:r>
                      <a:r>
                        <a:rPr kumimoji="0" lang="en-US" altLang="zh-CN" sz="1200" b="1" i="0" u="none" strike="noStrike" cap="none" normalizeH="0" baseline="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a:ln>
                            <a:noFill/>
                          </a:ln>
                          <a:solidFill>
                            <a:srgbClr val="000066"/>
                          </a:solidFill>
                          <a:effectLst/>
                          <a:latin typeface="Arial" charset="0"/>
                          <a:ea typeface="宋体" pitchFamily="2" charset="-122"/>
                        </a:rPr>
                        <a:t>20</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a:ln>
                            <a:noFill/>
                          </a:ln>
                          <a:solidFill>
                            <a:srgbClr val="000066"/>
                          </a:solidFill>
                          <a:effectLst/>
                          <a:latin typeface="Arial" charset="0"/>
                          <a:ea typeface="宋体" pitchFamily="2" charset="-122"/>
                        </a:rPr>
                        <a:t>20</a:t>
                      </a:r>
                      <a:r>
                        <a:rPr kumimoji="0" lang="en-US" altLang="zh-CN" sz="1200" b="1" i="0" u="none" strike="noStrike" cap="none" normalizeH="0" baseline="0" dirty="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dirty="0">
                          <a:ln>
                            <a:noFill/>
                          </a:ln>
                          <a:solidFill>
                            <a:srgbClr val="000066"/>
                          </a:solidFill>
                          <a:effectLst/>
                          <a:latin typeface="Arial" charset="0"/>
                          <a:ea typeface="宋体" pitchFamily="2" charset="-122"/>
                        </a:rPr>
                        <a:t>25</a:t>
                      </a:r>
                    </a:p>
                  </a:txBody>
                  <a:tcPr marL="68580" marR="68580" marT="34254" marB="342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TextBox 1"/>
          <p:cNvSpPr txBox="1"/>
          <p:nvPr/>
        </p:nvSpPr>
        <p:spPr>
          <a:xfrm>
            <a:off x="5723782" y="3089709"/>
            <a:ext cx="1998222" cy="320040"/>
          </a:xfrm>
          <a:prstGeom prst="rect">
            <a:avLst/>
          </a:prstGeom>
          <a:noFill/>
        </p:spPr>
        <p:txBody>
          <a:bodyPr wrap="square" rtlCol="0">
            <a:spAutoFit/>
          </a:bodyPr>
          <a:lstStyle/>
          <a:p>
            <a:r>
              <a:rPr lang="en-US" altLang="zh-CN" sz="1500" b="1" dirty="0">
                <a:solidFill>
                  <a:srgbClr val="FF0000"/>
                </a:solidFill>
              </a:rPr>
              <a:t>S[</a:t>
            </a:r>
            <a:r>
              <a:rPr lang="en-US" altLang="zh-CN" sz="1500" b="1" dirty="0" err="1">
                <a:solidFill>
                  <a:srgbClr val="FF0000"/>
                </a:solidFill>
              </a:rPr>
              <a:t>i</a:t>
            </a:r>
            <a:r>
              <a:rPr lang="en-US" altLang="zh-CN" sz="1500" b="1" dirty="0">
                <a:solidFill>
                  <a:srgbClr val="FF0000"/>
                </a:solidFill>
              </a:rPr>
              <a:t>][j]</a:t>
            </a:r>
            <a:r>
              <a:rPr lang="zh-CN" altLang="en-US" sz="1500" b="1" dirty="0">
                <a:solidFill>
                  <a:srgbClr val="FF0000"/>
                </a:solidFill>
              </a:rPr>
              <a:t>的含义？</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ChangeArrowheads="1"/>
          </p:cNvSpPr>
          <p:nvPr/>
        </p:nvSpPr>
        <p:spPr bwMode="auto">
          <a:xfrm>
            <a:off x="2141935" y="0"/>
            <a:ext cx="4225528" cy="596504"/>
          </a:xfrm>
          <a:prstGeom prst="rect">
            <a:avLst/>
          </a:prstGeom>
          <a:noFill/>
          <a:ln>
            <a:noFill/>
          </a:ln>
          <a:effectLst/>
        </p:spPr>
        <p:txBody>
          <a:bodyPr anchor="b"/>
          <a:lstStyle/>
          <a:p>
            <a:pPr>
              <a:defRPr/>
            </a:pPr>
            <a:r>
              <a:rPr lang="zh-CN" altLang="en-US" sz="2550" b="1">
                <a:solidFill>
                  <a:srgbClr val="000066"/>
                </a:solidFill>
                <a:effectLst>
                  <a:outerShdw blurRad="38100" dist="38100" dir="2700000" algn="tl">
                    <a:srgbClr val="C0C0C0"/>
                  </a:outerShdw>
                </a:effectLst>
                <a:latin typeface="Garamond" pitchFamily="18" charset="0"/>
                <a:ea typeface="黑体" pitchFamily="2" charset="-122"/>
              </a:rPr>
              <a:t>用动态规划法求最优解</a:t>
            </a:r>
            <a:endParaRPr lang="ja-JP" altLang="en-US" sz="25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126007" name="Rectangle 3"/>
          <p:cNvSpPr>
            <a:spLocks noChangeArrowheads="1"/>
          </p:cNvSpPr>
          <p:nvPr/>
        </p:nvSpPr>
        <p:spPr bwMode="auto">
          <a:xfrm>
            <a:off x="48260" y="554673"/>
            <a:ext cx="6318647" cy="4572000"/>
          </a:xfrm>
          <a:prstGeom prst="rect">
            <a:avLst/>
          </a:prstGeom>
          <a:noFill/>
          <a:ln w="9525">
            <a:noFill/>
            <a:miter lim="800000"/>
          </a:ln>
        </p:spPr>
        <p:txBody>
          <a:bodyPr>
            <a:spAutoFit/>
          </a:bodyPr>
          <a:lstStyle/>
          <a:p>
            <a:pPr>
              <a:lnSpc>
                <a:spcPct val="150000"/>
              </a:lnSpc>
            </a:pPr>
            <a:r>
              <a:rPr kumimoji="1" lang="en-US" altLang="zh-CN" sz="1400" b="1">
                <a:solidFill>
                  <a:srgbClr val="000000"/>
                </a:solidFill>
              </a:rPr>
              <a:t>void MatrixChain(int *p</a:t>
            </a:r>
            <a:r>
              <a:rPr kumimoji="1" lang="zh-CN" altLang="en-US" sz="1400" b="1">
                <a:solidFill>
                  <a:srgbClr val="000000"/>
                </a:solidFill>
              </a:rPr>
              <a:t>，</a:t>
            </a:r>
            <a:r>
              <a:rPr kumimoji="1" lang="en-US" altLang="zh-CN" sz="1400" b="1">
                <a:solidFill>
                  <a:srgbClr val="000000"/>
                </a:solidFill>
              </a:rPr>
              <a:t>int n</a:t>
            </a:r>
            <a:r>
              <a:rPr kumimoji="1" lang="zh-CN" altLang="en-US" sz="1400" b="1">
                <a:solidFill>
                  <a:srgbClr val="000000"/>
                </a:solidFill>
              </a:rPr>
              <a:t>，</a:t>
            </a:r>
            <a:r>
              <a:rPr kumimoji="1" lang="en-US" altLang="zh-CN" sz="1400" b="1">
                <a:solidFill>
                  <a:srgbClr val="000000"/>
                </a:solidFill>
              </a:rPr>
              <a:t>int **m</a:t>
            </a:r>
            <a:r>
              <a:rPr kumimoji="1" lang="zh-CN" altLang="en-US" sz="1400" b="1">
                <a:solidFill>
                  <a:srgbClr val="000000"/>
                </a:solidFill>
              </a:rPr>
              <a:t>，</a:t>
            </a:r>
            <a:r>
              <a:rPr kumimoji="1" lang="en-US" altLang="zh-CN" sz="1400" b="1">
                <a:solidFill>
                  <a:srgbClr val="000000"/>
                </a:solidFill>
              </a:rPr>
              <a:t>int **s)</a:t>
            </a:r>
          </a:p>
          <a:p>
            <a:pPr>
              <a:lnSpc>
                <a:spcPct val="150000"/>
              </a:lnSpc>
            </a:pPr>
            <a:r>
              <a:rPr kumimoji="1" lang="en-US" altLang="zh-CN" sz="1400" b="1">
                <a:solidFill>
                  <a:srgbClr val="000000"/>
                </a:solidFill>
              </a:rPr>
              <a:t>{</a:t>
            </a:r>
          </a:p>
          <a:p>
            <a:pPr>
              <a:lnSpc>
                <a:spcPct val="150000"/>
              </a:lnSpc>
            </a:pPr>
            <a:r>
              <a:rPr kumimoji="1" lang="en-US" altLang="zh-CN" sz="1400" b="1">
                <a:solidFill>
                  <a:srgbClr val="000000"/>
                </a:solidFill>
              </a:rPr>
              <a:t>        for (int i = 1; i &lt;= n; i++) m[i][i] = 0;</a:t>
            </a:r>
          </a:p>
          <a:p>
            <a:pPr>
              <a:lnSpc>
                <a:spcPct val="150000"/>
              </a:lnSpc>
            </a:pPr>
            <a:r>
              <a:rPr kumimoji="1" lang="en-US" altLang="zh-CN" sz="1400" b="1">
                <a:solidFill>
                  <a:srgbClr val="000000"/>
                </a:solidFill>
              </a:rPr>
              <a:t>        for (int r = 2; r &lt;= n; r++)  // r</a:t>
            </a:r>
            <a:r>
              <a:rPr kumimoji="1" lang="zh-CN" altLang="en-US" sz="1400" b="1">
                <a:solidFill>
                  <a:srgbClr val="000000"/>
                </a:solidFill>
              </a:rPr>
              <a:t>代表了对角线，如图</a:t>
            </a:r>
            <a:r>
              <a:rPr kumimoji="1" lang="en-US" altLang="zh-CN" sz="1400" b="1">
                <a:solidFill>
                  <a:srgbClr val="000000"/>
                </a:solidFill>
              </a:rPr>
              <a:t>a </a:t>
            </a:r>
          </a:p>
          <a:p>
            <a:pPr>
              <a:lnSpc>
                <a:spcPct val="150000"/>
              </a:lnSpc>
            </a:pPr>
            <a:r>
              <a:rPr kumimoji="1" lang="en-US" altLang="zh-CN" sz="1400" b="1">
                <a:solidFill>
                  <a:srgbClr val="000000"/>
                </a:solidFill>
              </a:rPr>
              <a:t>           for (int i = 1; i &lt;= n - r+1; i++) { //</a:t>
            </a:r>
            <a:r>
              <a:rPr kumimoji="1" lang="zh-CN" altLang="en-US" sz="1400" b="1">
                <a:solidFill>
                  <a:srgbClr val="000000"/>
                </a:solidFill>
              </a:rPr>
              <a:t>代表了对每条对角线的数值</a:t>
            </a:r>
          </a:p>
          <a:p>
            <a:pPr>
              <a:lnSpc>
                <a:spcPct val="150000"/>
              </a:lnSpc>
            </a:pPr>
            <a:r>
              <a:rPr kumimoji="1" lang="en-US" altLang="zh-CN" sz="1400" b="1">
                <a:solidFill>
                  <a:srgbClr val="000000"/>
                </a:solidFill>
              </a:rPr>
              <a:t>              int j=i+r-1;</a:t>
            </a:r>
          </a:p>
          <a:p>
            <a:pPr>
              <a:lnSpc>
                <a:spcPct val="150000"/>
              </a:lnSpc>
            </a:pPr>
            <a:r>
              <a:rPr kumimoji="1" lang="en-US" altLang="zh-CN" sz="1400" b="1">
                <a:solidFill>
                  <a:srgbClr val="000000"/>
                </a:solidFill>
              </a:rPr>
              <a:t>              m[i][j] = m[i+1][j]+ p[i-1]*p[i]*p[j];</a:t>
            </a:r>
          </a:p>
          <a:p>
            <a:pPr>
              <a:lnSpc>
                <a:spcPct val="150000"/>
              </a:lnSpc>
            </a:pPr>
            <a:r>
              <a:rPr kumimoji="1" lang="en-US" altLang="zh-CN" sz="1400" b="1">
                <a:solidFill>
                  <a:srgbClr val="000000"/>
                </a:solidFill>
              </a:rPr>
              <a:t>              s[i][j] = i;</a:t>
            </a:r>
          </a:p>
          <a:p>
            <a:pPr>
              <a:lnSpc>
                <a:spcPct val="150000"/>
              </a:lnSpc>
            </a:pPr>
            <a:r>
              <a:rPr kumimoji="1" lang="en-US" altLang="zh-CN" sz="1400" b="1">
                <a:solidFill>
                  <a:srgbClr val="000000"/>
                </a:solidFill>
              </a:rPr>
              <a:t>              for (int k = i+1; k &lt; j; k++) {</a:t>
            </a:r>
          </a:p>
          <a:p>
            <a:pPr>
              <a:lnSpc>
                <a:spcPct val="150000"/>
              </a:lnSpc>
            </a:pPr>
            <a:r>
              <a:rPr kumimoji="1" lang="en-US" altLang="zh-CN" sz="1400" b="1">
                <a:solidFill>
                  <a:srgbClr val="000000"/>
                </a:solidFill>
              </a:rPr>
              <a:t>                 int t = m[i][k] + m[k+1][j] + p[i-1]*p[k]*p[j];</a:t>
            </a:r>
          </a:p>
          <a:p>
            <a:pPr>
              <a:lnSpc>
                <a:spcPct val="150000"/>
              </a:lnSpc>
            </a:pPr>
            <a:r>
              <a:rPr kumimoji="1" lang="en-US" altLang="zh-CN" sz="1400" b="1">
                <a:solidFill>
                  <a:srgbClr val="000000"/>
                </a:solidFill>
              </a:rPr>
              <a:t>                 if (t &lt; m[i][j]) { m[i][j] = t; s[i][j] = k;}</a:t>
            </a:r>
          </a:p>
          <a:p>
            <a:pPr>
              <a:lnSpc>
                <a:spcPct val="150000"/>
              </a:lnSpc>
            </a:pPr>
            <a:r>
              <a:rPr kumimoji="1" lang="en-US" altLang="zh-CN" sz="1400" b="1">
                <a:solidFill>
                  <a:srgbClr val="000000"/>
                </a:solidFill>
              </a:rPr>
              <a:t>              }</a:t>
            </a:r>
          </a:p>
          <a:p>
            <a:pPr>
              <a:lnSpc>
                <a:spcPct val="150000"/>
              </a:lnSpc>
            </a:pPr>
            <a:r>
              <a:rPr kumimoji="1" lang="en-US" altLang="zh-CN" sz="1400" b="1">
                <a:solidFill>
                  <a:srgbClr val="000000"/>
                </a:solidFill>
              </a:rPr>
              <a:t>          }</a:t>
            </a:r>
          </a:p>
          <a:p>
            <a:pPr>
              <a:lnSpc>
                <a:spcPct val="150000"/>
              </a:lnSpc>
            </a:pPr>
            <a:r>
              <a:rPr kumimoji="1" lang="en-US" altLang="zh-CN" sz="1400" b="1">
                <a:solidFill>
                  <a:srgbClr val="000000"/>
                </a:solidFill>
              </a:rPr>
              <a:t>}</a:t>
            </a:r>
          </a:p>
        </p:txBody>
      </p:sp>
      <p:graphicFrame>
        <p:nvGraphicFramePr>
          <p:cNvPr id="295967" name="Group 31"/>
          <p:cNvGraphicFramePr>
            <a:graphicFrameLocks noGrp="1"/>
          </p:cNvGraphicFramePr>
          <p:nvPr/>
        </p:nvGraphicFramePr>
        <p:xfrm>
          <a:off x="5090160" y="843280"/>
          <a:ext cx="3790315" cy="687705"/>
        </p:xfrm>
        <a:graphic>
          <a:graphicData uri="http://schemas.openxmlformats.org/drawingml/2006/table">
            <a:tbl>
              <a:tblPr/>
              <a:tblGrid>
                <a:gridCol w="640715">
                  <a:extLst>
                    <a:ext uri="{9D8B030D-6E8A-4147-A177-3AD203B41FA5}">
                      <a16:colId xmlns:a16="http://schemas.microsoft.com/office/drawing/2014/main" val="20000"/>
                    </a:ext>
                  </a:extLst>
                </a:gridCol>
                <a:gridCol w="640715">
                  <a:extLst>
                    <a:ext uri="{9D8B030D-6E8A-4147-A177-3AD203B41FA5}">
                      <a16:colId xmlns:a16="http://schemas.microsoft.com/office/drawing/2014/main" val="20001"/>
                    </a:ext>
                  </a:extLst>
                </a:gridCol>
                <a:gridCol w="542925">
                  <a:extLst>
                    <a:ext uri="{9D8B030D-6E8A-4147-A177-3AD203B41FA5}">
                      <a16:colId xmlns:a16="http://schemas.microsoft.com/office/drawing/2014/main" val="20002"/>
                    </a:ext>
                  </a:extLst>
                </a:gridCol>
                <a:gridCol w="542925">
                  <a:extLst>
                    <a:ext uri="{9D8B030D-6E8A-4147-A177-3AD203B41FA5}">
                      <a16:colId xmlns:a16="http://schemas.microsoft.com/office/drawing/2014/main" val="20003"/>
                    </a:ext>
                  </a:extLst>
                </a:gridCol>
                <a:gridCol w="641350">
                  <a:extLst>
                    <a:ext uri="{9D8B030D-6E8A-4147-A177-3AD203B41FA5}">
                      <a16:colId xmlns:a16="http://schemas.microsoft.com/office/drawing/2014/main" val="20004"/>
                    </a:ext>
                  </a:extLst>
                </a:gridCol>
                <a:gridCol w="781685">
                  <a:extLst>
                    <a:ext uri="{9D8B030D-6E8A-4147-A177-3AD203B41FA5}">
                      <a16:colId xmlns:a16="http://schemas.microsoft.com/office/drawing/2014/main" val="20005"/>
                    </a:ext>
                  </a:extLst>
                </a:gridCol>
              </a:tblGrid>
              <a:tr h="25146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a:ln>
                            <a:noFill/>
                          </a:ln>
                          <a:solidFill>
                            <a:srgbClr val="000066"/>
                          </a:solidFill>
                          <a:effectLst/>
                          <a:latin typeface="Arial" charset="0"/>
                          <a:ea typeface="宋体" pitchFamily="2" charset="-122"/>
                        </a:rPr>
                        <a:t>A1</a:t>
                      </a:r>
                    </a:p>
                  </a:txBody>
                  <a:tcPr marL="68580" marR="68580" marT="34254" marB="342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A2</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A3</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A4</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A5</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a:ln>
                            <a:noFill/>
                          </a:ln>
                          <a:solidFill>
                            <a:srgbClr val="000066"/>
                          </a:solidFill>
                          <a:effectLst/>
                          <a:latin typeface="Arial" charset="0"/>
                          <a:ea typeface="宋体" pitchFamily="2" charset="-122"/>
                        </a:rPr>
                        <a:t>A6</a:t>
                      </a:r>
                    </a:p>
                  </a:txBody>
                  <a:tcPr marL="68580" marR="68580" marT="34254" marB="342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24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a:ln>
                            <a:noFill/>
                          </a:ln>
                          <a:solidFill>
                            <a:srgbClr val="000066"/>
                          </a:solidFill>
                          <a:effectLst/>
                          <a:latin typeface="Arial" charset="0"/>
                          <a:ea typeface="宋体" pitchFamily="2" charset="-122"/>
                        </a:rPr>
                        <a:t>30</a:t>
                      </a:r>
                      <a:r>
                        <a:rPr kumimoji="0" lang="en-US" altLang="zh-CN" sz="1200" b="1" i="0" u="none" strike="noStrike" cap="none" normalizeH="0" baseline="0" dirty="0">
                          <a:ln>
                            <a:noFill/>
                          </a:ln>
                          <a:solidFill>
                            <a:srgbClr val="000066"/>
                          </a:solidFill>
                          <a:effectLst/>
                          <a:latin typeface="Arial" charset="0"/>
                          <a:ea typeface="宋体" pitchFamily="2" charset="-122"/>
                          <a:sym typeface="Symbol" pitchFamily="18" charset="2"/>
                        </a:rPr>
                        <a:t>35</a:t>
                      </a:r>
                      <a:endParaRPr kumimoji="0" lang="en-US" altLang="zh-CN" sz="1200" b="1" i="0" u="none" strike="noStrike" cap="none" normalizeH="0" baseline="0" dirty="0">
                        <a:ln>
                          <a:noFill/>
                        </a:ln>
                        <a:solidFill>
                          <a:srgbClr val="000066"/>
                        </a:solidFill>
                        <a:effectLst/>
                        <a:latin typeface="Arial" charset="0"/>
                        <a:ea typeface="宋体" pitchFamily="2" charset="-122"/>
                      </a:endParaRPr>
                    </a:p>
                  </a:txBody>
                  <a:tcPr marL="68580" marR="68580" marT="34254" marB="342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35</a:t>
                      </a:r>
                      <a:r>
                        <a:rPr kumimoji="0" lang="en-US" altLang="zh-CN" sz="1200" b="1" i="0" u="none" strike="noStrike" cap="none" normalizeH="0" baseline="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a:ln>
                            <a:noFill/>
                          </a:ln>
                          <a:solidFill>
                            <a:srgbClr val="000066"/>
                          </a:solidFill>
                          <a:effectLst/>
                          <a:latin typeface="Arial" charset="0"/>
                          <a:ea typeface="宋体" pitchFamily="2" charset="-122"/>
                        </a:rPr>
                        <a:t>15</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15</a:t>
                      </a:r>
                      <a:r>
                        <a:rPr kumimoji="0" lang="en-US" altLang="zh-CN" sz="1200" b="1" i="0" u="none" strike="noStrike" cap="none" normalizeH="0" baseline="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a:ln>
                            <a:noFill/>
                          </a:ln>
                          <a:solidFill>
                            <a:srgbClr val="000066"/>
                          </a:solidFill>
                          <a:effectLst/>
                          <a:latin typeface="Arial" charset="0"/>
                          <a:ea typeface="宋体" pitchFamily="2" charset="-122"/>
                        </a:rPr>
                        <a:t>5</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5</a:t>
                      </a:r>
                      <a:r>
                        <a:rPr kumimoji="0" lang="en-US" altLang="zh-CN" sz="1200" b="1" i="0" u="none" strike="noStrike" cap="none" normalizeH="0" baseline="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a:ln>
                            <a:noFill/>
                          </a:ln>
                          <a:solidFill>
                            <a:srgbClr val="000066"/>
                          </a:solidFill>
                          <a:effectLst/>
                          <a:latin typeface="Arial" charset="0"/>
                          <a:ea typeface="宋体" pitchFamily="2" charset="-122"/>
                        </a:rPr>
                        <a:t>10</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10</a:t>
                      </a:r>
                      <a:r>
                        <a:rPr kumimoji="0" lang="en-US" altLang="zh-CN" sz="1200" b="1" i="0" u="none" strike="noStrike" cap="none" normalizeH="0" baseline="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a:ln>
                            <a:noFill/>
                          </a:ln>
                          <a:solidFill>
                            <a:srgbClr val="000066"/>
                          </a:solidFill>
                          <a:effectLst/>
                          <a:latin typeface="Arial" charset="0"/>
                          <a:ea typeface="宋体" pitchFamily="2" charset="-122"/>
                        </a:rPr>
                        <a:t>20</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a:ln>
                            <a:noFill/>
                          </a:ln>
                          <a:solidFill>
                            <a:srgbClr val="000066"/>
                          </a:solidFill>
                          <a:effectLst/>
                          <a:latin typeface="Arial" charset="0"/>
                          <a:ea typeface="宋体" pitchFamily="2" charset="-122"/>
                        </a:rPr>
                        <a:t>20</a:t>
                      </a:r>
                      <a:r>
                        <a:rPr kumimoji="0" lang="en-US" altLang="zh-CN" sz="1200" b="1" i="0" u="none" strike="noStrike" cap="none" normalizeH="0" baseline="0" dirty="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dirty="0">
                          <a:ln>
                            <a:noFill/>
                          </a:ln>
                          <a:solidFill>
                            <a:srgbClr val="000066"/>
                          </a:solidFill>
                          <a:effectLst/>
                          <a:latin typeface="Arial" charset="0"/>
                          <a:ea typeface="宋体" pitchFamily="2" charset="-122"/>
                        </a:rPr>
                        <a:t>25</a:t>
                      </a:r>
                    </a:p>
                  </a:txBody>
                  <a:tcPr marL="68580" marR="68580" marT="34254" marB="342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6031" name="Rectangle 28"/>
          <p:cNvSpPr>
            <a:spLocks noChangeArrowheads="1"/>
          </p:cNvSpPr>
          <p:nvPr/>
        </p:nvSpPr>
        <p:spPr bwMode="auto">
          <a:xfrm>
            <a:off x="1143000" y="2143840"/>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126004" name="Object 52"/>
          <p:cNvGraphicFramePr>
            <a:graphicFrameLocks noChangeAspect="1"/>
          </p:cNvGraphicFramePr>
          <p:nvPr/>
        </p:nvGraphicFramePr>
        <p:xfrm>
          <a:off x="3488690" y="2635250"/>
          <a:ext cx="5634355" cy="845185"/>
        </p:xfrm>
        <a:graphic>
          <a:graphicData uri="http://schemas.openxmlformats.org/presentationml/2006/ole">
            <mc:AlternateContent xmlns:mc="http://schemas.openxmlformats.org/markup-compatibility/2006">
              <mc:Choice xmlns:v="urn:schemas-microsoft-com:vml" Requires="v">
                <p:oleObj spid="_x0000_s126064" name="公式" r:id="rId3" imgW="4762500" imgH="711200" progId="Equation.3">
                  <p:embed/>
                </p:oleObj>
              </mc:Choice>
              <mc:Fallback>
                <p:oleObj name="公式" r:id="rId3" imgW="4762500" imgH="711200" progId="Equation.3">
                  <p:embed/>
                  <p:pic>
                    <p:nvPicPr>
                      <p:cNvPr id="0" name="Picture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8690" y="2635250"/>
                        <a:ext cx="5634355" cy="845185"/>
                      </a:xfrm>
                      <a:prstGeom prst="rect">
                        <a:avLst/>
                      </a:prstGeom>
                      <a:noFill/>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ChangeArrowheads="1"/>
          </p:cNvSpPr>
          <p:nvPr/>
        </p:nvSpPr>
        <p:spPr bwMode="auto">
          <a:xfrm>
            <a:off x="2141935" y="0"/>
            <a:ext cx="4225528" cy="596504"/>
          </a:xfrm>
          <a:prstGeom prst="rect">
            <a:avLst/>
          </a:prstGeom>
          <a:noFill/>
          <a:ln>
            <a:noFill/>
          </a:ln>
          <a:effectLst/>
        </p:spPr>
        <p:txBody>
          <a:bodyPr anchor="b"/>
          <a:lstStyle/>
          <a:p>
            <a:pPr>
              <a:defRPr/>
            </a:pPr>
            <a:r>
              <a:rPr lang="zh-CN" altLang="en-US" sz="2550" b="1">
                <a:solidFill>
                  <a:srgbClr val="000066"/>
                </a:solidFill>
                <a:effectLst>
                  <a:outerShdw blurRad="38100" dist="38100" dir="2700000" algn="tl">
                    <a:srgbClr val="C0C0C0"/>
                  </a:outerShdw>
                </a:effectLst>
                <a:latin typeface="Garamond" pitchFamily="18" charset="0"/>
                <a:ea typeface="黑体" pitchFamily="2" charset="-122"/>
              </a:rPr>
              <a:t>用动态规划法求最优解</a:t>
            </a:r>
            <a:endParaRPr lang="ja-JP" altLang="en-US" sz="25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257027" name="Rectangle 3"/>
          <p:cNvSpPr>
            <a:spLocks noChangeArrowheads="1"/>
          </p:cNvSpPr>
          <p:nvPr/>
        </p:nvSpPr>
        <p:spPr bwMode="auto">
          <a:xfrm>
            <a:off x="48260" y="538798"/>
            <a:ext cx="6318647" cy="3931920"/>
          </a:xfrm>
          <a:prstGeom prst="rect">
            <a:avLst/>
          </a:prstGeom>
          <a:noFill/>
          <a:ln w="9525">
            <a:noFill/>
            <a:miter lim="800000"/>
          </a:ln>
        </p:spPr>
        <p:txBody>
          <a:bodyPr>
            <a:spAutoFit/>
          </a:bodyPr>
          <a:lstStyle/>
          <a:p>
            <a:pPr>
              <a:lnSpc>
                <a:spcPct val="150000"/>
              </a:lnSpc>
            </a:pPr>
            <a:r>
              <a:rPr kumimoji="1" lang="en-US" altLang="zh-CN" sz="1200"/>
              <a:t>void </a:t>
            </a:r>
            <a:r>
              <a:rPr kumimoji="1" lang="en-US" altLang="zh-CN" sz="1200" b="1"/>
              <a:t>MatrixChain</a:t>
            </a:r>
            <a:r>
              <a:rPr kumimoji="1" lang="en-US" altLang="zh-CN" sz="1200"/>
              <a:t>(int *p</a:t>
            </a:r>
            <a:r>
              <a:rPr kumimoji="1" lang="zh-CN" altLang="en-US" sz="1200"/>
              <a:t>，</a:t>
            </a:r>
            <a:r>
              <a:rPr kumimoji="1" lang="en-US" altLang="zh-CN" sz="1200"/>
              <a:t>int n</a:t>
            </a:r>
            <a:r>
              <a:rPr kumimoji="1" lang="zh-CN" altLang="en-US" sz="1200"/>
              <a:t>，</a:t>
            </a:r>
            <a:r>
              <a:rPr kumimoji="1" lang="en-US" altLang="zh-CN" sz="1200"/>
              <a:t>int **m</a:t>
            </a:r>
            <a:r>
              <a:rPr kumimoji="1" lang="zh-CN" altLang="en-US" sz="1200"/>
              <a:t>，</a:t>
            </a:r>
            <a:r>
              <a:rPr kumimoji="1" lang="en-US" altLang="zh-CN" sz="1200"/>
              <a:t>int **s)</a:t>
            </a:r>
          </a:p>
          <a:p>
            <a:pPr>
              <a:lnSpc>
                <a:spcPct val="150000"/>
              </a:lnSpc>
            </a:pPr>
            <a:r>
              <a:rPr kumimoji="1" lang="en-US" altLang="zh-CN" sz="1200"/>
              <a:t>{</a:t>
            </a:r>
          </a:p>
          <a:p>
            <a:pPr>
              <a:lnSpc>
                <a:spcPct val="150000"/>
              </a:lnSpc>
            </a:pPr>
            <a:r>
              <a:rPr kumimoji="1" lang="en-US" altLang="zh-CN" sz="1200"/>
              <a:t>        for (int i = 1; i &lt;= n; i++) m[i][i] = 0;</a:t>
            </a:r>
          </a:p>
          <a:p>
            <a:pPr>
              <a:lnSpc>
                <a:spcPct val="150000"/>
              </a:lnSpc>
            </a:pPr>
            <a:r>
              <a:rPr kumimoji="1" lang="en-US" altLang="zh-CN" sz="1200"/>
              <a:t>        for (int r = 2; r &lt;= n; r++)</a:t>
            </a:r>
          </a:p>
          <a:p>
            <a:pPr>
              <a:lnSpc>
                <a:spcPct val="150000"/>
              </a:lnSpc>
            </a:pPr>
            <a:r>
              <a:rPr kumimoji="1" lang="en-US" altLang="zh-CN" sz="1200"/>
              <a:t>           for (int i = 1; i &lt;= n - r+1; i++) {</a:t>
            </a:r>
          </a:p>
          <a:p>
            <a:pPr>
              <a:lnSpc>
                <a:spcPct val="150000"/>
              </a:lnSpc>
            </a:pPr>
            <a:r>
              <a:rPr kumimoji="1" lang="en-US" altLang="zh-CN" sz="1200"/>
              <a:t>              int j=i+r-1;</a:t>
            </a:r>
          </a:p>
          <a:p>
            <a:pPr>
              <a:lnSpc>
                <a:spcPct val="150000"/>
              </a:lnSpc>
            </a:pPr>
            <a:r>
              <a:rPr kumimoji="1" lang="en-US" altLang="zh-CN" sz="1200"/>
              <a:t>              m[i][j] = m[i+1][j]+ p[i-1]*p[i]*p[j];</a:t>
            </a:r>
          </a:p>
          <a:p>
            <a:pPr>
              <a:lnSpc>
                <a:spcPct val="150000"/>
              </a:lnSpc>
            </a:pPr>
            <a:r>
              <a:rPr kumimoji="1" lang="en-US" altLang="zh-CN" sz="1200"/>
              <a:t>              s[i][j] = i;</a:t>
            </a:r>
          </a:p>
          <a:p>
            <a:pPr>
              <a:lnSpc>
                <a:spcPct val="150000"/>
              </a:lnSpc>
            </a:pPr>
            <a:r>
              <a:rPr kumimoji="1" lang="en-US" altLang="zh-CN" sz="1200"/>
              <a:t>              for (int k = i+1; k &lt; j; k++) {</a:t>
            </a:r>
          </a:p>
          <a:p>
            <a:pPr>
              <a:lnSpc>
                <a:spcPct val="150000"/>
              </a:lnSpc>
            </a:pPr>
            <a:r>
              <a:rPr kumimoji="1" lang="en-US" altLang="zh-CN" sz="1200"/>
              <a:t>                 int t = m[i][k] + m[k+1][j] + p[i-1]*p[k]*p[j];</a:t>
            </a:r>
          </a:p>
          <a:p>
            <a:pPr>
              <a:lnSpc>
                <a:spcPct val="150000"/>
              </a:lnSpc>
            </a:pPr>
            <a:r>
              <a:rPr kumimoji="1" lang="en-US" altLang="zh-CN" sz="1200"/>
              <a:t>                 if (t &lt; m[i][j]) { m[i][j] = t; s[i][j] = k;}</a:t>
            </a:r>
          </a:p>
          <a:p>
            <a:pPr>
              <a:lnSpc>
                <a:spcPct val="150000"/>
              </a:lnSpc>
            </a:pPr>
            <a:r>
              <a:rPr kumimoji="1" lang="en-US" altLang="zh-CN" sz="1200"/>
              <a:t>              }</a:t>
            </a:r>
          </a:p>
          <a:p>
            <a:pPr>
              <a:lnSpc>
                <a:spcPct val="150000"/>
              </a:lnSpc>
            </a:pPr>
            <a:r>
              <a:rPr kumimoji="1" lang="en-US" altLang="zh-CN" sz="1200"/>
              <a:t>          }</a:t>
            </a:r>
          </a:p>
          <a:p>
            <a:pPr>
              <a:lnSpc>
                <a:spcPct val="150000"/>
              </a:lnSpc>
            </a:pPr>
            <a:r>
              <a:rPr kumimoji="1" lang="en-US" altLang="zh-CN" sz="1200"/>
              <a:t>}</a:t>
            </a:r>
          </a:p>
        </p:txBody>
      </p:sp>
      <p:graphicFrame>
        <p:nvGraphicFramePr>
          <p:cNvPr id="295967" name="Group 31"/>
          <p:cNvGraphicFramePr>
            <a:graphicFrameLocks noGrp="1"/>
          </p:cNvGraphicFramePr>
          <p:nvPr/>
        </p:nvGraphicFramePr>
        <p:xfrm>
          <a:off x="5205730" y="596265"/>
          <a:ext cx="3721100" cy="687705"/>
        </p:xfrm>
        <a:graphic>
          <a:graphicData uri="http://schemas.openxmlformats.org/drawingml/2006/table">
            <a:tbl>
              <a:tblPr/>
              <a:tblGrid>
                <a:gridCol w="628650">
                  <a:extLst>
                    <a:ext uri="{9D8B030D-6E8A-4147-A177-3AD203B41FA5}">
                      <a16:colId xmlns:a16="http://schemas.microsoft.com/office/drawing/2014/main" val="20000"/>
                    </a:ext>
                  </a:extLst>
                </a:gridCol>
                <a:gridCol w="629285">
                  <a:extLst>
                    <a:ext uri="{9D8B030D-6E8A-4147-A177-3AD203B41FA5}">
                      <a16:colId xmlns:a16="http://schemas.microsoft.com/office/drawing/2014/main" val="20001"/>
                    </a:ext>
                  </a:extLst>
                </a:gridCol>
                <a:gridCol w="532765">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629285">
                  <a:extLst>
                    <a:ext uri="{9D8B030D-6E8A-4147-A177-3AD203B41FA5}">
                      <a16:colId xmlns:a16="http://schemas.microsoft.com/office/drawing/2014/main" val="20004"/>
                    </a:ext>
                  </a:extLst>
                </a:gridCol>
                <a:gridCol w="767715">
                  <a:extLst>
                    <a:ext uri="{9D8B030D-6E8A-4147-A177-3AD203B41FA5}">
                      <a16:colId xmlns:a16="http://schemas.microsoft.com/office/drawing/2014/main" val="20005"/>
                    </a:ext>
                  </a:extLst>
                </a:gridCol>
              </a:tblGrid>
              <a:tr h="25146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a:ln>
                            <a:noFill/>
                          </a:ln>
                          <a:solidFill>
                            <a:srgbClr val="000066"/>
                          </a:solidFill>
                          <a:effectLst/>
                          <a:latin typeface="Arial" charset="0"/>
                          <a:ea typeface="宋体" pitchFamily="2" charset="-122"/>
                        </a:rPr>
                        <a:t>A1</a:t>
                      </a:r>
                    </a:p>
                  </a:txBody>
                  <a:tcPr marL="68580" marR="68580" marT="34254" marB="342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A2</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A3</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A4</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A5</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a:ln>
                            <a:noFill/>
                          </a:ln>
                          <a:solidFill>
                            <a:srgbClr val="000066"/>
                          </a:solidFill>
                          <a:effectLst/>
                          <a:latin typeface="Arial" charset="0"/>
                          <a:ea typeface="宋体" pitchFamily="2" charset="-122"/>
                        </a:rPr>
                        <a:t>A6</a:t>
                      </a:r>
                    </a:p>
                  </a:txBody>
                  <a:tcPr marL="68580" marR="68580" marT="34254" marB="342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24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a:ln>
                            <a:noFill/>
                          </a:ln>
                          <a:solidFill>
                            <a:srgbClr val="000066"/>
                          </a:solidFill>
                          <a:effectLst/>
                          <a:latin typeface="Arial" charset="0"/>
                          <a:ea typeface="宋体" pitchFamily="2" charset="-122"/>
                        </a:rPr>
                        <a:t>30</a:t>
                      </a:r>
                      <a:r>
                        <a:rPr kumimoji="0" lang="en-US" altLang="zh-CN" sz="1200" b="1" i="0" u="none" strike="noStrike" cap="none" normalizeH="0" baseline="0" dirty="0">
                          <a:ln>
                            <a:noFill/>
                          </a:ln>
                          <a:solidFill>
                            <a:srgbClr val="000066"/>
                          </a:solidFill>
                          <a:effectLst/>
                          <a:latin typeface="Arial" charset="0"/>
                          <a:ea typeface="宋体" pitchFamily="2" charset="-122"/>
                          <a:sym typeface="Symbol" pitchFamily="18" charset="2"/>
                        </a:rPr>
                        <a:t>35</a:t>
                      </a:r>
                      <a:endParaRPr kumimoji="0" lang="en-US" altLang="zh-CN" sz="1200" b="1" i="0" u="none" strike="noStrike" cap="none" normalizeH="0" baseline="0" dirty="0">
                        <a:ln>
                          <a:noFill/>
                        </a:ln>
                        <a:solidFill>
                          <a:srgbClr val="000066"/>
                        </a:solidFill>
                        <a:effectLst/>
                        <a:latin typeface="Arial" charset="0"/>
                        <a:ea typeface="宋体" pitchFamily="2" charset="-122"/>
                      </a:endParaRPr>
                    </a:p>
                  </a:txBody>
                  <a:tcPr marL="68580" marR="68580" marT="34254" marB="342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35</a:t>
                      </a:r>
                      <a:r>
                        <a:rPr kumimoji="0" lang="en-US" altLang="zh-CN" sz="1200" b="1" i="0" u="none" strike="noStrike" cap="none" normalizeH="0" baseline="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a:ln>
                            <a:noFill/>
                          </a:ln>
                          <a:solidFill>
                            <a:srgbClr val="000066"/>
                          </a:solidFill>
                          <a:effectLst/>
                          <a:latin typeface="Arial" charset="0"/>
                          <a:ea typeface="宋体" pitchFamily="2" charset="-122"/>
                        </a:rPr>
                        <a:t>15</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15</a:t>
                      </a:r>
                      <a:r>
                        <a:rPr kumimoji="0" lang="en-US" altLang="zh-CN" sz="1200" b="1" i="0" u="none" strike="noStrike" cap="none" normalizeH="0" baseline="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a:ln>
                            <a:noFill/>
                          </a:ln>
                          <a:solidFill>
                            <a:srgbClr val="000066"/>
                          </a:solidFill>
                          <a:effectLst/>
                          <a:latin typeface="Arial" charset="0"/>
                          <a:ea typeface="宋体" pitchFamily="2" charset="-122"/>
                        </a:rPr>
                        <a:t>5</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5</a:t>
                      </a:r>
                      <a:r>
                        <a:rPr kumimoji="0" lang="en-US" altLang="zh-CN" sz="1200" b="1" i="0" u="none" strike="noStrike" cap="none" normalizeH="0" baseline="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a:ln>
                            <a:noFill/>
                          </a:ln>
                          <a:solidFill>
                            <a:srgbClr val="000066"/>
                          </a:solidFill>
                          <a:effectLst/>
                          <a:latin typeface="Arial" charset="0"/>
                          <a:ea typeface="宋体" pitchFamily="2" charset="-122"/>
                        </a:rPr>
                        <a:t>10</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a:ln>
                            <a:noFill/>
                          </a:ln>
                          <a:solidFill>
                            <a:srgbClr val="000066"/>
                          </a:solidFill>
                          <a:effectLst/>
                          <a:latin typeface="Arial" charset="0"/>
                          <a:ea typeface="宋体" pitchFamily="2" charset="-122"/>
                        </a:rPr>
                        <a:t>10</a:t>
                      </a:r>
                      <a:r>
                        <a:rPr kumimoji="0" lang="en-US" altLang="zh-CN" sz="1200" b="1" i="0" u="none" strike="noStrike" cap="none" normalizeH="0" baseline="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a:ln>
                            <a:noFill/>
                          </a:ln>
                          <a:solidFill>
                            <a:srgbClr val="000066"/>
                          </a:solidFill>
                          <a:effectLst/>
                          <a:latin typeface="Arial" charset="0"/>
                          <a:ea typeface="宋体" pitchFamily="2" charset="-122"/>
                        </a:rPr>
                        <a:t>20</a:t>
                      </a:r>
                    </a:p>
                  </a:txBody>
                  <a:tcPr marL="68580" marR="68580" marT="34254" marB="342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pPr>
                      <a:r>
                        <a:rPr kumimoji="0" lang="en-US" altLang="zh-CN" sz="1200" b="1" i="0" u="none" strike="noStrike" cap="none" normalizeH="0" baseline="0" dirty="0">
                          <a:ln>
                            <a:noFill/>
                          </a:ln>
                          <a:solidFill>
                            <a:srgbClr val="000066"/>
                          </a:solidFill>
                          <a:effectLst/>
                          <a:latin typeface="Arial" charset="0"/>
                          <a:ea typeface="宋体" pitchFamily="2" charset="-122"/>
                        </a:rPr>
                        <a:t>20</a:t>
                      </a:r>
                      <a:r>
                        <a:rPr kumimoji="0" lang="en-US" altLang="zh-CN" sz="1200" b="1" i="0" u="none" strike="noStrike" cap="none" normalizeH="0" baseline="0" dirty="0">
                          <a:ln>
                            <a:noFill/>
                          </a:ln>
                          <a:solidFill>
                            <a:srgbClr val="000066"/>
                          </a:solidFill>
                          <a:effectLst/>
                          <a:latin typeface="Arial" charset="0"/>
                          <a:ea typeface="宋体" pitchFamily="2" charset="-122"/>
                          <a:sym typeface="Symbol" pitchFamily="18" charset="2"/>
                        </a:rPr>
                        <a:t></a:t>
                      </a:r>
                      <a:r>
                        <a:rPr kumimoji="0" lang="en-US" altLang="zh-CN" sz="1200" b="1" i="0" u="none" strike="noStrike" cap="none" normalizeH="0" baseline="0" dirty="0">
                          <a:ln>
                            <a:noFill/>
                          </a:ln>
                          <a:solidFill>
                            <a:srgbClr val="000066"/>
                          </a:solidFill>
                          <a:effectLst/>
                          <a:latin typeface="Arial" charset="0"/>
                          <a:ea typeface="宋体" pitchFamily="2" charset="-122"/>
                        </a:rPr>
                        <a:t>25</a:t>
                      </a:r>
                    </a:p>
                  </a:txBody>
                  <a:tcPr marL="68580" marR="68580" marT="34254" marB="342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57051" name="Picture 27" descr="t31"/>
          <p:cNvPicPr>
            <a:picLocks noChangeAspect="1" noChangeArrowheads="1"/>
          </p:cNvPicPr>
          <p:nvPr/>
        </p:nvPicPr>
        <p:blipFill>
          <a:blip r:embed="rId2"/>
          <a:srcRect/>
          <a:stretch>
            <a:fillRect/>
          </a:stretch>
        </p:blipFill>
        <p:spPr bwMode="auto">
          <a:xfrm>
            <a:off x="3886915" y="3657390"/>
            <a:ext cx="5211365" cy="1413272"/>
          </a:xfrm>
          <a:prstGeom prst="rect">
            <a:avLst/>
          </a:prstGeom>
          <a:noFill/>
          <a:ln w="9525">
            <a:noFill/>
            <a:miter lim="800000"/>
            <a:headEnd/>
            <a:tailEnd/>
          </a:ln>
        </p:spPr>
      </p:pic>
      <p:sp>
        <p:nvSpPr>
          <p:cNvPr id="257052" name="Rectangle 28"/>
          <p:cNvSpPr>
            <a:spLocks noChangeArrowheads="1"/>
          </p:cNvSpPr>
          <p:nvPr/>
        </p:nvSpPr>
        <p:spPr bwMode="auto">
          <a:xfrm>
            <a:off x="1143000" y="2143840"/>
            <a:ext cx="309880" cy="320040"/>
          </a:xfrm>
          <a:prstGeom prst="rect">
            <a:avLst/>
          </a:prstGeom>
          <a:noFill/>
          <a:ln w="9525">
            <a:noFill/>
            <a:miter lim="800000"/>
          </a:ln>
        </p:spPr>
        <p:txBody>
          <a:bodyPr wrap="none" anchor="ctr">
            <a:spAutoFit/>
          </a:bodyPr>
          <a:lstStyle/>
          <a:p>
            <a:endParaRPr lang="zh-CN" altLang="en-US" sz="1500"/>
          </a:p>
        </p:txBody>
      </p:sp>
      <p:sp>
        <p:nvSpPr>
          <p:cNvPr id="295966" name="Text Box 30"/>
          <p:cNvSpPr txBox="1">
            <a:spLocks noChangeArrowheads="1"/>
          </p:cNvSpPr>
          <p:nvPr/>
        </p:nvSpPr>
        <p:spPr bwMode="auto">
          <a:xfrm>
            <a:off x="3972560" y="1606550"/>
            <a:ext cx="5022850" cy="1920240"/>
          </a:xfrm>
          <a:prstGeom prst="rect">
            <a:avLst/>
          </a:prstGeom>
          <a:gradFill>
            <a:gsLst>
              <a:gs pos="0">
                <a:srgbClr val="012D86"/>
              </a:gs>
              <a:gs pos="100000">
                <a:srgbClr val="0E2557"/>
              </a:gs>
            </a:gsLst>
            <a:lin ang="5400000" scaled="0"/>
          </a:gradFill>
          <a:ln w="50800">
            <a:solidFill>
              <a:srgbClr val="FF6600"/>
            </a:solidFill>
            <a:miter lim="800000"/>
          </a:ln>
        </p:spPr>
        <p:txBody>
          <a:bodyPr wrap="square">
            <a:spAutoFit/>
          </a:bodyPr>
          <a:lstStyle/>
          <a:p>
            <a:pPr fontAlgn="auto">
              <a:lnSpc>
                <a:spcPct val="150000"/>
              </a:lnSpc>
            </a:pPr>
            <a:r>
              <a:rPr lang="zh-CN" altLang="en-US" sz="1600" b="1">
                <a:solidFill>
                  <a:schemeClr val="bg2"/>
                </a:solidFill>
                <a:latin typeface="Verdana" pitchFamily="34" charset="0"/>
                <a:ea typeface="黑体" pitchFamily="2" charset="-122"/>
              </a:rPr>
              <a:t>算法复杂度分析：</a:t>
            </a:r>
          </a:p>
          <a:p>
            <a:pPr fontAlgn="auto">
              <a:lnSpc>
                <a:spcPct val="150000"/>
              </a:lnSpc>
            </a:pPr>
            <a:r>
              <a:rPr lang="zh-CN" altLang="en-US" sz="1600">
                <a:solidFill>
                  <a:schemeClr val="bg2"/>
                </a:solidFill>
                <a:ea typeface="楷体_GB2312"/>
                <a:cs typeface="楷体_GB2312"/>
              </a:rPr>
              <a:t>算法</a:t>
            </a:r>
            <a:r>
              <a:rPr lang="en-US" altLang="zh-CN" sz="1600" b="1">
                <a:solidFill>
                  <a:schemeClr val="bg2"/>
                </a:solidFill>
                <a:ea typeface="楷体_GB2312"/>
                <a:cs typeface="楷体_GB2312"/>
              </a:rPr>
              <a:t>matrixChain</a:t>
            </a:r>
            <a:r>
              <a:rPr lang="zh-CN" altLang="en-US" sz="1600">
                <a:solidFill>
                  <a:schemeClr val="bg2"/>
                </a:solidFill>
                <a:ea typeface="楷体_GB2312"/>
                <a:cs typeface="楷体_GB2312"/>
              </a:rPr>
              <a:t>的主要计算量取决于算法中对</a:t>
            </a:r>
            <a:r>
              <a:rPr lang="en-US" altLang="zh-CN" sz="1600">
                <a:solidFill>
                  <a:schemeClr val="bg2"/>
                </a:solidFill>
                <a:ea typeface="楷体_GB2312"/>
                <a:cs typeface="楷体_GB2312"/>
              </a:rPr>
              <a:t>r</a:t>
            </a:r>
            <a:r>
              <a:rPr lang="zh-CN" altLang="en-US" sz="1600">
                <a:solidFill>
                  <a:schemeClr val="bg2"/>
                </a:solidFill>
                <a:ea typeface="楷体_GB2312"/>
                <a:cs typeface="楷体_GB2312"/>
              </a:rPr>
              <a:t>，</a:t>
            </a:r>
            <a:r>
              <a:rPr lang="en-US" altLang="zh-CN" sz="1600">
                <a:solidFill>
                  <a:schemeClr val="bg2"/>
                </a:solidFill>
                <a:ea typeface="楷体_GB2312"/>
                <a:cs typeface="楷体_GB2312"/>
              </a:rPr>
              <a:t>i</a:t>
            </a:r>
            <a:r>
              <a:rPr lang="zh-CN" altLang="en-US" sz="1600">
                <a:solidFill>
                  <a:schemeClr val="bg2"/>
                </a:solidFill>
                <a:ea typeface="楷体_GB2312"/>
                <a:cs typeface="楷体_GB2312"/>
              </a:rPr>
              <a:t>和</a:t>
            </a:r>
            <a:r>
              <a:rPr lang="en-US" altLang="zh-CN" sz="1600">
                <a:solidFill>
                  <a:schemeClr val="bg2"/>
                </a:solidFill>
                <a:ea typeface="楷体_GB2312"/>
                <a:cs typeface="楷体_GB2312"/>
              </a:rPr>
              <a:t>k</a:t>
            </a:r>
            <a:r>
              <a:rPr lang="zh-CN" altLang="en-US" sz="1600">
                <a:solidFill>
                  <a:schemeClr val="bg2"/>
                </a:solidFill>
                <a:ea typeface="楷体_GB2312"/>
                <a:cs typeface="楷体_GB2312"/>
              </a:rPr>
              <a:t>的</a:t>
            </a:r>
            <a:r>
              <a:rPr lang="en-US" altLang="zh-CN" sz="1600">
                <a:solidFill>
                  <a:schemeClr val="bg2"/>
                </a:solidFill>
                <a:ea typeface="楷体_GB2312"/>
                <a:cs typeface="楷体_GB2312"/>
              </a:rPr>
              <a:t>3</a:t>
            </a:r>
            <a:r>
              <a:rPr lang="zh-CN" altLang="en-US" sz="1600">
                <a:solidFill>
                  <a:schemeClr val="bg2"/>
                </a:solidFill>
                <a:ea typeface="楷体_GB2312"/>
                <a:cs typeface="楷体_GB2312"/>
              </a:rPr>
              <a:t>重循环。循环体内的计算量为</a:t>
            </a:r>
            <a:r>
              <a:rPr lang="en-US" altLang="zh-CN" sz="1600">
                <a:solidFill>
                  <a:schemeClr val="bg2"/>
                </a:solidFill>
                <a:ea typeface="楷体_GB2312"/>
                <a:cs typeface="楷体_GB2312"/>
              </a:rPr>
              <a:t>O(1)</a:t>
            </a:r>
            <a:r>
              <a:rPr lang="zh-CN" altLang="en-US" sz="1600">
                <a:solidFill>
                  <a:schemeClr val="bg2"/>
                </a:solidFill>
                <a:ea typeface="楷体_GB2312"/>
                <a:cs typeface="楷体_GB2312"/>
              </a:rPr>
              <a:t>，而</a:t>
            </a:r>
            <a:r>
              <a:rPr lang="en-US" altLang="zh-CN" sz="1600">
                <a:solidFill>
                  <a:schemeClr val="bg2"/>
                </a:solidFill>
                <a:ea typeface="楷体_GB2312"/>
                <a:cs typeface="楷体_GB2312"/>
              </a:rPr>
              <a:t>3</a:t>
            </a:r>
            <a:r>
              <a:rPr lang="zh-CN" altLang="en-US" sz="1600">
                <a:solidFill>
                  <a:schemeClr val="bg2"/>
                </a:solidFill>
                <a:ea typeface="楷体_GB2312"/>
                <a:cs typeface="楷体_GB2312"/>
              </a:rPr>
              <a:t>重循环的总次数为</a:t>
            </a:r>
            <a:r>
              <a:rPr lang="en-US" altLang="zh-CN" sz="1600">
                <a:solidFill>
                  <a:schemeClr val="bg2"/>
                </a:solidFill>
                <a:ea typeface="楷体_GB2312"/>
                <a:cs typeface="楷体_GB2312"/>
              </a:rPr>
              <a:t>O(n</a:t>
            </a:r>
            <a:r>
              <a:rPr lang="en-US" altLang="zh-CN" sz="1600" baseline="30000">
                <a:solidFill>
                  <a:schemeClr val="bg2"/>
                </a:solidFill>
                <a:ea typeface="楷体_GB2312"/>
                <a:cs typeface="楷体_GB2312"/>
              </a:rPr>
              <a:t>3</a:t>
            </a:r>
            <a:r>
              <a:rPr lang="en-US" altLang="zh-CN" sz="1600">
                <a:solidFill>
                  <a:schemeClr val="bg2"/>
                </a:solidFill>
                <a:ea typeface="楷体_GB2312"/>
                <a:cs typeface="楷体_GB2312"/>
              </a:rPr>
              <a:t>)</a:t>
            </a:r>
            <a:r>
              <a:rPr lang="zh-CN" altLang="en-US" sz="1600">
                <a:solidFill>
                  <a:schemeClr val="bg2"/>
                </a:solidFill>
                <a:ea typeface="楷体_GB2312"/>
                <a:cs typeface="楷体_GB2312"/>
              </a:rPr>
              <a:t>。因此，算法的计算时间上界为</a:t>
            </a:r>
            <a:r>
              <a:rPr lang="en-US" altLang="zh-CN" sz="1600">
                <a:solidFill>
                  <a:schemeClr val="bg2"/>
                </a:solidFill>
                <a:ea typeface="楷体_GB2312"/>
                <a:cs typeface="楷体_GB2312"/>
              </a:rPr>
              <a:t>O(n</a:t>
            </a:r>
            <a:r>
              <a:rPr lang="en-US" altLang="zh-CN" sz="1600" baseline="30000">
                <a:solidFill>
                  <a:schemeClr val="bg2"/>
                </a:solidFill>
                <a:ea typeface="楷体_GB2312"/>
                <a:cs typeface="楷体_GB2312"/>
              </a:rPr>
              <a:t>3</a:t>
            </a:r>
            <a:r>
              <a:rPr lang="en-US" altLang="zh-CN" sz="1600">
                <a:solidFill>
                  <a:schemeClr val="bg2"/>
                </a:solidFill>
                <a:ea typeface="楷体_GB2312"/>
                <a:cs typeface="楷体_GB2312"/>
              </a:rPr>
              <a:t>)</a:t>
            </a:r>
            <a:r>
              <a:rPr lang="zh-CN" altLang="en-US" sz="1600">
                <a:solidFill>
                  <a:schemeClr val="bg2"/>
                </a:solidFill>
                <a:ea typeface="楷体_GB2312"/>
                <a:cs typeface="楷体_GB2312"/>
              </a:rPr>
              <a:t>。</a:t>
            </a:r>
          </a:p>
          <a:p>
            <a:pPr fontAlgn="auto">
              <a:lnSpc>
                <a:spcPct val="150000"/>
              </a:lnSpc>
            </a:pPr>
            <a:r>
              <a:rPr lang="zh-CN" altLang="en-US" sz="1600">
                <a:solidFill>
                  <a:schemeClr val="bg2"/>
                </a:solidFill>
                <a:ea typeface="楷体_GB2312"/>
                <a:cs typeface="楷体_GB2312"/>
              </a:rPr>
              <a:t>算法所占用的空间显然为</a:t>
            </a:r>
            <a:r>
              <a:rPr lang="en-US" altLang="zh-CN" sz="1600">
                <a:solidFill>
                  <a:schemeClr val="bg2"/>
                </a:solidFill>
                <a:ea typeface="楷体_GB2312"/>
                <a:cs typeface="楷体_GB2312"/>
              </a:rPr>
              <a:t>O(n</a:t>
            </a:r>
            <a:r>
              <a:rPr lang="en-US" altLang="zh-CN" sz="1600" baseline="30000">
                <a:solidFill>
                  <a:schemeClr val="bg2"/>
                </a:solidFill>
                <a:ea typeface="楷体_GB2312"/>
                <a:cs typeface="楷体_GB2312"/>
              </a:rPr>
              <a:t>2</a:t>
            </a:r>
            <a:r>
              <a:rPr lang="en-US" altLang="zh-CN" sz="1600">
                <a:solidFill>
                  <a:schemeClr val="bg2"/>
                </a:solidFill>
                <a:ea typeface="楷体_GB2312"/>
                <a:cs typeface="楷体_GB2312"/>
              </a:rPr>
              <a:t>)</a:t>
            </a:r>
            <a:r>
              <a:rPr lang="zh-CN" altLang="en-US" sz="1600">
                <a:solidFill>
                  <a:schemeClr val="bg2"/>
                </a:solidFill>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5966"/>
                                        </p:tgtEl>
                                        <p:attrNameLst>
                                          <p:attrName>style.visibility</p:attrName>
                                        </p:attrNameLst>
                                      </p:cBhvr>
                                      <p:to>
                                        <p:strVal val="visible"/>
                                      </p:to>
                                    </p:set>
                                    <p:animEffect transition="in" filter="blinds(horizontal)">
                                      <p:cBhvr>
                                        <p:cTn id="7" dur="500"/>
                                        <p:tgtEl>
                                          <p:spTgt spid="295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66"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ChangeArrowheads="1"/>
          </p:cNvSpPr>
          <p:nvPr/>
        </p:nvSpPr>
        <p:spPr bwMode="auto">
          <a:xfrm>
            <a:off x="136446" y="36910"/>
            <a:ext cx="4701778" cy="628650"/>
          </a:xfrm>
          <a:prstGeom prst="rect">
            <a:avLst/>
          </a:prstGeom>
          <a:noFill/>
          <a:ln>
            <a:noFill/>
          </a:ln>
          <a:effectLst/>
        </p:spPr>
        <p:txBody>
          <a:bodyPr anchor="b"/>
          <a:lstStyle/>
          <a:p>
            <a:pPr>
              <a:defRPr/>
            </a:pPr>
            <a:r>
              <a:rPr lang="zh-CN" altLang="en-US" sz="2550" b="1" dirty="0">
                <a:solidFill>
                  <a:srgbClr val="000066"/>
                </a:solidFill>
                <a:effectLst>
                  <a:outerShdw blurRad="38100" dist="38100" dir="2700000" algn="tl">
                    <a:srgbClr val="C0C0C0"/>
                  </a:outerShdw>
                </a:effectLst>
                <a:latin typeface="Verdana" pitchFamily="34" charset="0"/>
                <a:ea typeface="黑体" pitchFamily="2" charset="-122"/>
              </a:rPr>
              <a:t>计算最优值</a:t>
            </a:r>
            <a:endParaRPr lang="ja-JP" altLang="en-US" sz="2550" b="1" dirty="0">
              <a:solidFill>
                <a:srgbClr val="000066"/>
              </a:solidFill>
              <a:effectLst>
                <a:outerShdw blurRad="38100" dist="38100" dir="2700000" algn="tl">
                  <a:srgbClr val="C0C0C0"/>
                </a:outerShdw>
              </a:effectLst>
              <a:latin typeface="Verdana" pitchFamily="34" charset="0"/>
              <a:ea typeface="黑体" pitchFamily="2" charset="-122"/>
            </a:endParaRPr>
          </a:p>
        </p:txBody>
      </p:sp>
      <p:sp>
        <p:nvSpPr>
          <p:cNvPr id="121926" name="Rectangle 3"/>
          <p:cNvSpPr>
            <a:spLocks noChangeArrowheads="1"/>
          </p:cNvSpPr>
          <p:nvPr/>
        </p:nvSpPr>
        <p:spPr bwMode="auto">
          <a:xfrm>
            <a:off x="365125" y="897890"/>
            <a:ext cx="8491220" cy="3942080"/>
          </a:xfrm>
          <a:prstGeom prst="rect">
            <a:avLst/>
          </a:prstGeom>
          <a:noFill/>
          <a:ln w="9525">
            <a:noFill/>
            <a:miter lim="800000"/>
          </a:ln>
        </p:spPr>
        <p:txBody>
          <a:bodyPr/>
          <a:lstStyle/>
          <a:p>
            <a:pPr marL="342900" indent="-342900">
              <a:spcBef>
                <a:spcPct val="20000"/>
              </a:spcBef>
              <a:buClr>
                <a:schemeClr val="accent2"/>
              </a:buClr>
              <a:buSzPct val="50000"/>
              <a:buFont typeface="Wingdings" pitchFamily="2" charset="2"/>
              <a:buChar char="n"/>
            </a:pPr>
            <a:r>
              <a:rPr lang="zh-CN" altLang="en-US" sz="1800" b="1">
                <a:solidFill>
                  <a:srgbClr val="000066"/>
                </a:solidFill>
                <a:latin typeface="Verdana" pitchFamily="34" charset="0"/>
                <a:ea typeface="楷体_GB2312"/>
                <a:cs typeface="楷体_GB2312"/>
              </a:rPr>
              <a:t>对于</a:t>
            </a:r>
            <a:r>
              <a:rPr lang="en-US" altLang="zh-CN" sz="1800" b="1">
                <a:solidFill>
                  <a:srgbClr val="000066"/>
                </a:solidFill>
                <a:latin typeface="Verdana" pitchFamily="34" charset="0"/>
                <a:ea typeface="楷体_GB2312"/>
                <a:cs typeface="楷体_GB2312"/>
              </a:rPr>
              <a:t>1≤i≤j≤n</a:t>
            </a:r>
            <a:r>
              <a:rPr lang="zh-CN" altLang="en-US" sz="1800" b="1">
                <a:solidFill>
                  <a:srgbClr val="000066"/>
                </a:solidFill>
                <a:latin typeface="Verdana" pitchFamily="34" charset="0"/>
                <a:ea typeface="楷体_GB2312"/>
                <a:cs typeface="楷体_GB2312"/>
              </a:rPr>
              <a:t>不同的有序对</a:t>
            </a:r>
            <a:r>
              <a:rPr lang="en-US" altLang="zh-CN" sz="1800" b="1">
                <a:solidFill>
                  <a:srgbClr val="000066"/>
                </a:solidFill>
                <a:latin typeface="Verdana" pitchFamily="34" charset="0"/>
                <a:ea typeface="楷体_GB2312"/>
                <a:cs typeface="楷体_GB2312"/>
              </a:rPr>
              <a:t>(i,j)</a:t>
            </a:r>
            <a:r>
              <a:rPr lang="zh-CN" altLang="en-US" sz="1800" b="1">
                <a:solidFill>
                  <a:srgbClr val="000066"/>
                </a:solidFill>
                <a:latin typeface="Verdana" pitchFamily="34" charset="0"/>
                <a:ea typeface="楷体_GB2312"/>
                <a:cs typeface="楷体_GB2312"/>
              </a:rPr>
              <a:t>对应于不同的子问题。因此，不同子问题的个数最多只有</a:t>
            </a:r>
          </a:p>
          <a:p>
            <a:pPr marL="342900" indent="-342900">
              <a:spcBef>
                <a:spcPct val="20000"/>
              </a:spcBef>
              <a:buClr>
                <a:schemeClr val="accent2"/>
              </a:buClr>
              <a:buSzPct val="50000"/>
              <a:buFont typeface="Wingdings" pitchFamily="2" charset="2"/>
              <a:buChar char="n"/>
            </a:pPr>
            <a:endParaRPr lang="zh-CN" altLang="en-US" b="1">
              <a:solidFill>
                <a:srgbClr val="000066"/>
              </a:solidFill>
              <a:latin typeface="Verdana" pitchFamily="34" charset="0"/>
              <a:ea typeface="楷体_GB2312"/>
              <a:cs typeface="楷体_GB2312"/>
            </a:endParaRPr>
          </a:p>
          <a:p>
            <a:pPr marL="342900" indent="-342900">
              <a:spcBef>
                <a:spcPct val="20000"/>
              </a:spcBef>
              <a:buClr>
                <a:schemeClr val="accent2"/>
              </a:buClr>
              <a:buSzPct val="50000"/>
              <a:buFont typeface="Wingdings" pitchFamily="2" charset="2"/>
              <a:buChar char="n"/>
            </a:pPr>
            <a:endParaRPr lang="zh-CN" altLang="en-US" sz="2400" b="1">
              <a:solidFill>
                <a:srgbClr val="000066"/>
              </a:solidFill>
              <a:latin typeface="Verdana" pitchFamily="34" charset="0"/>
              <a:ea typeface="楷体_GB2312"/>
              <a:cs typeface="楷体_GB2312"/>
            </a:endParaRPr>
          </a:p>
          <a:p>
            <a:pPr marL="342900" indent="-342900">
              <a:spcBef>
                <a:spcPct val="20000"/>
              </a:spcBef>
              <a:buClr>
                <a:schemeClr val="accent2"/>
              </a:buClr>
              <a:buSzPct val="50000"/>
              <a:buFont typeface="Wingdings" pitchFamily="2" charset="2"/>
              <a:buChar char="n"/>
            </a:pPr>
            <a:r>
              <a:rPr lang="zh-CN" altLang="en-US" sz="1800" b="1">
                <a:solidFill>
                  <a:srgbClr val="000066"/>
                </a:solidFill>
                <a:latin typeface="Verdana" pitchFamily="34" charset="0"/>
                <a:ea typeface="楷体_GB2312"/>
                <a:cs typeface="楷体_GB2312"/>
              </a:rPr>
              <a:t>由此可见，在递归计算时，</a:t>
            </a:r>
            <a:r>
              <a:rPr lang="zh-CN" altLang="en-US" sz="1800">
                <a:solidFill>
                  <a:srgbClr val="000066"/>
                </a:solidFill>
                <a:latin typeface="Verdana" pitchFamily="34" charset="0"/>
                <a:ea typeface="黑体" pitchFamily="2" charset="-122"/>
              </a:rPr>
              <a:t>许多子问题被重复计算多次</a:t>
            </a:r>
            <a:r>
              <a:rPr lang="zh-CN" altLang="en-US" sz="1800" b="1">
                <a:solidFill>
                  <a:srgbClr val="000066"/>
                </a:solidFill>
                <a:latin typeface="Verdana" pitchFamily="34" charset="0"/>
                <a:ea typeface="楷体_GB2312"/>
                <a:cs typeface="楷体_GB2312"/>
              </a:rPr>
              <a:t>。这也是该问题可用动态规划算法求解的又一显著特征。</a:t>
            </a:r>
          </a:p>
          <a:p>
            <a:pPr marL="342900" indent="-342900">
              <a:spcBef>
                <a:spcPct val="20000"/>
              </a:spcBef>
              <a:buClr>
                <a:schemeClr val="accent2"/>
              </a:buClr>
              <a:buSzPct val="50000"/>
              <a:buFont typeface="Wingdings" pitchFamily="2" charset="2"/>
              <a:buChar char="n"/>
            </a:pPr>
            <a:r>
              <a:rPr lang="zh-CN" altLang="en-US" sz="1800" b="1">
                <a:solidFill>
                  <a:srgbClr val="000066"/>
                </a:solidFill>
                <a:latin typeface="Verdana" pitchFamily="34" charset="0"/>
                <a:ea typeface="楷体_GB2312"/>
                <a:cs typeface="楷体_GB2312"/>
              </a:rPr>
              <a:t>用动态规划算法解此问题，可依据其递归式以自底向上的方式进行计算。在计算过程中，保存已解决的子问题答案。每个子问题只计算一次，而在后面需要时只要简单查一下，从而避免大量的重复计算，最终得到多项式时间的算法</a:t>
            </a:r>
          </a:p>
        </p:txBody>
      </p:sp>
      <p:graphicFrame>
        <p:nvGraphicFramePr>
          <p:cNvPr id="121923" name="Object 67"/>
          <p:cNvGraphicFramePr>
            <a:graphicFrameLocks noChangeAspect="1"/>
          </p:cNvGraphicFramePr>
          <p:nvPr/>
        </p:nvGraphicFramePr>
        <p:xfrm>
          <a:off x="3565922" y="1600200"/>
          <a:ext cx="1668065" cy="760810"/>
        </p:xfrm>
        <a:graphic>
          <a:graphicData uri="http://schemas.openxmlformats.org/presentationml/2006/ole">
            <mc:AlternateContent xmlns:mc="http://schemas.openxmlformats.org/markup-compatibility/2006">
              <mc:Choice xmlns:v="urn:schemas-microsoft-com:vml" Requires="v">
                <p:oleObj spid="_x0000_s121983" name="数式" r:id="rId3" imgW="1002665" imgH="457200" progId="Equation.3">
                  <p:embed/>
                </p:oleObj>
              </mc:Choice>
              <mc:Fallback>
                <p:oleObj name="数式" r:id="rId3" imgW="1002665" imgH="457200" progId="Equation.3">
                  <p:embed/>
                  <p:pic>
                    <p:nvPicPr>
                      <p:cNvPr id="0" name="Picture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5922" y="1600200"/>
                        <a:ext cx="1668065" cy="760810"/>
                      </a:xfrm>
                      <a:prstGeom prst="rect">
                        <a:avLst/>
                      </a:prstGeom>
                      <a:noFill/>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93596" y="36910"/>
            <a:ext cx="4701778" cy="628650"/>
          </a:xfrm>
          <a:prstGeom prst="rect">
            <a:avLst/>
          </a:prstGeom>
          <a:noFill/>
          <a:ln>
            <a:noFill/>
          </a:ln>
          <a:effectLst/>
        </p:spPr>
        <p:txBody>
          <a:bodyPr anchor="b"/>
          <a:lstStyle/>
          <a:p>
            <a:pPr>
              <a:defRPr/>
            </a:pPr>
            <a:r>
              <a:rPr lang="en-US" altLang="zh-CN" sz="2550" b="1" dirty="0">
                <a:solidFill>
                  <a:srgbClr val="000066"/>
                </a:solidFill>
                <a:effectLst>
                  <a:outerShdw blurRad="38100" dist="38100" dir="2700000" algn="tl">
                    <a:srgbClr val="C0C0C0"/>
                  </a:outerShdw>
                </a:effectLst>
                <a:latin typeface="Verdana" pitchFamily="34" charset="0"/>
                <a:ea typeface="黑体" pitchFamily="2" charset="-122"/>
              </a:rPr>
              <a:t>4. </a:t>
            </a:r>
            <a:r>
              <a:rPr lang="zh-CN" altLang="en-US" sz="2550" b="1" dirty="0">
                <a:solidFill>
                  <a:srgbClr val="000066"/>
                </a:solidFill>
                <a:effectLst>
                  <a:outerShdw blurRad="38100" dist="38100" dir="2700000" algn="tl">
                    <a:srgbClr val="C0C0C0"/>
                  </a:outerShdw>
                </a:effectLst>
                <a:latin typeface="Verdana" pitchFamily="34" charset="0"/>
                <a:ea typeface="黑体" pitchFamily="2" charset="-122"/>
              </a:rPr>
              <a:t>构造最优值</a:t>
            </a:r>
            <a:endParaRPr lang="ja-JP" altLang="en-US" sz="2550" b="1" dirty="0">
              <a:solidFill>
                <a:srgbClr val="000066"/>
              </a:solidFill>
              <a:effectLst>
                <a:outerShdw blurRad="38100" dist="38100" dir="2700000" algn="tl">
                  <a:srgbClr val="C0C0C0"/>
                </a:outerShdw>
              </a:effectLst>
              <a:latin typeface="Verdana" pitchFamily="34" charset="0"/>
              <a:ea typeface="黑体" pitchFamily="2" charset="-122"/>
            </a:endParaRPr>
          </a:p>
        </p:txBody>
      </p:sp>
      <p:pic>
        <p:nvPicPr>
          <p:cNvPr id="147459" name="Picture 3"/>
          <p:cNvPicPr>
            <a:picLocks noChangeAspect="1" noChangeArrowheads="1"/>
          </p:cNvPicPr>
          <p:nvPr/>
        </p:nvPicPr>
        <p:blipFill>
          <a:blip r:embed="rId2"/>
          <a:srcRect/>
          <a:stretch>
            <a:fillRect/>
          </a:stretch>
        </p:blipFill>
        <p:spPr bwMode="auto">
          <a:xfrm>
            <a:off x="424180" y="665480"/>
            <a:ext cx="7190105" cy="415036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2"/>
          <a:srcRect/>
          <a:stretch>
            <a:fillRect/>
          </a:stretch>
        </p:blipFill>
        <p:spPr bwMode="auto">
          <a:xfrm>
            <a:off x="251460" y="94615"/>
            <a:ext cx="5163820" cy="2439035"/>
          </a:xfrm>
          <a:prstGeom prst="rect">
            <a:avLst/>
          </a:prstGeom>
          <a:noFill/>
          <a:ln w="9525">
            <a:noFill/>
            <a:miter lim="800000"/>
            <a:headEnd/>
            <a:tailEnd/>
          </a:ln>
        </p:spPr>
      </p:pic>
      <p:pic>
        <p:nvPicPr>
          <p:cNvPr id="148483" name="Picture 3"/>
          <p:cNvPicPr>
            <a:picLocks noChangeAspect="1" noChangeArrowheads="1"/>
          </p:cNvPicPr>
          <p:nvPr/>
        </p:nvPicPr>
        <p:blipFill>
          <a:blip r:embed="rId3"/>
          <a:srcRect/>
          <a:stretch>
            <a:fillRect/>
          </a:stretch>
        </p:blipFill>
        <p:spPr bwMode="auto">
          <a:xfrm>
            <a:off x="3938191" y="2549129"/>
            <a:ext cx="4879181" cy="1757363"/>
          </a:xfrm>
          <a:prstGeom prst="rect">
            <a:avLst/>
          </a:prstGeom>
          <a:noFill/>
          <a:ln w="9525">
            <a:noFill/>
            <a:miter lim="800000"/>
            <a:headEnd/>
            <a:tailEnd/>
          </a:ln>
        </p:spPr>
      </p:pic>
      <p:pic>
        <p:nvPicPr>
          <p:cNvPr id="148484" name="Picture 4"/>
          <p:cNvPicPr>
            <a:picLocks noChangeAspect="1" noChangeArrowheads="1"/>
          </p:cNvPicPr>
          <p:nvPr/>
        </p:nvPicPr>
        <p:blipFill>
          <a:blip r:embed="rId4"/>
          <a:srcRect/>
          <a:stretch>
            <a:fillRect/>
          </a:stretch>
        </p:blipFill>
        <p:spPr bwMode="auto">
          <a:xfrm>
            <a:off x="483791" y="4306491"/>
            <a:ext cx="6122194" cy="76438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2087166" y="0"/>
            <a:ext cx="4806553"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Garamond" pitchFamily="18" charset="0"/>
                <a:ea typeface="黑体" pitchFamily="2" charset="-122"/>
              </a:rPr>
              <a:t>动态规划算法的基本要素</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296963" name="Text Box 3"/>
          <p:cNvSpPr txBox="1">
            <a:spLocks noChangeArrowheads="1"/>
          </p:cNvSpPr>
          <p:nvPr/>
        </p:nvSpPr>
        <p:spPr bwMode="auto">
          <a:xfrm>
            <a:off x="709096" y="595948"/>
            <a:ext cx="2325370" cy="457200"/>
          </a:xfrm>
          <a:prstGeom prst="rect">
            <a:avLst/>
          </a:prstGeom>
          <a:noFill/>
          <a:ln>
            <a:noFill/>
          </a:ln>
          <a:effectLst/>
        </p:spPr>
        <p:txBody>
          <a:bodyPr wrap="none">
            <a:spAutoFit/>
          </a:bodyPr>
          <a:lstStyle/>
          <a:p>
            <a:pPr algn="ctr">
              <a:defRPr/>
            </a:pPr>
            <a:r>
              <a:rPr lang="zh-CN" altLang="en-US" sz="2400" b="1">
                <a:solidFill>
                  <a:srgbClr val="000000"/>
                </a:solidFill>
                <a:effectLst>
                  <a:outerShdw blurRad="38100" dist="38100" dir="2700000" algn="tl">
                    <a:srgbClr val="C0C0C0"/>
                  </a:outerShdw>
                </a:effectLst>
                <a:ea typeface="黑体" pitchFamily="2" charset="-122"/>
              </a:rPr>
              <a:t>一、最优子结构</a:t>
            </a:r>
          </a:p>
        </p:txBody>
      </p:sp>
      <p:sp>
        <p:nvSpPr>
          <p:cNvPr id="149508" name="Text Box 4"/>
          <p:cNvSpPr txBox="1">
            <a:spLocks noChangeArrowheads="1"/>
          </p:cNvSpPr>
          <p:nvPr/>
        </p:nvSpPr>
        <p:spPr bwMode="auto">
          <a:xfrm>
            <a:off x="683895" y="1138555"/>
            <a:ext cx="7998460" cy="2590800"/>
          </a:xfrm>
          <a:prstGeom prst="rect">
            <a:avLst/>
          </a:prstGeom>
          <a:gradFill>
            <a:gsLst>
              <a:gs pos="0">
                <a:srgbClr val="012D86"/>
              </a:gs>
              <a:gs pos="100000">
                <a:srgbClr val="0E2557"/>
              </a:gs>
            </a:gsLst>
            <a:lin ang="5400000" scaled="0"/>
          </a:gradFill>
          <a:ln w="9525">
            <a:noFill/>
            <a:miter lim="800000"/>
          </a:ln>
        </p:spPr>
        <p:txBody>
          <a:bodyPr wrap="square">
            <a:spAutoFit/>
          </a:bodyPr>
          <a:lstStyle/>
          <a:p>
            <a:pPr>
              <a:buClr>
                <a:schemeClr val="accent2"/>
              </a:buClr>
              <a:buFont typeface="Arial" charset="0"/>
              <a:buChar char="•"/>
            </a:pPr>
            <a:r>
              <a:rPr kumimoji="1" lang="zh-CN" altLang="en-US" b="1">
                <a:solidFill>
                  <a:schemeClr val="bg2"/>
                </a:solidFill>
                <a:ea typeface="楷体_GB2312"/>
                <a:cs typeface="楷体_GB2312"/>
              </a:rPr>
              <a:t>矩阵连乘计算次序问题的最优解包含着其子问题的最优解。这种性质称为</a:t>
            </a:r>
            <a:r>
              <a:rPr kumimoji="1" lang="zh-CN" altLang="en-US" b="1">
                <a:solidFill>
                  <a:srgbClr val="FF0000"/>
                </a:solidFill>
                <a:ea typeface="黑体" pitchFamily="2" charset="-122"/>
              </a:rPr>
              <a:t>最优子结构性质</a:t>
            </a:r>
            <a:r>
              <a:rPr kumimoji="1" lang="zh-CN" altLang="en-US" sz="2400" b="1">
                <a:ea typeface="楷体_GB2312"/>
                <a:cs typeface="楷体_GB2312"/>
              </a:rPr>
              <a:t>。</a:t>
            </a:r>
          </a:p>
          <a:p>
            <a:pPr>
              <a:buClr>
                <a:schemeClr val="accent2"/>
              </a:buClr>
              <a:buFont typeface="Arial" charset="0"/>
              <a:buChar char="•"/>
            </a:pPr>
            <a:r>
              <a:rPr lang="zh-CN" altLang="en-US" b="1">
                <a:solidFill>
                  <a:schemeClr val="bg2"/>
                </a:solidFill>
                <a:ea typeface="楷体_GB2312"/>
                <a:cs typeface="楷体_GB2312"/>
              </a:rPr>
              <a:t>在分析问题的最优子结构性质时，</a:t>
            </a:r>
            <a:r>
              <a:rPr lang="zh-CN" altLang="en-US" b="1">
                <a:solidFill>
                  <a:srgbClr val="FF0000"/>
                </a:solidFill>
                <a:ea typeface="楷体_GB2312"/>
                <a:cs typeface="楷体_GB2312"/>
              </a:rPr>
              <a:t>所用的方法具有普遍性：首先假设</a:t>
            </a:r>
            <a:r>
              <a:rPr lang="zh-CN" altLang="en-US" b="1">
                <a:solidFill>
                  <a:schemeClr val="bg2"/>
                </a:solidFill>
                <a:ea typeface="楷体_GB2312"/>
                <a:cs typeface="楷体_GB2312"/>
              </a:rPr>
              <a:t>由问题的最优解导出的子问题的解不是最优的，然后再设法说明在这个假设下可构造出比原问题最优解更好的解，从而导致矛盾。 </a:t>
            </a:r>
          </a:p>
          <a:p>
            <a:pPr>
              <a:buClr>
                <a:schemeClr val="accent2"/>
              </a:buClr>
              <a:buFont typeface="Arial" charset="0"/>
              <a:buChar char="•"/>
            </a:pPr>
            <a:r>
              <a:rPr lang="zh-CN" altLang="en-US" b="1">
                <a:solidFill>
                  <a:schemeClr val="bg2"/>
                </a:solidFill>
                <a:ea typeface="楷体_GB2312"/>
                <a:cs typeface="楷体_GB2312"/>
              </a:rPr>
              <a:t>利用问题的最优子结构性质，以</a:t>
            </a:r>
            <a:r>
              <a:rPr lang="zh-CN" altLang="en-US" b="1">
                <a:solidFill>
                  <a:srgbClr val="FF0000"/>
                </a:solidFill>
                <a:ea typeface="楷体_GB2312"/>
                <a:cs typeface="楷体_GB2312"/>
              </a:rPr>
              <a:t>自底向上</a:t>
            </a:r>
            <a:r>
              <a:rPr lang="zh-CN" altLang="en-US" b="1">
                <a:solidFill>
                  <a:schemeClr val="bg2"/>
                </a:solidFill>
                <a:ea typeface="楷体_GB2312"/>
                <a:cs typeface="楷体_GB2312"/>
              </a:rPr>
              <a:t>的方式递归地从子问题的最优解逐步构造出整个问题的最优解。</a:t>
            </a:r>
            <a:r>
              <a:rPr lang="zh-CN" altLang="en-US" b="1">
                <a:solidFill>
                  <a:srgbClr val="FF0000"/>
                </a:solidFill>
                <a:ea typeface="楷体_GB2312"/>
                <a:cs typeface="楷体_GB2312"/>
              </a:rPr>
              <a:t>最优子结构是问题能用动态规划算法求解的前提</a:t>
            </a:r>
            <a:r>
              <a:rPr lang="zh-CN" altLang="en-US" b="1">
                <a:ea typeface="楷体_GB2312"/>
                <a:cs typeface="楷体_GB2312"/>
              </a:rPr>
              <a:t>。</a:t>
            </a:r>
          </a:p>
        </p:txBody>
      </p:sp>
      <p:sp>
        <p:nvSpPr>
          <p:cNvPr id="296965" name="Text Box 5"/>
          <p:cNvSpPr txBox="1">
            <a:spLocks noChangeArrowheads="1"/>
          </p:cNvSpPr>
          <p:nvPr/>
        </p:nvSpPr>
        <p:spPr bwMode="auto">
          <a:xfrm>
            <a:off x="709295" y="3921760"/>
            <a:ext cx="7973060" cy="640080"/>
          </a:xfrm>
          <a:prstGeom prst="rect">
            <a:avLst/>
          </a:prstGeom>
          <a:gradFill>
            <a:gsLst>
              <a:gs pos="0">
                <a:srgbClr val="012D86"/>
              </a:gs>
              <a:gs pos="100000">
                <a:srgbClr val="0E2557"/>
              </a:gs>
            </a:gsLst>
            <a:lin ang="5400000" scaled="0"/>
          </a:gradFill>
          <a:ln w="50800">
            <a:solidFill>
              <a:srgbClr val="FF6600"/>
            </a:solidFill>
            <a:miter lim="800000"/>
          </a:ln>
        </p:spPr>
        <p:txBody>
          <a:bodyPr wrap="square">
            <a:spAutoFit/>
          </a:bodyPr>
          <a:lstStyle/>
          <a:p>
            <a:r>
              <a:rPr kumimoji="1" lang="zh-CN" altLang="en-US" sz="1800">
                <a:solidFill>
                  <a:schemeClr val="bg2"/>
                </a:solidFill>
                <a:ea typeface="黑体" pitchFamily="2" charset="-122"/>
              </a:rPr>
              <a:t>同一个问题可以有多种</a:t>
            </a:r>
            <a:r>
              <a:rPr kumimoji="1" lang="zh-CN" altLang="zh-CN" sz="1800">
                <a:solidFill>
                  <a:schemeClr val="bg2"/>
                </a:solidFill>
                <a:ea typeface="黑体" pitchFamily="2" charset="-122"/>
              </a:rPr>
              <a:t>方式刻划</a:t>
            </a:r>
            <a:r>
              <a:rPr kumimoji="1" lang="zh-CN" altLang="zh-CN" sz="1800">
                <a:solidFill>
                  <a:schemeClr val="bg2"/>
                </a:solidFill>
                <a:ea typeface="楷体_GB2312"/>
                <a:cs typeface="楷体_GB2312"/>
              </a:rPr>
              <a:t>它</a:t>
            </a:r>
            <a:r>
              <a:rPr kumimoji="1" lang="zh-CN" altLang="zh-CN" sz="1800">
                <a:solidFill>
                  <a:schemeClr val="bg2"/>
                </a:solidFill>
                <a:ea typeface="黑体" pitchFamily="2" charset="-122"/>
              </a:rPr>
              <a:t>的最优子结构，有些表示方法的求解速度更快（空间占用小，问题的维度低）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6965"/>
                                        </p:tgtEl>
                                        <p:attrNameLst>
                                          <p:attrName>style.visibility</p:attrName>
                                        </p:attrNameLst>
                                      </p:cBhvr>
                                      <p:to>
                                        <p:strVal val="visible"/>
                                      </p:to>
                                    </p:set>
                                    <p:animEffect transition="in" filter="blinds(horizontal)">
                                      <p:cBhvr>
                                        <p:cTn id="7" dur="500"/>
                                        <p:tgtEl>
                                          <p:spTgt spid="296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5"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10"/>
          <p:cNvSpPr>
            <a:spLocks noGrp="1" noChangeArrowheads="1"/>
          </p:cNvSpPr>
          <p:nvPr>
            <p:ph type="title" idx="4294967295"/>
          </p:nvPr>
        </p:nvSpPr>
        <p:spPr>
          <a:xfrm>
            <a:off x="1351280" y="160655"/>
            <a:ext cx="7792720" cy="1096645"/>
          </a:xfrm>
        </p:spPr>
        <p:txBody>
          <a:bodyPr/>
          <a:lstStyle/>
          <a:p>
            <a:pPr eaLnBrk="1" hangingPunct="1"/>
            <a:r>
              <a:rPr lang="zh-CN" altLang="en-US" sz="3000" b="1"/>
              <a:t>最优化原则</a:t>
            </a:r>
            <a:br>
              <a:rPr lang="en-US" altLang="zh-CN" sz="3000" b="1"/>
            </a:br>
            <a:r>
              <a:rPr lang="en-US" altLang="zh-CN" sz="3000" b="1"/>
              <a:t>(optimality principle</a:t>
            </a:r>
            <a:r>
              <a:rPr lang="en-US" altLang="zh-CN" b="1"/>
              <a:t>)</a:t>
            </a:r>
            <a:r>
              <a:rPr lang="en-US" altLang="zh-CN"/>
              <a:t> </a:t>
            </a:r>
          </a:p>
        </p:txBody>
      </p:sp>
      <p:pic>
        <p:nvPicPr>
          <p:cNvPr id="439308" name="Picture 12"/>
          <p:cNvPicPr>
            <a:picLocks noChangeAspect="1" noChangeArrowheads="1"/>
          </p:cNvPicPr>
          <p:nvPr/>
        </p:nvPicPr>
        <p:blipFill>
          <a:blip r:embed="rId2"/>
          <a:srcRect/>
          <a:stretch>
            <a:fillRect/>
          </a:stretch>
        </p:blipFill>
        <p:spPr bwMode="auto">
          <a:xfrm>
            <a:off x="1925241" y="1600200"/>
            <a:ext cx="4978003" cy="1440656"/>
          </a:xfrm>
          <a:prstGeom prst="rect">
            <a:avLst/>
          </a:prstGeom>
          <a:noFill/>
          <a:ln w="9525">
            <a:noFill/>
            <a:miter lim="800000"/>
            <a:headEnd/>
            <a:tailEnd/>
          </a:ln>
        </p:spPr>
      </p:pic>
      <p:grpSp>
        <p:nvGrpSpPr>
          <p:cNvPr id="2" name="Group 16"/>
          <p:cNvGrpSpPr/>
          <p:nvPr/>
        </p:nvGrpSpPr>
        <p:grpSpPr bwMode="auto">
          <a:xfrm>
            <a:off x="1143000" y="3165872"/>
            <a:ext cx="6858000" cy="1600200"/>
            <a:chOff x="0" y="0"/>
            <a:chExt cx="5760" cy="1344"/>
          </a:xfrm>
        </p:grpSpPr>
        <p:sp>
          <p:nvSpPr>
            <p:cNvPr id="150535" name="Rectangle 14"/>
            <p:cNvSpPr>
              <a:spLocks noChangeArrowheads="1"/>
            </p:cNvSpPr>
            <p:nvPr/>
          </p:nvSpPr>
          <p:spPr bwMode="auto">
            <a:xfrm>
              <a:off x="0" y="0"/>
              <a:ext cx="5760" cy="1344"/>
            </a:xfrm>
            <a:prstGeom prst="rect">
              <a:avLst/>
            </a:prstGeom>
            <a:solidFill>
              <a:srgbClr val="FFFF99"/>
            </a:solidFill>
            <a:ln w="9525">
              <a:noFill/>
              <a:miter lim="800000"/>
            </a:ln>
          </p:spPr>
          <p:txBody>
            <a:bodyPr wrap="none" anchor="ctr"/>
            <a:lstStyle/>
            <a:p>
              <a:pPr algn="ctr"/>
              <a:endParaRPr lang="en-US" altLang="zh-CN" sz="1500">
                <a:solidFill>
                  <a:srgbClr val="000000"/>
                </a:solidFill>
                <a:latin typeface="Tahoma" pitchFamily="34" charset="0"/>
                <a:ea typeface="黑体" pitchFamily="2" charset="-122"/>
              </a:endParaRPr>
            </a:p>
          </p:txBody>
        </p:sp>
        <p:sp>
          <p:nvSpPr>
            <p:cNvPr id="150536" name="Text Box 15"/>
            <p:cNvSpPr txBox="1">
              <a:spLocks noChangeArrowheads="1"/>
            </p:cNvSpPr>
            <p:nvPr/>
          </p:nvSpPr>
          <p:spPr bwMode="auto">
            <a:xfrm>
              <a:off x="0" y="164"/>
              <a:ext cx="5716" cy="691"/>
            </a:xfrm>
            <a:prstGeom prst="rect">
              <a:avLst/>
            </a:prstGeom>
            <a:noFill/>
            <a:ln w="9525">
              <a:noFill/>
              <a:miter lim="800000"/>
            </a:ln>
          </p:spPr>
          <p:txBody>
            <a:bodyPr>
              <a:spAutoFit/>
            </a:bodyPr>
            <a:lstStyle/>
            <a:p>
              <a:r>
                <a:rPr lang="zh-CN" altLang="en-US" sz="2400" b="1">
                  <a:solidFill>
                    <a:srgbClr val="3333CC"/>
                  </a:solidFill>
                  <a:ea typeface="黑体" pitchFamily="2" charset="-122"/>
                </a:rPr>
                <a:t>如果</a:t>
              </a:r>
              <a:r>
                <a:rPr lang="en-US" altLang="zh-CN" sz="2400" b="1">
                  <a:solidFill>
                    <a:srgbClr val="3333CC"/>
                  </a:solidFill>
                  <a:ea typeface="黑体" pitchFamily="2" charset="-122"/>
                </a:rPr>
                <a:t>I</a:t>
              </a:r>
              <a:r>
                <a:rPr lang="zh-CN" altLang="en-US" sz="2400" b="1">
                  <a:solidFill>
                    <a:srgbClr val="3333CC"/>
                  </a:solidFill>
                  <a:ea typeface="黑体" pitchFamily="2" charset="-122"/>
                </a:rPr>
                <a:t>，</a:t>
              </a:r>
              <a:r>
                <a:rPr lang="en-US" altLang="zh-CN" sz="2400" b="1">
                  <a:solidFill>
                    <a:srgbClr val="3333CC"/>
                  </a:solidFill>
                  <a:ea typeface="黑体" pitchFamily="2" charset="-122"/>
                </a:rPr>
                <a:t>J</a:t>
              </a:r>
              <a:r>
                <a:rPr lang="zh-CN" altLang="en-US" sz="2400" b="1">
                  <a:solidFill>
                    <a:srgbClr val="3333CC"/>
                  </a:solidFill>
                  <a:ea typeface="黑体" pitchFamily="2" charset="-122"/>
                </a:rPr>
                <a:t>，</a:t>
              </a:r>
              <a:r>
                <a:rPr lang="en-US" altLang="zh-CN" sz="2400" b="1">
                  <a:solidFill>
                    <a:srgbClr val="3333CC"/>
                  </a:solidFill>
                  <a:ea typeface="黑体" pitchFamily="2" charset="-122"/>
                </a:rPr>
                <a:t>K</a:t>
              </a:r>
              <a:r>
                <a:rPr lang="zh-CN" altLang="en-US" sz="2400" b="1">
                  <a:solidFill>
                    <a:srgbClr val="3333CC"/>
                  </a:solidFill>
                  <a:ea typeface="黑体" pitchFamily="2" charset="-122"/>
                </a:rPr>
                <a:t>的最佳路由是</a:t>
              </a:r>
              <a:r>
                <a:rPr lang="en-US" altLang="zh-CN" sz="2400" b="1">
                  <a:solidFill>
                    <a:srgbClr val="3333CC"/>
                  </a:solidFill>
                  <a:ea typeface="黑体" pitchFamily="2" charset="-122"/>
                </a:rPr>
                <a:t>r</a:t>
              </a:r>
              <a:r>
                <a:rPr lang="en-US" altLang="zh-CN" sz="2400" b="1" baseline="-25000">
                  <a:solidFill>
                    <a:srgbClr val="3333CC"/>
                  </a:solidFill>
                  <a:ea typeface="黑体" pitchFamily="2" charset="-122"/>
                </a:rPr>
                <a:t>1</a:t>
              </a:r>
              <a:r>
                <a:rPr lang="en-US" altLang="zh-CN" sz="2400" b="1">
                  <a:solidFill>
                    <a:srgbClr val="3333CC"/>
                  </a:solidFill>
                  <a:ea typeface="黑体" pitchFamily="2" charset="-122"/>
                </a:rPr>
                <a:t>+r</a:t>
              </a:r>
              <a:r>
                <a:rPr lang="en-US" altLang="zh-CN" sz="2400" b="1" baseline="-25000">
                  <a:solidFill>
                    <a:srgbClr val="3333CC"/>
                  </a:solidFill>
                  <a:ea typeface="黑体" pitchFamily="2" charset="-122"/>
                </a:rPr>
                <a:t>2</a:t>
              </a:r>
              <a:r>
                <a:rPr lang="zh-CN" altLang="en-US" sz="2400" b="1">
                  <a:solidFill>
                    <a:srgbClr val="3333CC"/>
                  </a:solidFill>
                  <a:ea typeface="黑体" pitchFamily="2" charset="-122"/>
                </a:rPr>
                <a:t>，则当</a:t>
              </a:r>
              <a:r>
                <a:rPr lang="en-US" altLang="zh-CN" sz="2400" b="1">
                  <a:solidFill>
                    <a:srgbClr val="3333CC"/>
                  </a:solidFill>
                  <a:ea typeface="黑体" pitchFamily="2" charset="-122"/>
                </a:rPr>
                <a:t>I</a:t>
              </a:r>
              <a:r>
                <a:rPr lang="zh-CN" altLang="en-US" sz="2400" b="1">
                  <a:solidFill>
                    <a:srgbClr val="3333CC"/>
                  </a:solidFill>
                  <a:ea typeface="黑体" pitchFamily="2" charset="-122"/>
                </a:rPr>
                <a:t>把分组交给</a:t>
              </a:r>
              <a:r>
                <a:rPr lang="en-US" altLang="zh-CN" sz="2400" b="1">
                  <a:solidFill>
                    <a:srgbClr val="3333CC"/>
                  </a:solidFill>
                  <a:ea typeface="黑体" pitchFamily="2" charset="-122"/>
                </a:rPr>
                <a:t>J</a:t>
              </a:r>
              <a:r>
                <a:rPr lang="zh-CN" altLang="en-US" sz="2400" b="1">
                  <a:solidFill>
                    <a:srgbClr val="3333CC"/>
                  </a:solidFill>
                  <a:ea typeface="黑体" pitchFamily="2" charset="-122"/>
                </a:rPr>
                <a:t>时，</a:t>
              </a:r>
              <a:r>
                <a:rPr lang="en-US" altLang="zh-CN" sz="2400" b="1">
                  <a:solidFill>
                    <a:srgbClr val="3333CC"/>
                  </a:solidFill>
                  <a:ea typeface="黑体" pitchFamily="2" charset="-122"/>
                </a:rPr>
                <a:t>J</a:t>
              </a:r>
              <a:r>
                <a:rPr lang="zh-CN" altLang="en-US" sz="2400" b="1">
                  <a:solidFill>
                    <a:srgbClr val="3333CC"/>
                  </a:solidFill>
                  <a:ea typeface="黑体" pitchFamily="2" charset="-122"/>
                </a:rPr>
                <a:t>一定会沿着</a:t>
              </a:r>
              <a:r>
                <a:rPr lang="en-US" altLang="zh-CN" sz="2400" b="1">
                  <a:solidFill>
                    <a:srgbClr val="3333CC"/>
                  </a:solidFill>
                  <a:ea typeface="黑体" pitchFamily="2" charset="-122"/>
                </a:rPr>
                <a:t>r</a:t>
              </a:r>
              <a:r>
                <a:rPr lang="en-US" altLang="zh-CN" sz="2400" b="1" baseline="-25000">
                  <a:solidFill>
                    <a:srgbClr val="3333CC"/>
                  </a:solidFill>
                  <a:ea typeface="黑体" pitchFamily="2" charset="-122"/>
                </a:rPr>
                <a:t>2</a:t>
              </a:r>
              <a:r>
                <a:rPr lang="zh-CN" altLang="en-US" sz="2400" b="1">
                  <a:solidFill>
                    <a:srgbClr val="3333CC"/>
                  </a:solidFill>
                  <a:ea typeface="黑体" pitchFamily="2" charset="-122"/>
                </a:rPr>
                <a:t>把分组转发出去。</a:t>
              </a:r>
              <a:endParaRPr lang="en-US" altLang="zh-CN" sz="2400" b="1">
                <a:solidFill>
                  <a:srgbClr val="3333CC"/>
                </a:solidFill>
                <a:ea typeface="黑体" pitchFamily="2" charset="-122"/>
              </a:endParaRPr>
            </a:p>
          </p:txBody>
        </p:sp>
      </p:grpSp>
      <p:grpSp>
        <p:nvGrpSpPr>
          <p:cNvPr id="3" name="Group 17"/>
          <p:cNvGrpSpPr/>
          <p:nvPr/>
        </p:nvGrpSpPr>
        <p:grpSpPr bwMode="auto">
          <a:xfrm>
            <a:off x="1144191" y="8335"/>
            <a:ext cx="6858000" cy="1600200"/>
            <a:chOff x="0" y="0"/>
            <a:chExt cx="5760" cy="1344"/>
          </a:xfrm>
        </p:grpSpPr>
        <p:sp>
          <p:nvSpPr>
            <p:cNvPr id="150533" name="Rectangle 18"/>
            <p:cNvSpPr>
              <a:spLocks noChangeArrowheads="1"/>
            </p:cNvSpPr>
            <p:nvPr/>
          </p:nvSpPr>
          <p:spPr bwMode="auto">
            <a:xfrm>
              <a:off x="0" y="0"/>
              <a:ext cx="5760" cy="1344"/>
            </a:xfrm>
            <a:prstGeom prst="rect">
              <a:avLst/>
            </a:prstGeom>
            <a:solidFill>
              <a:srgbClr val="FFFF99"/>
            </a:solidFill>
            <a:ln w="9525">
              <a:noFill/>
              <a:miter lim="800000"/>
            </a:ln>
          </p:spPr>
          <p:txBody>
            <a:bodyPr wrap="none" anchor="ctr"/>
            <a:lstStyle/>
            <a:p>
              <a:pPr algn="ctr"/>
              <a:endParaRPr lang="en-US" altLang="zh-CN" sz="1500">
                <a:solidFill>
                  <a:srgbClr val="000000"/>
                </a:solidFill>
                <a:latin typeface="Tahoma" pitchFamily="34" charset="0"/>
                <a:ea typeface="黑体" pitchFamily="2" charset="-122"/>
              </a:endParaRPr>
            </a:p>
          </p:txBody>
        </p:sp>
        <p:sp>
          <p:nvSpPr>
            <p:cNvPr id="150534" name="Text Box 19"/>
            <p:cNvSpPr txBox="1">
              <a:spLocks noChangeArrowheads="1"/>
            </p:cNvSpPr>
            <p:nvPr/>
          </p:nvSpPr>
          <p:spPr bwMode="auto">
            <a:xfrm>
              <a:off x="0" y="164"/>
              <a:ext cx="5716" cy="998"/>
            </a:xfrm>
            <a:prstGeom prst="rect">
              <a:avLst/>
            </a:prstGeom>
            <a:noFill/>
            <a:ln w="9525">
              <a:noFill/>
              <a:miter lim="800000"/>
            </a:ln>
          </p:spPr>
          <p:txBody>
            <a:bodyPr>
              <a:spAutoFit/>
            </a:bodyPr>
            <a:lstStyle/>
            <a:p>
              <a:r>
                <a:rPr lang="zh-CN" altLang="en-US" sz="2400" b="1">
                  <a:solidFill>
                    <a:srgbClr val="FF0000"/>
                  </a:solidFill>
                  <a:ea typeface="黑体" pitchFamily="2" charset="-122"/>
                </a:rPr>
                <a:t>想想看：</a:t>
              </a:r>
              <a:endParaRPr lang="en-US" altLang="zh-CN" sz="2400" b="1">
                <a:solidFill>
                  <a:srgbClr val="FF0000"/>
                </a:solidFill>
                <a:ea typeface="黑体" pitchFamily="2" charset="-122"/>
              </a:endParaRPr>
            </a:p>
            <a:p>
              <a:r>
                <a:rPr lang="en-US" altLang="zh-CN" sz="2400" b="1">
                  <a:solidFill>
                    <a:srgbClr val="FF0000"/>
                  </a:solidFill>
                  <a:ea typeface="黑体" pitchFamily="2" charset="-122"/>
                </a:rPr>
                <a:t>	    </a:t>
              </a:r>
              <a:r>
                <a:rPr lang="zh-CN" altLang="en-US" sz="2400" b="1">
                  <a:solidFill>
                    <a:srgbClr val="FF0000"/>
                  </a:solidFill>
                  <a:ea typeface="黑体" pitchFamily="2" charset="-122"/>
                </a:rPr>
                <a:t>最优化原则，对于计算机网络中的分组转发有什么作用？</a:t>
              </a:r>
              <a:endParaRPr lang="en-US" altLang="zh-CN" sz="2400" b="1">
                <a:solidFill>
                  <a:srgbClr val="FF0000"/>
                </a:solidFill>
                <a:ea typeface="黑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39308"/>
                                        </p:tgtEl>
                                        <p:attrNameLst>
                                          <p:attrName>style.visibility</p:attrName>
                                        </p:attrNameLst>
                                      </p:cBhvr>
                                      <p:to>
                                        <p:strVal val="visible"/>
                                      </p:to>
                                    </p:set>
                                    <p:animEffect transition="in" filter="dissolve">
                                      <p:cBhvr>
                                        <p:cTn id="7" dur="500"/>
                                        <p:tgtEl>
                                          <p:spTgt spid="43930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p:cNvSpPr>
            <a:spLocks noGrp="1" noChangeArrowheads="1"/>
          </p:cNvSpPr>
          <p:nvPr>
            <p:ph type="title" idx="4294967295"/>
          </p:nvPr>
        </p:nvSpPr>
        <p:spPr>
          <a:xfrm>
            <a:off x="1601470" y="94615"/>
            <a:ext cx="6172200" cy="857250"/>
          </a:xfrm>
        </p:spPr>
        <p:txBody>
          <a:bodyPr/>
          <a:lstStyle/>
          <a:p>
            <a:pPr eaLnBrk="1" hangingPunct="1"/>
            <a:r>
              <a:rPr lang="zh-CN" altLang="en-US" sz="4000" b="1">
                <a:solidFill>
                  <a:srgbClr val="000000"/>
                </a:solidFill>
                <a:cs typeface="微软雅黑"/>
              </a:rPr>
              <a:t>比较下面两个算法段</a:t>
            </a:r>
          </a:p>
        </p:txBody>
      </p:sp>
      <p:pic>
        <p:nvPicPr>
          <p:cNvPr id="151555" name="Picture 4"/>
          <p:cNvPicPr>
            <a:picLocks noChangeAspect="1" noChangeArrowheads="1"/>
          </p:cNvPicPr>
          <p:nvPr/>
        </p:nvPicPr>
        <p:blipFill>
          <a:blip r:embed="rId2"/>
          <a:srcRect/>
          <a:stretch>
            <a:fillRect/>
          </a:stretch>
        </p:blipFill>
        <p:spPr bwMode="auto">
          <a:xfrm>
            <a:off x="1485900" y="762635"/>
            <a:ext cx="6599555" cy="430847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4"/>
          <p:cNvSpPr>
            <a:spLocks noGrp="1" noChangeArrowheads="1"/>
          </p:cNvSpPr>
          <p:nvPr>
            <p:ph type="ctrTitle" idx="4294967295"/>
          </p:nvPr>
        </p:nvSpPr>
        <p:spPr>
          <a:xfrm>
            <a:off x="0" y="1257300"/>
            <a:ext cx="5829300" cy="1153795"/>
          </a:xfrm>
        </p:spPr>
        <p:txBody>
          <a:bodyPr/>
          <a:lstStyle/>
          <a:p>
            <a:pPr eaLnBrk="1" hangingPunct="1"/>
            <a:r>
              <a:rPr lang="zh-CN" altLang="en-US" b="1">
                <a:solidFill>
                  <a:srgbClr val="000000"/>
                </a:solidFill>
                <a:latin typeface="楷体" charset="0"/>
                <a:ea typeface="楷体" charset="0"/>
                <a:cs typeface="微软雅黑"/>
              </a:rPr>
              <a:t>算法的基本思想</a:t>
            </a:r>
          </a:p>
        </p:txBody>
      </p:sp>
      <p:sp>
        <p:nvSpPr>
          <p:cNvPr id="33794" name="Rectangle 5"/>
          <p:cNvSpPr>
            <a:spLocks noGrp="1" noChangeArrowheads="1"/>
          </p:cNvSpPr>
          <p:nvPr>
            <p:ph type="subTitle" idx="4294967295"/>
          </p:nvPr>
        </p:nvSpPr>
        <p:spPr>
          <a:xfrm>
            <a:off x="808355" y="2629535"/>
            <a:ext cx="4800600" cy="1100455"/>
          </a:xfrm>
        </p:spPr>
        <p:txBody>
          <a:bodyPr/>
          <a:lstStyle/>
          <a:p>
            <a:pPr eaLnBrk="1" hangingPunct="1"/>
            <a:r>
              <a:rPr lang="zh-CN" altLang="en-US" sz="2800" b="1">
                <a:solidFill>
                  <a:srgbClr val="0033CC"/>
                </a:solidFill>
                <a:latin typeface="楷体" charset="0"/>
                <a:ea typeface="楷体" charset="0"/>
              </a:rPr>
              <a:t>聪明的遍历方法</a:t>
            </a:r>
          </a:p>
          <a:p>
            <a:pPr eaLnBrk="1" hangingPunct="1"/>
            <a:r>
              <a:rPr lang="zh-CN" altLang="en-US" sz="2800" b="1">
                <a:solidFill>
                  <a:srgbClr val="0033CC"/>
                </a:solidFill>
                <a:latin typeface="楷体" charset="0"/>
                <a:ea typeface="楷体" charset="0"/>
              </a:rPr>
              <a:t>与分治法对比学习</a:t>
            </a:r>
          </a:p>
        </p:txBody>
      </p:sp>
      <p:grpSp>
        <p:nvGrpSpPr>
          <p:cNvPr id="3" name="组合 2"/>
          <p:cNvGrpSpPr/>
          <p:nvPr/>
        </p:nvGrpSpPr>
        <p:grpSpPr>
          <a:xfrm>
            <a:off x="5608955" y="1417320"/>
            <a:ext cx="3345815" cy="3442970"/>
            <a:chOff x="8833" y="1962"/>
            <a:chExt cx="5269" cy="5422"/>
          </a:xfrm>
        </p:grpSpPr>
        <p:grpSp>
          <p:nvGrpSpPr>
            <p:cNvPr id="78" name="Group 77"/>
            <p:cNvGrpSpPr/>
            <p:nvPr/>
          </p:nvGrpSpPr>
          <p:grpSpPr>
            <a:xfrm>
              <a:off x="10022" y="4291"/>
              <a:ext cx="1752" cy="1215"/>
              <a:chOff x="3362253" y="2517137"/>
              <a:chExt cx="1112458" cy="771294"/>
            </a:xfrm>
          </p:grpSpPr>
          <p:sp>
            <p:nvSpPr>
              <p:cNvPr id="79" name="Round Diagonal Corner Rectangle 78"/>
              <p:cNvSpPr/>
              <p:nvPr/>
            </p:nvSpPr>
            <p:spPr>
              <a:xfrm rot="10800000" flipH="1" flipV="1">
                <a:off x="3364530" y="2542534"/>
                <a:ext cx="1110181" cy="745897"/>
              </a:xfrm>
              <a:prstGeom prst="round2DiagRect">
                <a:avLst>
                  <a:gd name="adj1" fmla="val 39154"/>
                  <a:gd name="adj2"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sp>
            <p:nvSpPr>
              <p:cNvPr id="80" name="Round Diagonal Corner Rectangle 79"/>
              <p:cNvSpPr/>
              <p:nvPr/>
            </p:nvSpPr>
            <p:spPr>
              <a:xfrm rot="10800000" flipH="1" flipV="1">
                <a:off x="3362253" y="2517137"/>
                <a:ext cx="1110181" cy="745897"/>
              </a:xfrm>
              <a:prstGeom prst="round2DiagRect">
                <a:avLst>
                  <a:gd name="adj1" fmla="val 39154"/>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grpSp>
          <p:nvGrpSpPr>
            <p:cNvPr id="81" name="Group 80"/>
            <p:cNvGrpSpPr/>
            <p:nvPr/>
          </p:nvGrpSpPr>
          <p:grpSpPr>
            <a:xfrm>
              <a:off x="12033" y="4310"/>
              <a:ext cx="2069" cy="1480"/>
              <a:chOff x="4638997" y="2552242"/>
              <a:chExt cx="1314128" cy="939502"/>
            </a:xfrm>
          </p:grpSpPr>
          <p:sp>
            <p:nvSpPr>
              <p:cNvPr id="82" name="Round Diagonal Corner Rectangle 81"/>
              <p:cNvSpPr/>
              <p:nvPr/>
            </p:nvSpPr>
            <p:spPr>
              <a:xfrm rot="10800000" flipV="1">
                <a:off x="4638997" y="2577119"/>
                <a:ext cx="1314124" cy="914625"/>
              </a:xfrm>
              <a:prstGeom prst="round2DiagRect">
                <a:avLst>
                  <a:gd name="adj1" fmla="val 39154"/>
                  <a:gd name="adj2" fmla="val 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sp>
            <p:nvSpPr>
              <p:cNvPr id="83" name="Round Diagonal Corner Rectangle 82"/>
              <p:cNvSpPr/>
              <p:nvPr/>
            </p:nvSpPr>
            <p:spPr>
              <a:xfrm rot="10800000" flipV="1">
                <a:off x="4639001" y="2552242"/>
                <a:ext cx="1314124" cy="914625"/>
              </a:xfrm>
              <a:prstGeom prst="round2DiagRect">
                <a:avLst>
                  <a:gd name="adj1" fmla="val 39154"/>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grpSp>
          <p:nvGrpSpPr>
            <p:cNvPr id="84" name="Group 83"/>
            <p:cNvGrpSpPr/>
            <p:nvPr/>
          </p:nvGrpSpPr>
          <p:grpSpPr>
            <a:xfrm>
              <a:off x="11894" y="2673"/>
              <a:ext cx="2208" cy="1567"/>
              <a:chOff x="4550915" y="1512632"/>
              <a:chExt cx="1402210" cy="994985"/>
            </a:xfrm>
          </p:grpSpPr>
          <p:sp>
            <p:nvSpPr>
              <p:cNvPr id="85" name="Round Diagonal Corner Rectangle 84"/>
              <p:cNvSpPr/>
              <p:nvPr/>
            </p:nvSpPr>
            <p:spPr>
              <a:xfrm rot="10800000">
                <a:off x="4550915" y="1531687"/>
                <a:ext cx="1402206" cy="975930"/>
              </a:xfrm>
              <a:prstGeom prst="round2DiagRect">
                <a:avLst>
                  <a:gd name="adj1" fmla="val 39154"/>
                  <a:gd name="adj2"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sp>
            <p:nvSpPr>
              <p:cNvPr id="86" name="Round Diagonal Corner Rectangle 85"/>
              <p:cNvSpPr/>
              <p:nvPr/>
            </p:nvSpPr>
            <p:spPr>
              <a:xfrm rot="10800000">
                <a:off x="4550919" y="1512632"/>
                <a:ext cx="1402206" cy="975930"/>
              </a:xfrm>
              <a:prstGeom prst="round2DiagRect">
                <a:avLst>
                  <a:gd name="adj1" fmla="val 39154"/>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grpSp>
          <p:nvGrpSpPr>
            <p:cNvPr id="87" name="Group 86"/>
            <p:cNvGrpSpPr/>
            <p:nvPr/>
          </p:nvGrpSpPr>
          <p:grpSpPr>
            <a:xfrm>
              <a:off x="8833" y="1962"/>
              <a:ext cx="2899" cy="2141"/>
              <a:chOff x="2607467" y="1060892"/>
              <a:chExt cx="1841153" cy="1359852"/>
            </a:xfrm>
          </p:grpSpPr>
          <p:sp>
            <p:nvSpPr>
              <p:cNvPr id="88" name="Round Diagonal Corner Rectangle 87"/>
              <p:cNvSpPr/>
              <p:nvPr/>
            </p:nvSpPr>
            <p:spPr>
              <a:xfrm rot="10800000" flipH="1">
                <a:off x="2609055" y="1082809"/>
                <a:ext cx="1839565" cy="1337935"/>
              </a:xfrm>
              <a:prstGeom prst="round2DiagRect">
                <a:avLst>
                  <a:gd name="adj1" fmla="val 39154"/>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sp>
            <p:nvSpPr>
              <p:cNvPr id="89" name="Round Diagonal Corner Rectangle 88"/>
              <p:cNvSpPr/>
              <p:nvPr/>
            </p:nvSpPr>
            <p:spPr>
              <a:xfrm rot="10800000" flipH="1">
                <a:off x="2607467" y="1060892"/>
                <a:ext cx="1839565" cy="1337935"/>
              </a:xfrm>
              <a:prstGeom prst="round2DiagRect">
                <a:avLst>
                  <a:gd name="adj1" fmla="val 3915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sp>
          <p:nvSpPr>
            <p:cNvPr id="77" name="Oval 76"/>
            <p:cNvSpPr/>
            <p:nvPr/>
          </p:nvSpPr>
          <p:spPr>
            <a:xfrm>
              <a:off x="11206" y="3535"/>
              <a:ext cx="1376" cy="1376"/>
            </a:xfrm>
            <a:prstGeom prst="ellips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sp>
          <p:nvSpPr>
            <p:cNvPr id="2053" name="Freeform 5"/>
            <p:cNvSpPr/>
            <p:nvPr/>
          </p:nvSpPr>
          <p:spPr bwMode="auto">
            <a:xfrm>
              <a:off x="11272" y="4210"/>
              <a:ext cx="1310" cy="3174"/>
            </a:xfrm>
            <a:custGeom>
              <a:avLst/>
              <a:gdLst/>
              <a:ahLst/>
              <a:cxnLst>
                <a:cxn ang="0">
                  <a:pos x="109" y="0"/>
                </a:cxn>
                <a:cxn ang="0">
                  <a:pos x="110" y="585"/>
                </a:cxn>
                <a:cxn ang="0">
                  <a:pos x="110" y="586"/>
                </a:cxn>
                <a:cxn ang="0">
                  <a:pos x="116" y="619"/>
                </a:cxn>
                <a:cxn ang="0">
                  <a:pos x="121" y="629"/>
                </a:cxn>
                <a:cxn ang="0">
                  <a:pos x="147" y="656"/>
                </a:cxn>
                <a:cxn ang="0">
                  <a:pos x="203" y="676"/>
                </a:cxn>
                <a:cxn ang="0">
                  <a:pos x="0" y="676"/>
                </a:cxn>
                <a:cxn ang="0">
                  <a:pos x="62" y="650"/>
                </a:cxn>
                <a:cxn ang="0">
                  <a:pos x="78" y="629"/>
                </a:cxn>
                <a:cxn ang="0">
                  <a:pos x="82" y="619"/>
                </a:cxn>
                <a:cxn ang="0">
                  <a:pos x="88" y="586"/>
                </a:cxn>
                <a:cxn ang="0">
                  <a:pos x="88" y="585"/>
                </a:cxn>
                <a:cxn ang="0">
                  <a:pos x="88" y="0"/>
                </a:cxn>
                <a:cxn ang="0">
                  <a:pos x="109" y="0"/>
                </a:cxn>
              </a:cxnLst>
              <a:rect l="0" t="0" r="r" b="b"/>
              <a:pathLst>
                <a:path w="203" h="676">
                  <a:moveTo>
                    <a:pt x="109" y="0"/>
                  </a:moveTo>
                  <a:cubicBezTo>
                    <a:pt x="110" y="585"/>
                    <a:pt x="110" y="585"/>
                    <a:pt x="110" y="585"/>
                  </a:cubicBezTo>
                  <a:cubicBezTo>
                    <a:pt x="110" y="586"/>
                    <a:pt x="110" y="586"/>
                    <a:pt x="110" y="586"/>
                  </a:cubicBezTo>
                  <a:cubicBezTo>
                    <a:pt x="110" y="598"/>
                    <a:pt x="112" y="609"/>
                    <a:pt x="116" y="619"/>
                  </a:cubicBezTo>
                  <a:cubicBezTo>
                    <a:pt x="117" y="622"/>
                    <a:pt x="119" y="626"/>
                    <a:pt x="121" y="629"/>
                  </a:cubicBezTo>
                  <a:cubicBezTo>
                    <a:pt x="127" y="637"/>
                    <a:pt x="136" y="646"/>
                    <a:pt x="147" y="656"/>
                  </a:cubicBezTo>
                  <a:cubicBezTo>
                    <a:pt x="164" y="669"/>
                    <a:pt x="182" y="676"/>
                    <a:pt x="203" y="676"/>
                  </a:cubicBezTo>
                  <a:cubicBezTo>
                    <a:pt x="0" y="676"/>
                    <a:pt x="0" y="676"/>
                    <a:pt x="0" y="676"/>
                  </a:cubicBezTo>
                  <a:cubicBezTo>
                    <a:pt x="24" y="676"/>
                    <a:pt x="45" y="667"/>
                    <a:pt x="62" y="650"/>
                  </a:cubicBezTo>
                  <a:cubicBezTo>
                    <a:pt x="68" y="643"/>
                    <a:pt x="74" y="636"/>
                    <a:pt x="78" y="629"/>
                  </a:cubicBezTo>
                  <a:cubicBezTo>
                    <a:pt x="79" y="626"/>
                    <a:pt x="81" y="622"/>
                    <a:pt x="82" y="619"/>
                  </a:cubicBezTo>
                  <a:cubicBezTo>
                    <a:pt x="86" y="609"/>
                    <a:pt x="88" y="598"/>
                    <a:pt x="88" y="586"/>
                  </a:cubicBezTo>
                  <a:cubicBezTo>
                    <a:pt x="88" y="586"/>
                    <a:pt x="88" y="586"/>
                    <a:pt x="88" y="585"/>
                  </a:cubicBezTo>
                  <a:cubicBezTo>
                    <a:pt x="88" y="0"/>
                    <a:pt x="88" y="0"/>
                    <a:pt x="88" y="0"/>
                  </a:cubicBezTo>
                  <a:lnTo>
                    <a:pt x="109" y="0"/>
                  </a:lnTo>
                  <a:close/>
                </a:path>
              </a:pathLst>
            </a:custGeom>
            <a:solidFill>
              <a:schemeClr val="bg1">
                <a:lumMod val="65000"/>
              </a:schemeClr>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63" name="Oval 62"/>
            <p:cNvSpPr/>
            <p:nvPr/>
          </p:nvSpPr>
          <p:spPr>
            <a:xfrm>
              <a:off x="11680" y="3983"/>
              <a:ext cx="454" cy="45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nvGrpSpPr>
            <p:cNvPr id="108" name="Group 107"/>
            <p:cNvGrpSpPr/>
            <p:nvPr/>
          </p:nvGrpSpPr>
          <p:grpSpPr>
            <a:xfrm>
              <a:off x="9752" y="2300"/>
              <a:ext cx="1044" cy="1436"/>
              <a:chOff x="8597901" y="2862263"/>
              <a:chExt cx="571500" cy="785813"/>
            </a:xfrm>
            <a:solidFill>
              <a:schemeClr val="bg1"/>
            </a:solidFill>
          </p:grpSpPr>
          <p:sp>
            <p:nvSpPr>
              <p:cNvPr id="109" name="Freeform 105"/>
              <p:cNvSpPr>
                <a:spLocks noEditPoints="1"/>
              </p:cNvSpPr>
              <p:nvPr/>
            </p:nvSpPr>
            <p:spPr bwMode="auto">
              <a:xfrm>
                <a:off x="8832851" y="3132138"/>
                <a:ext cx="98425" cy="96838"/>
              </a:xfrm>
              <a:custGeom>
                <a:avLst/>
                <a:gdLst/>
                <a:ahLst/>
                <a:cxnLst>
                  <a:cxn ang="0">
                    <a:pos x="34" y="16"/>
                  </a:cxn>
                  <a:cxn ang="0">
                    <a:pos x="17" y="33"/>
                  </a:cxn>
                  <a:cxn ang="0">
                    <a:pos x="0" y="16"/>
                  </a:cxn>
                  <a:cxn ang="0">
                    <a:pos x="17" y="0"/>
                  </a:cxn>
                  <a:cxn ang="0">
                    <a:pos x="34" y="16"/>
                  </a:cxn>
                  <a:cxn ang="0">
                    <a:pos x="34" y="16"/>
                  </a:cxn>
                  <a:cxn ang="0">
                    <a:pos x="34" y="16"/>
                  </a:cxn>
                </a:cxnLst>
                <a:rect l="0" t="0" r="r" b="b"/>
                <a:pathLst>
                  <a:path w="34" h="33">
                    <a:moveTo>
                      <a:pt x="34" y="16"/>
                    </a:moveTo>
                    <a:cubicBezTo>
                      <a:pt x="34" y="26"/>
                      <a:pt x="27" y="33"/>
                      <a:pt x="17" y="33"/>
                    </a:cubicBezTo>
                    <a:cubicBezTo>
                      <a:pt x="8" y="33"/>
                      <a:pt x="0" y="26"/>
                      <a:pt x="0" y="16"/>
                    </a:cubicBezTo>
                    <a:cubicBezTo>
                      <a:pt x="0" y="7"/>
                      <a:pt x="8" y="0"/>
                      <a:pt x="17" y="0"/>
                    </a:cubicBezTo>
                    <a:cubicBezTo>
                      <a:pt x="27" y="0"/>
                      <a:pt x="34" y="7"/>
                      <a:pt x="34" y="16"/>
                    </a:cubicBezTo>
                    <a:close/>
                    <a:moveTo>
                      <a:pt x="34" y="16"/>
                    </a:moveTo>
                    <a:cubicBezTo>
                      <a:pt x="34" y="16"/>
                      <a:pt x="34" y="16"/>
                      <a:pt x="34" y="16"/>
                    </a:cubicBezTo>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110" name="Freeform 106"/>
              <p:cNvSpPr>
                <a:spLocks noEditPoints="1"/>
              </p:cNvSpPr>
              <p:nvPr/>
            </p:nvSpPr>
            <p:spPr bwMode="auto">
              <a:xfrm>
                <a:off x="8836026" y="2862263"/>
                <a:ext cx="92075" cy="261938"/>
              </a:xfrm>
              <a:custGeom>
                <a:avLst/>
                <a:gdLst/>
                <a:ahLst/>
                <a:cxnLst>
                  <a:cxn ang="0">
                    <a:pos x="32" y="90"/>
                  </a:cxn>
                  <a:cxn ang="0">
                    <a:pos x="16" y="0"/>
                  </a:cxn>
                  <a:cxn ang="0">
                    <a:pos x="0" y="90"/>
                  </a:cxn>
                  <a:cxn ang="0">
                    <a:pos x="16" y="84"/>
                  </a:cxn>
                  <a:cxn ang="0">
                    <a:pos x="32" y="90"/>
                  </a:cxn>
                  <a:cxn ang="0">
                    <a:pos x="32" y="90"/>
                  </a:cxn>
                  <a:cxn ang="0">
                    <a:pos x="32" y="90"/>
                  </a:cxn>
                </a:cxnLst>
                <a:rect l="0" t="0" r="r" b="b"/>
                <a:pathLst>
                  <a:path w="32" h="90">
                    <a:moveTo>
                      <a:pt x="32" y="90"/>
                    </a:moveTo>
                    <a:cubicBezTo>
                      <a:pt x="30" y="63"/>
                      <a:pt x="23" y="0"/>
                      <a:pt x="16" y="0"/>
                    </a:cubicBezTo>
                    <a:cubicBezTo>
                      <a:pt x="10" y="0"/>
                      <a:pt x="3" y="63"/>
                      <a:pt x="0" y="90"/>
                    </a:cubicBezTo>
                    <a:cubicBezTo>
                      <a:pt x="5" y="86"/>
                      <a:pt x="10" y="84"/>
                      <a:pt x="16" y="84"/>
                    </a:cubicBezTo>
                    <a:cubicBezTo>
                      <a:pt x="22" y="84"/>
                      <a:pt x="28" y="86"/>
                      <a:pt x="32" y="90"/>
                    </a:cubicBezTo>
                    <a:close/>
                    <a:moveTo>
                      <a:pt x="32" y="90"/>
                    </a:moveTo>
                    <a:cubicBezTo>
                      <a:pt x="32" y="90"/>
                      <a:pt x="32" y="90"/>
                      <a:pt x="32" y="90"/>
                    </a:cubicBezTo>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111" name="Freeform 107"/>
              <p:cNvSpPr>
                <a:spLocks noEditPoints="1"/>
              </p:cNvSpPr>
              <p:nvPr/>
            </p:nvSpPr>
            <p:spPr bwMode="auto">
              <a:xfrm>
                <a:off x="8597901" y="3170238"/>
                <a:ext cx="571500" cy="477838"/>
              </a:xfrm>
              <a:custGeom>
                <a:avLst/>
                <a:gdLst/>
                <a:ahLst/>
                <a:cxnLst>
                  <a:cxn ang="0">
                    <a:pos x="123" y="0"/>
                  </a:cxn>
                  <a:cxn ang="0">
                    <a:pos x="124" y="3"/>
                  </a:cxn>
                  <a:cxn ang="0">
                    <a:pos x="98" y="29"/>
                  </a:cxn>
                  <a:cxn ang="0">
                    <a:pos x="73" y="3"/>
                  </a:cxn>
                  <a:cxn ang="0">
                    <a:pos x="73" y="0"/>
                  </a:cxn>
                  <a:cxn ang="0">
                    <a:pos x="3" y="58"/>
                  </a:cxn>
                  <a:cxn ang="0">
                    <a:pos x="89" y="27"/>
                  </a:cxn>
                  <a:cxn ang="0">
                    <a:pos x="81" y="155"/>
                  </a:cxn>
                  <a:cxn ang="0">
                    <a:pos x="98" y="164"/>
                  </a:cxn>
                  <a:cxn ang="0">
                    <a:pos x="115" y="155"/>
                  </a:cxn>
                  <a:cxn ang="0">
                    <a:pos x="108" y="27"/>
                  </a:cxn>
                  <a:cxn ang="0">
                    <a:pos x="193" y="58"/>
                  </a:cxn>
                  <a:cxn ang="0">
                    <a:pos x="123" y="0"/>
                  </a:cxn>
                  <a:cxn ang="0">
                    <a:pos x="123" y="0"/>
                  </a:cxn>
                  <a:cxn ang="0">
                    <a:pos x="123" y="0"/>
                  </a:cxn>
                </a:cxnLst>
                <a:rect l="0" t="0" r="r" b="b"/>
                <a:pathLst>
                  <a:path w="197" h="164">
                    <a:moveTo>
                      <a:pt x="123" y="0"/>
                    </a:moveTo>
                    <a:cubicBezTo>
                      <a:pt x="124" y="1"/>
                      <a:pt x="124" y="2"/>
                      <a:pt x="124" y="3"/>
                    </a:cubicBezTo>
                    <a:cubicBezTo>
                      <a:pt x="124" y="17"/>
                      <a:pt x="112" y="29"/>
                      <a:pt x="98" y="29"/>
                    </a:cubicBezTo>
                    <a:cubicBezTo>
                      <a:pt x="84" y="29"/>
                      <a:pt x="73" y="17"/>
                      <a:pt x="73" y="3"/>
                    </a:cubicBezTo>
                    <a:cubicBezTo>
                      <a:pt x="73" y="2"/>
                      <a:pt x="73" y="1"/>
                      <a:pt x="73" y="0"/>
                    </a:cubicBezTo>
                    <a:cubicBezTo>
                      <a:pt x="52" y="15"/>
                      <a:pt x="0" y="53"/>
                      <a:pt x="3" y="58"/>
                    </a:cubicBezTo>
                    <a:cubicBezTo>
                      <a:pt x="7" y="64"/>
                      <a:pt x="65" y="38"/>
                      <a:pt x="89" y="27"/>
                    </a:cubicBezTo>
                    <a:cubicBezTo>
                      <a:pt x="81" y="155"/>
                      <a:pt x="81" y="155"/>
                      <a:pt x="81" y="155"/>
                    </a:cubicBezTo>
                    <a:cubicBezTo>
                      <a:pt x="81" y="155"/>
                      <a:pt x="86" y="164"/>
                      <a:pt x="98" y="164"/>
                    </a:cubicBezTo>
                    <a:cubicBezTo>
                      <a:pt x="111" y="164"/>
                      <a:pt x="115" y="155"/>
                      <a:pt x="115" y="155"/>
                    </a:cubicBezTo>
                    <a:cubicBezTo>
                      <a:pt x="108" y="27"/>
                      <a:pt x="108" y="27"/>
                      <a:pt x="108" y="27"/>
                    </a:cubicBezTo>
                    <a:cubicBezTo>
                      <a:pt x="132" y="38"/>
                      <a:pt x="190" y="64"/>
                      <a:pt x="193" y="58"/>
                    </a:cubicBezTo>
                    <a:cubicBezTo>
                      <a:pt x="197" y="53"/>
                      <a:pt x="145" y="15"/>
                      <a:pt x="123" y="0"/>
                    </a:cubicBezTo>
                    <a:close/>
                    <a:moveTo>
                      <a:pt x="123" y="0"/>
                    </a:moveTo>
                    <a:cubicBezTo>
                      <a:pt x="123" y="0"/>
                      <a:pt x="123" y="0"/>
                      <a:pt x="123" y="0"/>
                    </a:cubicBezTo>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grpSp>
        <p:grpSp>
          <p:nvGrpSpPr>
            <p:cNvPr id="113" name="Group 112"/>
            <p:cNvGrpSpPr/>
            <p:nvPr/>
          </p:nvGrpSpPr>
          <p:grpSpPr>
            <a:xfrm>
              <a:off x="12599" y="3019"/>
              <a:ext cx="870" cy="870"/>
              <a:chOff x="3119438" y="3767138"/>
              <a:chExt cx="552450" cy="552450"/>
            </a:xfrm>
            <a:solidFill>
              <a:schemeClr val="bg1"/>
            </a:solidFill>
          </p:grpSpPr>
          <p:sp>
            <p:nvSpPr>
              <p:cNvPr id="114" name="Freeform 82"/>
              <p:cNvSpPr>
                <a:spLocks noEditPoints="1"/>
              </p:cNvSpPr>
              <p:nvPr/>
            </p:nvSpPr>
            <p:spPr bwMode="auto">
              <a:xfrm>
                <a:off x="3119438" y="3767138"/>
                <a:ext cx="552450" cy="552450"/>
              </a:xfrm>
              <a:custGeom>
                <a:avLst/>
                <a:gdLst/>
                <a:ahLst/>
                <a:cxnLst>
                  <a:cxn ang="0">
                    <a:pos x="30" y="162"/>
                  </a:cxn>
                  <a:cxn ang="0">
                    <a:pos x="72" y="150"/>
                  </a:cxn>
                  <a:cxn ang="0">
                    <a:pos x="95" y="190"/>
                  </a:cxn>
                  <a:cxn ang="0">
                    <a:pos x="117" y="152"/>
                  </a:cxn>
                  <a:cxn ang="0">
                    <a:pos x="161" y="164"/>
                  </a:cxn>
                  <a:cxn ang="0">
                    <a:pos x="150" y="121"/>
                  </a:cxn>
                  <a:cxn ang="0">
                    <a:pos x="190" y="98"/>
                  </a:cxn>
                  <a:cxn ang="0">
                    <a:pos x="151" y="75"/>
                  </a:cxn>
                  <a:cxn ang="0">
                    <a:pos x="164" y="30"/>
                  </a:cxn>
                  <a:cxn ang="0">
                    <a:pos x="120" y="41"/>
                  </a:cxn>
                  <a:cxn ang="0">
                    <a:pos x="96" y="0"/>
                  </a:cxn>
                  <a:cxn ang="0">
                    <a:pos x="72" y="41"/>
                  </a:cxn>
                  <a:cxn ang="0">
                    <a:pos x="29" y="30"/>
                  </a:cxn>
                  <a:cxn ang="0">
                    <a:pos x="41" y="73"/>
                  </a:cxn>
                  <a:cxn ang="0">
                    <a:pos x="0" y="96"/>
                  </a:cxn>
                  <a:cxn ang="0">
                    <a:pos x="41" y="120"/>
                  </a:cxn>
                  <a:cxn ang="0">
                    <a:pos x="30" y="162"/>
                  </a:cxn>
                  <a:cxn ang="0">
                    <a:pos x="96" y="43"/>
                  </a:cxn>
                  <a:cxn ang="0">
                    <a:pos x="150" y="97"/>
                  </a:cxn>
                  <a:cxn ang="0">
                    <a:pos x="96" y="151"/>
                  </a:cxn>
                  <a:cxn ang="0">
                    <a:pos x="41" y="97"/>
                  </a:cxn>
                  <a:cxn ang="0">
                    <a:pos x="96" y="43"/>
                  </a:cxn>
                  <a:cxn ang="0">
                    <a:pos x="96" y="43"/>
                  </a:cxn>
                  <a:cxn ang="0">
                    <a:pos x="96" y="43"/>
                  </a:cxn>
                </a:cxnLst>
                <a:rect l="0" t="0" r="r" b="b"/>
                <a:pathLst>
                  <a:path w="190" h="190">
                    <a:moveTo>
                      <a:pt x="30" y="162"/>
                    </a:moveTo>
                    <a:cubicBezTo>
                      <a:pt x="72" y="150"/>
                      <a:pt x="72" y="150"/>
                      <a:pt x="72" y="150"/>
                    </a:cubicBezTo>
                    <a:cubicBezTo>
                      <a:pt x="95" y="190"/>
                      <a:pt x="95" y="190"/>
                      <a:pt x="95" y="190"/>
                    </a:cubicBezTo>
                    <a:cubicBezTo>
                      <a:pt x="117" y="152"/>
                      <a:pt x="117" y="152"/>
                      <a:pt x="117" y="152"/>
                    </a:cubicBezTo>
                    <a:cubicBezTo>
                      <a:pt x="161" y="164"/>
                      <a:pt x="161" y="164"/>
                      <a:pt x="161" y="164"/>
                    </a:cubicBezTo>
                    <a:cubicBezTo>
                      <a:pt x="150" y="121"/>
                      <a:pt x="150" y="121"/>
                      <a:pt x="150" y="121"/>
                    </a:cubicBezTo>
                    <a:cubicBezTo>
                      <a:pt x="190" y="98"/>
                      <a:pt x="190" y="98"/>
                      <a:pt x="190" y="98"/>
                    </a:cubicBezTo>
                    <a:cubicBezTo>
                      <a:pt x="151" y="75"/>
                      <a:pt x="151" y="75"/>
                      <a:pt x="151" y="75"/>
                    </a:cubicBezTo>
                    <a:cubicBezTo>
                      <a:pt x="164" y="30"/>
                      <a:pt x="164" y="30"/>
                      <a:pt x="164" y="30"/>
                    </a:cubicBezTo>
                    <a:cubicBezTo>
                      <a:pt x="120" y="41"/>
                      <a:pt x="120" y="41"/>
                      <a:pt x="120" y="41"/>
                    </a:cubicBezTo>
                    <a:cubicBezTo>
                      <a:pt x="96" y="0"/>
                      <a:pt x="96" y="0"/>
                      <a:pt x="96" y="0"/>
                    </a:cubicBezTo>
                    <a:cubicBezTo>
                      <a:pt x="72" y="41"/>
                      <a:pt x="72" y="41"/>
                      <a:pt x="72" y="41"/>
                    </a:cubicBezTo>
                    <a:cubicBezTo>
                      <a:pt x="29" y="30"/>
                      <a:pt x="29" y="30"/>
                      <a:pt x="29" y="30"/>
                    </a:cubicBezTo>
                    <a:cubicBezTo>
                      <a:pt x="41" y="73"/>
                      <a:pt x="41" y="73"/>
                      <a:pt x="41" y="73"/>
                    </a:cubicBezTo>
                    <a:cubicBezTo>
                      <a:pt x="0" y="96"/>
                      <a:pt x="0" y="96"/>
                      <a:pt x="0" y="96"/>
                    </a:cubicBezTo>
                    <a:cubicBezTo>
                      <a:pt x="41" y="120"/>
                      <a:pt x="41" y="120"/>
                      <a:pt x="41" y="120"/>
                    </a:cubicBezTo>
                    <a:lnTo>
                      <a:pt x="30" y="162"/>
                    </a:lnTo>
                    <a:close/>
                    <a:moveTo>
                      <a:pt x="96" y="43"/>
                    </a:moveTo>
                    <a:cubicBezTo>
                      <a:pt x="125" y="43"/>
                      <a:pt x="150" y="67"/>
                      <a:pt x="150" y="97"/>
                    </a:cubicBezTo>
                    <a:cubicBezTo>
                      <a:pt x="150" y="127"/>
                      <a:pt x="125" y="151"/>
                      <a:pt x="96" y="151"/>
                    </a:cubicBezTo>
                    <a:cubicBezTo>
                      <a:pt x="66" y="151"/>
                      <a:pt x="41" y="127"/>
                      <a:pt x="41" y="97"/>
                    </a:cubicBezTo>
                    <a:cubicBezTo>
                      <a:pt x="41" y="67"/>
                      <a:pt x="66" y="43"/>
                      <a:pt x="96" y="43"/>
                    </a:cubicBezTo>
                    <a:close/>
                    <a:moveTo>
                      <a:pt x="96" y="43"/>
                    </a:moveTo>
                    <a:cubicBezTo>
                      <a:pt x="96" y="43"/>
                      <a:pt x="96" y="43"/>
                      <a:pt x="96" y="43"/>
                    </a:cubicBezTo>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115" name="Freeform 83"/>
              <p:cNvSpPr>
                <a:spLocks noEditPoints="1"/>
              </p:cNvSpPr>
              <p:nvPr/>
            </p:nvSpPr>
            <p:spPr bwMode="auto">
              <a:xfrm>
                <a:off x="3259138" y="3910013"/>
                <a:ext cx="276225" cy="279400"/>
              </a:xfrm>
              <a:custGeom>
                <a:avLst/>
                <a:gdLst/>
                <a:ahLst/>
                <a:cxnLst>
                  <a:cxn ang="0">
                    <a:pos x="48" y="96"/>
                  </a:cxn>
                  <a:cxn ang="0">
                    <a:pos x="95" y="48"/>
                  </a:cxn>
                  <a:cxn ang="0">
                    <a:pos x="48" y="0"/>
                  </a:cxn>
                  <a:cxn ang="0">
                    <a:pos x="0" y="48"/>
                  </a:cxn>
                  <a:cxn ang="0">
                    <a:pos x="48" y="96"/>
                  </a:cxn>
                  <a:cxn ang="0">
                    <a:pos x="48" y="96"/>
                  </a:cxn>
                  <a:cxn ang="0">
                    <a:pos x="48" y="96"/>
                  </a:cxn>
                </a:cxnLst>
                <a:rect l="0" t="0" r="r" b="b"/>
                <a:pathLst>
                  <a:path w="95" h="96">
                    <a:moveTo>
                      <a:pt x="48" y="96"/>
                    </a:moveTo>
                    <a:cubicBezTo>
                      <a:pt x="74" y="96"/>
                      <a:pt x="95" y="74"/>
                      <a:pt x="95" y="48"/>
                    </a:cubicBezTo>
                    <a:cubicBezTo>
                      <a:pt x="95" y="22"/>
                      <a:pt x="74" y="0"/>
                      <a:pt x="48" y="0"/>
                    </a:cubicBezTo>
                    <a:cubicBezTo>
                      <a:pt x="21" y="0"/>
                      <a:pt x="0" y="22"/>
                      <a:pt x="0" y="48"/>
                    </a:cubicBezTo>
                    <a:cubicBezTo>
                      <a:pt x="0" y="74"/>
                      <a:pt x="21" y="96"/>
                      <a:pt x="48" y="96"/>
                    </a:cubicBezTo>
                    <a:close/>
                    <a:moveTo>
                      <a:pt x="48" y="96"/>
                    </a:moveTo>
                    <a:cubicBezTo>
                      <a:pt x="48" y="96"/>
                      <a:pt x="48" y="96"/>
                      <a:pt x="48" y="96"/>
                    </a:cubicBezTo>
                  </a:path>
                </a:pathLst>
              </a:custGeom>
              <a:grp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grpSp>
        <p:sp>
          <p:nvSpPr>
            <p:cNvPr id="116" name="Freeform 8"/>
            <p:cNvSpPr>
              <a:spLocks noEditPoints="1"/>
            </p:cNvSpPr>
            <p:nvPr/>
          </p:nvSpPr>
          <p:spPr bwMode="auto">
            <a:xfrm>
              <a:off x="10518" y="4548"/>
              <a:ext cx="713" cy="723"/>
            </a:xfrm>
            <a:custGeom>
              <a:avLst/>
              <a:gdLst/>
              <a:ahLst/>
              <a:cxnLst>
                <a:cxn ang="0">
                  <a:pos x="152" y="51"/>
                </a:cxn>
                <a:cxn ang="0">
                  <a:pos x="116" y="30"/>
                </a:cxn>
                <a:cxn ang="0">
                  <a:pos x="74" y="60"/>
                </a:cxn>
                <a:cxn ang="0">
                  <a:pos x="73" y="59"/>
                </a:cxn>
                <a:cxn ang="0">
                  <a:pos x="54" y="12"/>
                </a:cxn>
                <a:cxn ang="0">
                  <a:pos x="12" y="11"/>
                </a:cxn>
                <a:cxn ang="0">
                  <a:pos x="11" y="53"/>
                </a:cxn>
                <a:cxn ang="0">
                  <a:pos x="54" y="74"/>
                </a:cxn>
                <a:cxn ang="0">
                  <a:pos x="55" y="79"/>
                </a:cxn>
                <a:cxn ang="0">
                  <a:pos x="29" y="119"/>
                </a:cxn>
                <a:cxn ang="0">
                  <a:pos x="51" y="155"/>
                </a:cxn>
                <a:cxn ang="0">
                  <a:pos x="86" y="133"/>
                </a:cxn>
                <a:cxn ang="0">
                  <a:pos x="80" y="85"/>
                </a:cxn>
                <a:cxn ang="0">
                  <a:pos x="82" y="82"/>
                </a:cxn>
                <a:cxn ang="0">
                  <a:pos x="130" y="87"/>
                </a:cxn>
                <a:cxn ang="0">
                  <a:pos x="152" y="51"/>
                </a:cxn>
                <a:cxn ang="0">
                  <a:pos x="70" y="88"/>
                </a:cxn>
                <a:cxn ang="0">
                  <a:pos x="55" y="74"/>
                </a:cxn>
                <a:cxn ang="0">
                  <a:pos x="70" y="60"/>
                </a:cxn>
                <a:cxn ang="0">
                  <a:pos x="84" y="74"/>
                </a:cxn>
                <a:cxn ang="0">
                  <a:pos x="70" y="88"/>
                </a:cxn>
                <a:cxn ang="0">
                  <a:pos x="70" y="88"/>
                </a:cxn>
                <a:cxn ang="0">
                  <a:pos x="70" y="88"/>
                </a:cxn>
              </a:cxnLst>
              <a:rect l="0" t="0" r="r" b="b"/>
              <a:pathLst>
                <a:path w="156" h="158">
                  <a:moveTo>
                    <a:pt x="152" y="51"/>
                  </a:moveTo>
                  <a:cubicBezTo>
                    <a:pt x="148" y="36"/>
                    <a:pt x="132" y="26"/>
                    <a:pt x="116" y="30"/>
                  </a:cubicBezTo>
                  <a:cubicBezTo>
                    <a:pt x="104" y="33"/>
                    <a:pt x="82" y="46"/>
                    <a:pt x="74" y="60"/>
                  </a:cubicBezTo>
                  <a:cubicBezTo>
                    <a:pt x="74" y="59"/>
                    <a:pt x="74" y="59"/>
                    <a:pt x="73" y="59"/>
                  </a:cubicBezTo>
                  <a:cubicBezTo>
                    <a:pt x="73" y="44"/>
                    <a:pt x="62" y="21"/>
                    <a:pt x="54" y="12"/>
                  </a:cubicBezTo>
                  <a:cubicBezTo>
                    <a:pt x="42" y="1"/>
                    <a:pt x="24" y="0"/>
                    <a:pt x="12" y="11"/>
                  </a:cubicBezTo>
                  <a:cubicBezTo>
                    <a:pt x="0" y="23"/>
                    <a:pt x="0" y="41"/>
                    <a:pt x="11" y="53"/>
                  </a:cubicBezTo>
                  <a:cubicBezTo>
                    <a:pt x="19" y="61"/>
                    <a:pt x="39" y="72"/>
                    <a:pt x="54" y="74"/>
                  </a:cubicBezTo>
                  <a:cubicBezTo>
                    <a:pt x="54" y="76"/>
                    <a:pt x="54" y="77"/>
                    <a:pt x="55" y="79"/>
                  </a:cubicBezTo>
                  <a:cubicBezTo>
                    <a:pt x="43" y="88"/>
                    <a:pt x="31" y="108"/>
                    <a:pt x="29" y="119"/>
                  </a:cubicBezTo>
                  <a:cubicBezTo>
                    <a:pt x="25" y="135"/>
                    <a:pt x="35" y="151"/>
                    <a:pt x="51" y="155"/>
                  </a:cubicBezTo>
                  <a:cubicBezTo>
                    <a:pt x="67" y="158"/>
                    <a:pt x="82" y="148"/>
                    <a:pt x="86" y="133"/>
                  </a:cubicBezTo>
                  <a:cubicBezTo>
                    <a:pt x="89" y="121"/>
                    <a:pt x="87" y="98"/>
                    <a:pt x="80" y="85"/>
                  </a:cubicBezTo>
                  <a:cubicBezTo>
                    <a:pt x="81" y="84"/>
                    <a:pt x="82" y="83"/>
                    <a:pt x="82" y="82"/>
                  </a:cubicBezTo>
                  <a:cubicBezTo>
                    <a:pt x="96" y="89"/>
                    <a:pt x="119" y="90"/>
                    <a:pt x="130" y="87"/>
                  </a:cubicBezTo>
                  <a:cubicBezTo>
                    <a:pt x="146" y="83"/>
                    <a:pt x="156" y="67"/>
                    <a:pt x="152" y="51"/>
                  </a:cubicBezTo>
                  <a:close/>
                  <a:moveTo>
                    <a:pt x="70" y="88"/>
                  </a:moveTo>
                  <a:cubicBezTo>
                    <a:pt x="62" y="88"/>
                    <a:pt x="55" y="82"/>
                    <a:pt x="55" y="74"/>
                  </a:cubicBezTo>
                  <a:cubicBezTo>
                    <a:pt x="55" y="66"/>
                    <a:pt x="62" y="60"/>
                    <a:pt x="70" y="60"/>
                  </a:cubicBezTo>
                  <a:cubicBezTo>
                    <a:pt x="78" y="60"/>
                    <a:pt x="84" y="66"/>
                    <a:pt x="84" y="74"/>
                  </a:cubicBezTo>
                  <a:cubicBezTo>
                    <a:pt x="84" y="82"/>
                    <a:pt x="78" y="88"/>
                    <a:pt x="70" y="88"/>
                  </a:cubicBezTo>
                  <a:close/>
                  <a:moveTo>
                    <a:pt x="70" y="88"/>
                  </a:moveTo>
                  <a:cubicBezTo>
                    <a:pt x="70" y="88"/>
                    <a:pt x="70" y="88"/>
                    <a:pt x="70" y="88"/>
                  </a:cubicBezTo>
                </a:path>
              </a:pathLst>
            </a:custGeom>
            <a:solidFill>
              <a:schemeClr val="bg1"/>
            </a:solidFill>
            <a:ln w="9525">
              <a:noFill/>
              <a:round/>
            </a:ln>
          </p:spPr>
          <p:txBody>
            <a:bodyPr vert="horz" wrap="square" lIns="91440" tIns="45720" rIns="91440" bIns="45720" numCol="1" anchor="t" anchorCtr="0" compatLnSpc="1"/>
            <a:lstStyle/>
            <a:p>
              <a:pPr algn="r" rtl="1"/>
              <a:endParaRPr lang="en-US" dirty="0">
                <a:latin typeface="Arial" pitchFamily="34" charset="0"/>
                <a:ea typeface="微软雅黑" pitchFamily="34" charset="-122"/>
                <a:sym typeface="Arial" pitchFamily="34" charset="0"/>
              </a:endParaRPr>
            </a:p>
          </p:txBody>
        </p:sp>
        <p:sp>
          <p:nvSpPr>
            <p:cNvPr id="117" name="Freeform 38"/>
            <p:cNvSpPr>
              <a:spLocks noEditPoints="1"/>
            </p:cNvSpPr>
            <p:nvPr/>
          </p:nvSpPr>
          <p:spPr bwMode="auto">
            <a:xfrm>
              <a:off x="12772" y="4555"/>
              <a:ext cx="660" cy="964"/>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121" name="Oval 120"/>
            <p:cNvSpPr/>
            <p:nvPr/>
          </p:nvSpPr>
          <p:spPr>
            <a:xfrm>
              <a:off x="11765" y="5599"/>
              <a:ext cx="284" cy="28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a typeface="微软雅黑" pitchFamily="34" charset="-122"/>
                <a:sym typeface="Arial" pitchFamily="34" charset="0"/>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9" name="Picture 4"/>
          <p:cNvPicPr>
            <a:picLocks noChangeAspect="1" noChangeArrowheads="1"/>
          </p:cNvPicPr>
          <p:nvPr/>
        </p:nvPicPr>
        <p:blipFill>
          <a:blip r:embed="rId2"/>
          <a:srcRect/>
          <a:stretch>
            <a:fillRect/>
          </a:stretch>
        </p:blipFill>
        <p:spPr bwMode="auto">
          <a:xfrm>
            <a:off x="685800" y="901065"/>
            <a:ext cx="7340600" cy="3359785"/>
          </a:xfrm>
          <a:prstGeom prst="rect">
            <a:avLst/>
          </a:prstGeom>
          <a:noFill/>
          <a:ln w="9525">
            <a:noFill/>
            <a:miter lim="800000"/>
            <a:headEnd/>
            <a:tailEnd/>
          </a:ln>
        </p:spPr>
      </p:pic>
      <p:sp>
        <p:nvSpPr>
          <p:cNvPr id="2" name="文本框 1"/>
          <p:cNvSpPr txBox="1"/>
          <p:nvPr/>
        </p:nvSpPr>
        <p:spPr>
          <a:xfrm>
            <a:off x="2498090" y="209550"/>
            <a:ext cx="4528185" cy="518160"/>
          </a:xfrm>
          <a:prstGeom prst="rect">
            <a:avLst/>
          </a:prstGeom>
          <a:noFill/>
        </p:spPr>
        <p:txBody>
          <a:bodyPr wrap="square" rtlCol="0" anchor="t">
            <a:spAutoFit/>
          </a:bodyPr>
          <a:lstStyle/>
          <a:p>
            <a:pPr algn="ctr" eaLnBrk="1" hangingPunct="1"/>
            <a:r>
              <a:rPr lang="zh-CN" altLang="en-US" sz="2800" b="1">
                <a:solidFill>
                  <a:srgbClr val="000000"/>
                </a:solidFill>
                <a:cs typeface="微软雅黑"/>
                <a:sym typeface="+mn-ea"/>
              </a:rPr>
              <a:t>比较下面两个算法段</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ChangeArrowheads="1"/>
          </p:cNvSpPr>
          <p:nvPr/>
        </p:nvSpPr>
        <p:spPr bwMode="auto">
          <a:xfrm>
            <a:off x="2519601" y="0"/>
            <a:ext cx="4806553"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Garamond" pitchFamily="18" charset="0"/>
                <a:ea typeface="黑体" pitchFamily="2" charset="-122"/>
              </a:rPr>
              <a:t>动态规划算法的基本要素</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297987" name="Text Box 3"/>
          <p:cNvSpPr txBox="1">
            <a:spLocks noChangeArrowheads="1"/>
          </p:cNvSpPr>
          <p:nvPr/>
        </p:nvSpPr>
        <p:spPr bwMode="auto">
          <a:xfrm>
            <a:off x="487680" y="595948"/>
            <a:ext cx="5181600" cy="457200"/>
          </a:xfrm>
          <a:prstGeom prst="rect">
            <a:avLst/>
          </a:prstGeom>
          <a:noFill/>
          <a:ln>
            <a:noFill/>
          </a:ln>
          <a:effectLst/>
        </p:spPr>
        <p:txBody>
          <a:bodyPr wrap="none">
            <a:spAutoFit/>
          </a:bodyPr>
          <a:lstStyle/>
          <a:p>
            <a:pPr algn="ctr">
              <a:defRPr/>
            </a:pPr>
            <a:r>
              <a:rPr lang="zh-CN" altLang="en-US" sz="2400" b="1" dirty="0">
                <a:solidFill>
                  <a:srgbClr val="000000"/>
                </a:solidFill>
                <a:effectLst>
                  <a:outerShdw blurRad="38100" dist="38100" dir="2700000" algn="tl">
                    <a:srgbClr val="C0C0C0"/>
                  </a:outerShdw>
                </a:effectLst>
                <a:ea typeface="黑体" pitchFamily="2" charset="-122"/>
              </a:rPr>
              <a:t>二、重叠子问题</a:t>
            </a:r>
            <a:r>
              <a:rPr lang="en-US" altLang="zh-CN" sz="2400" b="1" dirty="0">
                <a:solidFill>
                  <a:srgbClr val="000000"/>
                </a:solidFill>
                <a:effectLst>
                  <a:outerShdw blurRad="38100" dist="38100" dir="2700000" algn="tl">
                    <a:srgbClr val="C0C0C0"/>
                  </a:outerShdw>
                </a:effectLst>
                <a:ea typeface="黑体" pitchFamily="2" charset="-122"/>
              </a:rPr>
              <a:t>-</a:t>
            </a:r>
            <a:r>
              <a:rPr lang="zh-CN" altLang="en-US" sz="2400" b="1" dirty="0">
                <a:solidFill>
                  <a:srgbClr val="000000"/>
                </a:solidFill>
                <a:effectLst>
                  <a:outerShdw blurRad="38100" dist="38100" dir="2700000" algn="tl">
                    <a:srgbClr val="C0C0C0"/>
                  </a:outerShdw>
                </a:effectLst>
                <a:ea typeface="黑体" pitchFamily="2" charset="-122"/>
              </a:rPr>
              <a:t>自底向上的解决方法</a:t>
            </a:r>
          </a:p>
        </p:txBody>
      </p:sp>
      <p:sp>
        <p:nvSpPr>
          <p:cNvPr id="35917" name="Text Box 4"/>
          <p:cNvSpPr txBox="1">
            <a:spLocks noChangeArrowheads="1"/>
          </p:cNvSpPr>
          <p:nvPr/>
        </p:nvSpPr>
        <p:spPr bwMode="auto">
          <a:xfrm>
            <a:off x="487680" y="1221740"/>
            <a:ext cx="8239760" cy="1737360"/>
          </a:xfrm>
          <a:prstGeom prst="rect">
            <a:avLst/>
          </a:prstGeom>
          <a:gradFill>
            <a:gsLst>
              <a:gs pos="0">
                <a:srgbClr val="012D86"/>
              </a:gs>
              <a:gs pos="100000">
                <a:srgbClr val="0E2557"/>
              </a:gs>
            </a:gsLst>
            <a:lin ang="3960000" scaled="0"/>
          </a:gradFill>
          <a:ln w="28575" cmpd="sng">
            <a:solidFill>
              <a:schemeClr val="accent1"/>
            </a:solidFill>
            <a:prstDash val="solid"/>
            <a:miter lim="800000"/>
          </a:ln>
        </p:spPr>
        <p:txBody>
          <a:bodyPr wrap="square">
            <a:spAutoFit/>
          </a:bodyPr>
          <a:lstStyle/>
          <a:p>
            <a:pPr>
              <a:buClr>
                <a:schemeClr val="accent2"/>
              </a:buClr>
              <a:buFont typeface="Arial" charset="0"/>
              <a:buChar char="•"/>
            </a:pPr>
            <a:r>
              <a:rPr lang="zh-CN" altLang="en-US" sz="1800" b="1">
                <a:solidFill>
                  <a:schemeClr val="bg1"/>
                </a:solidFill>
                <a:ea typeface="楷体_GB2312"/>
                <a:cs typeface="楷体_GB2312"/>
              </a:rPr>
              <a:t>递归算法求解问题时，每次产生的子问题并不总是新问题，有些子问题被反复计算多次。</a:t>
            </a:r>
            <a:r>
              <a:rPr kumimoji="1" lang="zh-CN" altLang="en-US" sz="1800" b="1">
                <a:solidFill>
                  <a:schemeClr val="bg1"/>
                </a:solidFill>
                <a:ea typeface="楷体_GB2312"/>
                <a:cs typeface="楷体_GB2312"/>
              </a:rPr>
              <a:t>这种性质称为</a:t>
            </a:r>
            <a:r>
              <a:rPr lang="zh-CN" altLang="en-US" sz="1800" b="1">
                <a:solidFill>
                  <a:srgbClr val="FF0000"/>
                </a:solidFill>
                <a:latin typeface="黑体" pitchFamily="2" charset="-122"/>
                <a:ea typeface="黑体" pitchFamily="2" charset="-122"/>
              </a:rPr>
              <a:t>子问题的重叠性质</a:t>
            </a:r>
            <a:r>
              <a:rPr kumimoji="1" lang="zh-CN" altLang="en-US" sz="1800" b="1">
                <a:solidFill>
                  <a:schemeClr val="bg1"/>
                </a:solidFill>
                <a:ea typeface="楷体_GB2312"/>
                <a:cs typeface="楷体_GB2312"/>
              </a:rPr>
              <a:t>。</a:t>
            </a:r>
          </a:p>
          <a:p>
            <a:pPr>
              <a:buClr>
                <a:schemeClr val="accent2"/>
              </a:buClr>
              <a:buFont typeface="Arial" charset="0"/>
              <a:buChar char="•"/>
            </a:pPr>
            <a:r>
              <a:rPr kumimoji="1" lang="zh-CN" altLang="en-US" sz="1800" b="1">
                <a:solidFill>
                  <a:schemeClr val="bg1"/>
                </a:solidFill>
                <a:ea typeface="楷体_GB2312"/>
                <a:cs typeface="楷体_GB2312"/>
              </a:rPr>
              <a:t>动态规划算法，对每一个子问题只解一次，而后将其解保存在一个表格中，当再次需要解此子问题时，只是简单地用常数时间查看一下结果。 </a:t>
            </a:r>
          </a:p>
          <a:p>
            <a:pPr>
              <a:buClr>
                <a:schemeClr val="accent2"/>
              </a:buClr>
              <a:buFont typeface="Arial" charset="0"/>
              <a:buChar char="•"/>
            </a:pPr>
            <a:r>
              <a:rPr kumimoji="1" lang="zh-CN" altLang="en-US" sz="1800" b="1">
                <a:solidFill>
                  <a:schemeClr val="bg1"/>
                </a:solidFill>
                <a:ea typeface="楷体_GB2312"/>
                <a:cs typeface="楷体_GB2312"/>
              </a:rPr>
              <a:t>通常不同的子问题个数随问题的大小呈多项式增长。因此用动态规划算法只需要多项式时间，从而获得较高的解题效率。 </a:t>
            </a:r>
          </a:p>
        </p:txBody>
      </p:sp>
      <p:graphicFrame>
        <p:nvGraphicFramePr>
          <p:cNvPr id="35913" name="Object 73"/>
          <p:cNvGraphicFramePr>
            <a:graphicFrameLocks noChangeAspect="1"/>
          </p:cNvGraphicFramePr>
          <p:nvPr/>
        </p:nvGraphicFramePr>
        <p:xfrm>
          <a:off x="2519363" y="3213497"/>
          <a:ext cx="3996929" cy="1697831"/>
        </p:xfrm>
        <a:graphic>
          <a:graphicData uri="http://schemas.openxmlformats.org/presentationml/2006/ole">
            <mc:AlternateContent xmlns:mc="http://schemas.openxmlformats.org/markup-compatibility/2006">
              <mc:Choice xmlns:v="urn:schemas-microsoft-com:vml" Requires="v">
                <p:oleObj spid="_x0000_s35973" name="位图图像" r:id="rId3" imgW="3429000" imgH="1457325" progId="PBrush">
                  <p:embed/>
                </p:oleObj>
              </mc:Choice>
              <mc:Fallback>
                <p:oleObj name="位图图像" r:id="rId3" imgW="3429000" imgH="1457325" progId="PBrush">
                  <p:embed/>
                  <p:pic>
                    <p:nvPicPr>
                      <p:cNvPr id="0" name="Picture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363" y="3213497"/>
                        <a:ext cx="3996929" cy="1697831"/>
                      </a:xfrm>
                      <a:prstGeom prst="rect">
                        <a:avLst/>
                      </a:prstGeom>
                      <a:noFill/>
                      <a:ln>
                        <a:noFill/>
                      </a:ln>
                      <a:effec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ChangeArrowheads="1"/>
          </p:cNvSpPr>
          <p:nvPr/>
        </p:nvSpPr>
        <p:spPr bwMode="auto">
          <a:xfrm>
            <a:off x="2555796" y="0"/>
            <a:ext cx="4806553"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Garamond" pitchFamily="18" charset="0"/>
                <a:ea typeface="黑体" pitchFamily="2" charset="-122"/>
              </a:rPr>
              <a:t>动态规划算法的基本要素</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299011" name="Text Box 3"/>
          <p:cNvSpPr txBox="1">
            <a:spLocks noChangeArrowheads="1"/>
          </p:cNvSpPr>
          <p:nvPr/>
        </p:nvSpPr>
        <p:spPr bwMode="auto">
          <a:xfrm>
            <a:off x="424418" y="521653"/>
            <a:ext cx="2892028" cy="457200"/>
          </a:xfrm>
          <a:prstGeom prst="rect">
            <a:avLst/>
          </a:prstGeom>
          <a:noFill/>
          <a:ln>
            <a:noFill/>
          </a:ln>
          <a:effectLst/>
        </p:spPr>
        <p:txBody>
          <a:bodyPr>
            <a:spAutoFit/>
          </a:bodyPr>
          <a:lstStyle/>
          <a:p>
            <a:pPr algn="ctr">
              <a:defRPr/>
            </a:pPr>
            <a:r>
              <a:rPr lang="zh-CN" altLang="en-US" sz="2400" b="1">
                <a:solidFill>
                  <a:srgbClr val="000000"/>
                </a:solidFill>
                <a:effectLst>
                  <a:outerShdw blurRad="38100" dist="38100" dir="2700000" algn="tl">
                    <a:srgbClr val="C0C0C0"/>
                  </a:outerShdw>
                </a:effectLst>
                <a:ea typeface="黑体" pitchFamily="2" charset="-122"/>
              </a:rPr>
              <a:t>三、备忘录方法</a:t>
            </a:r>
          </a:p>
        </p:txBody>
      </p:sp>
      <p:sp>
        <p:nvSpPr>
          <p:cNvPr id="155652" name="Text Box 4"/>
          <p:cNvSpPr txBox="1">
            <a:spLocks noChangeArrowheads="1"/>
          </p:cNvSpPr>
          <p:nvPr/>
        </p:nvSpPr>
        <p:spPr bwMode="auto">
          <a:xfrm>
            <a:off x="367030" y="979170"/>
            <a:ext cx="8386445" cy="640080"/>
          </a:xfrm>
          <a:prstGeom prst="rect">
            <a:avLst/>
          </a:prstGeom>
          <a:gradFill>
            <a:gsLst>
              <a:gs pos="0">
                <a:srgbClr val="012D86"/>
              </a:gs>
              <a:gs pos="100000">
                <a:srgbClr val="0E2557"/>
              </a:gs>
            </a:gsLst>
            <a:lin ang="3960000" scaled="0"/>
          </a:gradFill>
          <a:ln w="28575" cmpd="sng">
            <a:solidFill>
              <a:schemeClr val="accent1"/>
            </a:solidFill>
            <a:prstDash val="solid"/>
            <a:miter lim="800000"/>
          </a:ln>
        </p:spPr>
        <p:txBody>
          <a:bodyPr wrap="square">
            <a:spAutoFit/>
          </a:bodyPr>
          <a:lstStyle/>
          <a:p>
            <a:pPr>
              <a:buClr>
                <a:schemeClr val="accent2"/>
              </a:buClr>
              <a:buFont typeface="Arial" charset="0"/>
              <a:buChar char="•"/>
            </a:pPr>
            <a:r>
              <a:rPr kumimoji="1" lang="zh-CN" altLang="en-US" sz="1800" b="1">
                <a:solidFill>
                  <a:schemeClr val="bg1"/>
                </a:solidFill>
                <a:ea typeface="楷体_GB2312"/>
                <a:cs typeface="楷体_GB2312"/>
              </a:rPr>
              <a:t>备忘录方法的控制结构与直接递归方法的控制结构相同，区别在于备忘录方法为每个解过的子问题建立了备忘录以备需要时查看，避免了相同子问题的重复求解。</a:t>
            </a:r>
          </a:p>
        </p:txBody>
      </p:sp>
      <p:sp>
        <p:nvSpPr>
          <p:cNvPr id="155653" name="Rectangle 5"/>
          <p:cNvSpPr>
            <a:spLocks noChangeArrowheads="1"/>
          </p:cNvSpPr>
          <p:nvPr/>
        </p:nvSpPr>
        <p:spPr bwMode="auto">
          <a:xfrm>
            <a:off x="714375" y="1680210"/>
            <a:ext cx="7340600" cy="3261360"/>
          </a:xfrm>
          <a:prstGeom prst="rect">
            <a:avLst/>
          </a:prstGeom>
          <a:noFill/>
          <a:ln w="9525">
            <a:noFill/>
            <a:miter lim="800000"/>
          </a:ln>
        </p:spPr>
        <p:txBody>
          <a:bodyPr wrap="square" anchor="ctr">
            <a:spAutoFit/>
          </a:bodyPr>
          <a:lstStyle/>
          <a:p>
            <a:r>
              <a:rPr kumimoji="1" lang="en-US" altLang="zh-CN" sz="1600" b="1">
                <a:solidFill>
                  <a:srgbClr val="000000"/>
                </a:solidFill>
              </a:rPr>
              <a:t>int LookupChain(int i</a:t>
            </a:r>
            <a:r>
              <a:rPr kumimoji="1" lang="zh-CN" altLang="en-US" sz="1600" b="1">
                <a:solidFill>
                  <a:srgbClr val="000000"/>
                </a:solidFill>
              </a:rPr>
              <a:t>，</a:t>
            </a:r>
            <a:r>
              <a:rPr kumimoji="1" lang="en-US" altLang="zh-CN" sz="1600" b="1">
                <a:solidFill>
                  <a:srgbClr val="000000"/>
                </a:solidFill>
              </a:rPr>
              <a:t>int j)</a:t>
            </a:r>
          </a:p>
          <a:p>
            <a:r>
              <a:rPr kumimoji="1" lang="en-US" altLang="zh-CN" sz="1600" b="1">
                <a:solidFill>
                  <a:srgbClr val="000000"/>
                </a:solidFill>
              </a:rPr>
              <a:t>{</a:t>
            </a:r>
          </a:p>
          <a:p>
            <a:r>
              <a:rPr kumimoji="1" lang="en-US" altLang="zh-CN" sz="1600" b="1">
                <a:solidFill>
                  <a:srgbClr val="000000"/>
                </a:solidFill>
              </a:rPr>
              <a:t>       if (m[i][j] &gt; 0) return m[i][j];</a:t>
            </a:r>
          </a:p>
          <a:p>
            <a:r>
              <a:rPr kumimoji="1" lang="en-US" altLang="zh-CN" sz="1600" b="1">
                <a:solidFill>
                  <a:srgbClr val="000000"/>
                </a:solidFill>
              </a:rPr>
              <a:t>       if (i == j) return 0;</a:t>
            </a:r>
          </a:p>
          <a:p>
            <a:r>
              <a:rPr kumimoji="1" lang="en-US" altLang="zh-CN" sz="1600" b="1">
                <a:solidFill>
                  <a:srgbClr val="000000"/>
                </a:solidFill>
              </a:rPr>
              <a:t>       int u = LookupChain(i</a:t>
            </a:r>
            <a:r>
              <a:rPr kumimoji="1" lang="zh-CN" altLang="en-US" sz="1600" b="1">
                <a:solidFill>
                  <a:srgbClr val="000000"/>
                </a:solidFill>
              </a:rPr>
              <a:t>，</a:t>
            </a:r>
            <a:r>
              <a:rPr kumimoji="1" lang="en-US" altLang="zh-CN" sz="1600" b="1">
                <a:solidFill>
                  <a:srgbClr val="000000"/>
                </a:solidFill>
              </a:rPr>
              <a:t>i) + LookupChain(i+1</a:t>
            </a:r>
            <a:r>
              <a:rPr kumimoji="1" lang="zh-CN" altLang="en-US" sz="1600" b="1">
                <a:solidFill>
                  <a:srgbClr val="000000"/>
                </a:solidFill>
              </a:rPr>
              <a:t>，</a:t>
            </a:r>
            <a:r>
              <a:rPr kumimoji="1" lang="en-US" altLang="zh-CN" sz="1600" b="1">
                <a:solidFill>
                  <a:srgbClr val="000000"/>
                </a:solidFill>
              </a:rPr>
              <a:t>j) + p[i-1]*p[i]*p[j];</a:t>
            </a:r>
          </a:p>
          <a:p>
            <a:r>
              <a:rPr kumimoji="1" lang="en-US" altLang="zh-CN" sz="1600" b="1">
                <a:solidFill>
                  <a:srgbClr val="000000"/>
                </a:solidFill>
              </a:rPr>
              <a:t>       s[i][j] = i;</a:t>
            </a:r>
          </a:p>
          <a:p>
            <a:r>
              <a:rPr kumimoji="1" lang="en-US" altLang="zh-CN" sz="1600" b="1">
                <a:solidFill>
                  <a:srgbClr val="000000"/>
                </a:solidFill>
              </a:rPr>
              <a:t>       for (int k = i+1; k &lt; j; k++) {</a:t>
            </a:r>
          </a:p>
          <a:p>
            <a:r>
              <a:rPr kumimoji="1" lang="en-US" altLang="zh-CN" sz="1600" b="1">
                <a:solidFill>
                  <a:srgbClr val="000000"/>
                </a:solidFill>
              </a:rPr>
              <a:t>         int t = LookupChain(i</a:t>
            </a:r>
            <a:r>
              <a:rPr kumimoji="1" lang="zh-CN" altLang="en-US" sz="1600" b="1">
                <a:solidFill>
                  <a:srgbClr val="000000"/>
                </a:solidFill>
              </a:rPr>
              <a:t>，</a:t>
            </a:r>
            <a:r>
              <a:rPr kumimoji="1" lang="en-US" altLang="zh-CN" sz="1600" b="1">
                <a:solidFill>
                  <a:srgbClr val="000000"/>
                </a:solidFill>
              </a:rPr>
              <a:t>k) + LookupChain(k+1</a:t>
            </a:r>
            <a:r>
              <a:rPr kumimoji="1" lang="zh-CN" altLang="en-US" sz="1600" b="1">
                <a:solidFill>
                  <a:srgbClr val="000000"/>
                </a:solidFill>
              </a:rPr>
              <a:t>，</a:t>
            </a:r>
            <a:r>
              <a:rPr kumimoji="1" lang="en-US" altLang="zh-CN" sz="1600" b="1">
                <a:solidFill>
                  <a:srgbClr val="000000"/>
                </a:solidFill>
              </a:rPr>
              <a:t>j) + p[i-1]*p[k]*p[j];</a:t>
            </a:r>
          </a:p>
          <a:p>
            <a:r>
              <a:rPr kumimoji="1" lang="en-US" altLang="zh-CN" sz="1600" b="1">
                <a:solidFill>
                  <a:srgbClr val="000000"/>
                </a:solidFill>
              </a:rPr>
              <a:t>         if (t &lt; u) { u = t; s[i][j] = k;}</a:t>
            </a:r>
          </a:p>
          <a:p>
            <a:r>
              <a:rPr kumimoji="1" lang="en-US" altLang="zh-CN" sz="1600" b="1">
                <a:solidFill>
                  <a:srgbClr val="000000"/>
                </a:solidFill>
              </a:rPr>
              <a:t>         }</a:t>
            </a:r>
          </a:p>
          <a:p>
            <a:r>
              <a:rPr kumimoji="1" lang="en-US" altLang="zh-CN" sz="1600" b="1">
                <a:solidFill>
                  <a:srgbClr val="000000"/>
                </a:solidFill>
              </a:rPr>
              <a:t>       m[i][j] = u;</a:t>
            </a:r>
          </a:p>
          <a:p>
            <a:r>
              <a:rPr kumimoji="1" lang="en-US" altLang="zh-CN" sz="1600" b="1">
                <a:solidFill>
                  <a:srgbClr val="000000"/>
                </a:solidFill>
              </a:rPr>
              <a:t>       return u;</a:t>
            </a:r>
          </a:p>
          <a:p>
            <a:r>
              <a:rPr kumimoji="1" lang="en-US" altLang="zh-CN" sz="1600" b="1">
                <a:solidFill>
                  <a:srgbClr val="000000"/>
                </a:solidFill>
              </a:rPr>
              <a:t>}</a:t>
            </a:r>
          </a:p>
        </p:txBody>
      </p:sp>
      <p:sp>
        <p:nvSpPr>
          <p:cNvPr id="7" name="Text Box 5"/>
          <p:cNvSpPr txBox="1">
            <a:spLocks noChangeArrowheads="1"/>
          </p:cNvSpPr>
          <p:nvPr/>
        </p:nvSpPr>
        <p:spPr bwMode="auto">
          <a:xfrm>
            <a:off x="5660787" y="4373563"/>
            <a:ext cx="3402806" cy="640080"/>
          </a:xfrm>
          <a:prstGeom prst="rect">
            <a:avLst/>
          </a:prstGeom>
          <a:gradFill>
            <a:gsLst>
              <a:gs pos="0">
                <a:srgbClr val="012D86"/>
              </a:gs>
              <a:gs pos="100000">
                <a:srgbClr val="0E2557"/>
              </a:gs>
            </a:gsLst>
            <a:lin ang="3960000" scaled="0"/>
          </a:gradFill>
          <a:ln w="50800">
            <a:solidFill>
              <a:srgbClr val="FF6600"/>
            </a:solidFill>
            <a:miter lim="800000"/>
          </a:ln>
        </p:spPr>
        <p:txBody>
          <a:bodyPr>
            <a:spAutoFit/>
          </a:bodyPr>
          <a:lstStyle/>
          <a:p>
            <a:r>
              <a:rPr kumimoji="1" lang="zh-CN" altLang="en-US" sz="1800" b="1">
                <a:ea typeface="黑体" pitchFamily="2" charset="-122"/>
              </a:rPr>
              <a:t>动态规划法：自底向上</a:t>
            </a:r>
            <a:endParaRPr kumimoji="1" lang="en-US" altLang="zh-CN" sz="1800" b="1">
              <a:ea typeface="黑体" pitchFamily="2" charset="-122"/>
            </a:endParaRPr>
          </a:p>
          <a:p>
            <a:r>
              <a:rPr kumimoji="1" lang="zh-CN" altLang="en-US" sz="1800" b="1">
                <a:ea typeface="黑体" pitchFamily="2" charset="-122"/>
              </a:rPr>
              <a:t>备忘录方法：自顶向下</a:t>
            </a:r>
            <a:endParaRPr kumimoji="1" lang="en-US" altLang="zh-CN" sz="1800" b="1">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标题 2"/>
          <p:cNvSpPr>
            <a:spLocks noGrp="1"/>
          </p:cNvSpPr>
          <p:nvPr>
            <p:ph type="ctrTitle" idx="4294967295"/>
          </p:nvPr>
        </p:nvSpPr>
        <p:spPr>
          <a:xfrm>
            <a:off x="193675" y="152400"/>
            <a:ext cx="7753350" cy="1153795"/>
          </a:xfrm>
        </p:spPr>
        <p:txBody>
          <a:bodyPr/>
          <a:lstStyle/>
          <a:p>
            <a:pPr algn="l"/>
            <a:r>
              <a:rPr lang="zh-CN" altLang="en-US" sz="4000" b="1">
                <a:solidFill>
                  <a:srgbClr val="000000"/>
                </a:solidFill>
                <a:latin typeface="Times New Roman" pitchFamily="18" charset="0"/>
                <a:ea typeface="楷体" charset="0"/>
                <a:cs typeface="微软雅黑"/>
              </a:rPr>
              <a:t>停下来，深呼吸，让我们，</a:t>
            </a:r>
            <a:br>
              <a:rPr lang="en-US" altLang="zh-CN" sz="4000" b="1">
                <a:solidFill>
                  <a:srgbClr val="000000"/>
                </a:solidFill>
                <a:latin typeface="Times New Roman" pitchFamily="18" charset="0"/>
                <a:ea typeface="楷体" charset="0"/>
                <a:cs typeface="微软雅黑"/>
              </a:rPr>
            </a:br>
            <a:r>
              <a:rPr lang="zh-CN" altLang="en-US" sz="4000" b="1">
                <a:solidFill>
                  <a:srgbClr val="000000"/>
                </a:solidFill>
                <a:latin typeface="Times New Roman" pitchFamily="18" charset="0"/>
                <a:ea typeface="楷体" charset="0"/>
                <a:cs typeface="微软雅黑"/>
              </a:rPr>
              <a:t>练习一下动态规划的思维方式</a:t>
            </a:r>
          </a:p>
        </p:txBody>
      </p:sp>
      <p:sp>
        <p:nvSpPr>
          <p:cNvPr id="156674" name="副标题 3"/>
          <p:cNvSpPr>
            <a:spLocks noGrp="1"/>
          </p:cNvSpPr>
          <p:nvPr>
            <p:ph type="subTitle" idx="4294967295"/>
          </p:nvPr>
        </p:nvSpPr>
        <p:spPr>
          <a:xfrm>
            <a:off x="193675" y="2075180"/>
            <a:ext cx="5154295" cy="1314450"/>
          </a:xfrm>
        </p:spPr>
        <p:txBody>
          <a:bodyPr/>
          <a:lstStyle/>
          <a:p>
            <a:pPr algn="just"/>
            <a:r>
              <a:rPr lang="zh-CN" altLang="en-US" b="1">
                <a:solidFill>
                  <a:srgbClr val="FF0000"/>
                </a:solidFill>
                <a:latin typeface="楷体" charset="0"/>
                <a:ea typeface="楷体" charset="0"/>
              </a:rPr>
              <a:t>重点：</a:t>
            </a:r>
            <a:endParaRPr lang="en-US" altLang="zh-CN" b="1">
              <a:solidFill>
                <a:srgbClr val="FF0000"/>
              </a:solidFill>
              <a:latin typeface="楷体" charset="0"/>
              <a:ea typeface="楷体" charset="0"/>
            </a:endParaRPr>
          </a:p>
          <a:p>
            <a:pPr algn="just"/>
            <a:r>
              <a:rPr lang="zh-CN" altLang="en-US" b="1">
                <a:solidFill>
                  <a:srgbClr val="FF0000"/>
                </a:solidFill>
                <a:latin typeface="楷体" charset="0"/>
                <a:ea typeface="楷体" charset="0"/>
              </a:rPr>
              <a:t>学习动态规划的状态划分和表示方法</a:t>
            </a:r>
          </a:p>
        </p:txBody>
      </p:sp>
      <p:sp>
        <p:nvSpPr>
          <p:cNvPr id="5125" name="Freeform 5"/>
          <p:cNvSpPr/>
          <p:nvPr/>
        </p:nvSpPr>
        <p:spPr bwMode="auto">
          <a:xfrm flipH="1">
            <a:off x="6550337" y="1592431"/>
            <a:ext cx="1225932" cy="760967"/>
          </a:xfrm>
          <a:custGeom>
            <a:avLst/>
            <a:gdLst/>
            <a:ahLst/>
            <a:cxnLst>
              <a:cxn ang="0">
                <a:pos x="515" y="102"/>
              </a:cxn>
              <a:cxn ang="0">
                <a:pos x="366" y="194"/>
              </a:cxn>
              <a:cxn ang="0">
                <a:pos x="395" y="211"/>
              </a:cxn>
              <a:cxn ang="0">
                <a:pos x="414" y="257"/>
              </a:cxn>
              <a:cxn ang="0">
                <a:pos x="395" y="302"/>
              </a:cxn>
              <a:cxn ang="0">
                <a:pos x="350" y="320"/>
              </a:cxn>
              <a:cxn ang="0">
                <a:pos x="305" y="302"/>
              </a:cxn>
              <a:cxn ang="0">
                <a:pos x="287" y="257"/>
              </a:cxn>
              <a:cxn ang="0">
                <a:pos x="288" y="243"/>
              </a:cxn>
              <a:cxn ang="0">
                <a:pos x="171" y="315"/>
              </a:cxn>
              <a:cxn ang="0">
                <a:pos x="124" y="238"/>
              </a:cxn>
              <a:cxn ang="0">
                <a:pos x="109" y="262"/>
              </a:cxn>
              <a:cxn ang="0">
                <a:pos x="64" y="281"/>
              </a:cxn>
              <a:cxn ang="0">
                <a:pos x="18" y="262"/>
              </a:cxn>
              <a:cxn ang="0">
                <a:pos x="0" y="217"/>
              </a:cxn>
              <a:cxn ang="0">
                <a:pos x="18" y="172"/>
              </a:cxn>
              <a:cxn ang="0">
                <a:pos x="64" y="153"/>
              </a:cxn>
              <a:cxn ang="0">
                <a:pos x="74" y="154"/>
              </a:cxn>
              <a:cxn ang="0">
                <a:pos x="29" y="80"/>
              </a:cxn>
              <a:cxn ang="0">
                <a:pos x="115" y="31"/>
              </a:cxn>
              <a:cxn ang="0">
                <a:pos x="278" y="3"/>
              </a:cxn>
              <a:cxn ang="0">
                <a:pos x="445" y="52"/>
              </a:cxn>
              <a:cxn ang="0">
                <a:pos x="515" y="102"/>
              </a:cxn>
            </a:cxnLst>
            <a:rect l="0" t="0" r="r" b="b"/>
            <a:pathLst>
              <a:path w="515" h="320">
                <a:moveTo>
                  <a:pt x="515" y="102"/>
                </a:moveTo>
                <a:cubicBezTo>
                  <a:pt x="366" y="194"/>
                  <a:pt x="366" y="194"/>
                  <a:pt x="366" y="194"/>
                </a:cubicBezTo>
                <a:cubicBezTo>
                  <a:pt x="377" y="197"/>
                  <a:pt x="387" y="203"/>
                  <a:pt x="395" y="211"/>
                </a:cubicBezTo>
                <a:cubicBezTo>
                  <a:pt x="408" y="224"/>
                  <a:pt x="414" y="239"/>
                  <a:pt x="414" y="257"/>
                </a:cubicBezTo>
                <a:cubicBezTo>
                  <a:pt x="414" y="274"/>
                  <a:pt x="408" y="289"/>
                  <a:pt x="395" y="302"/>
                </a:cubicBezTo>
                <a:cubicBezTo>
                  <a:pt x="383" y="314"/>
                  <a:pt x="368" y="320"/>
                  <a:pt x="350" y="320"/>
                </a:cubicBezTo>
                <a:cubicBezTo>
                  <a:pt x="333" y="320"/>
                  <a:pt x="318" y="314"/>
                  <a:pt x="305" y="302"/>
                </a:cubicBezTo>
                <a:cubicBezTo>
                  <a:pt x="293" y="289"/>
                  <a:pt x="287" y="274"/>
                  <a:pt x="287" y="257"/>
                </a:cubicBezTo>
                <a:cubicBezTo>
                  <a:pt x="287" y="252"/>
                  <a:pt x="287" y="247"/>
                  <a:pt x="288" y="243"/>
                </a:cubicBezTo>
                <a:cubicBezTo>
                  <a:pt x="171" y="315"/>
                  <a:pt x="171" y="315"/>
                  <a:pt x="171" y="315"/>
                </a:cubicBezTo>
                <a:cubicBezTo>
                  <a:pt x="124" y="238"/>
                  <a:pt x="124" y="238"/>
                  <a:pt x="124" y="238"/>
                </a:cubicBezTo>
                <a:cubicBezTo>
                  <a:pt x="121" y="247"/>
                  <a:pt x="116" y="255"/>
                  <a:pt x="109" y="262"/>
                </a:cubicBezTo>
                <a:cubicBezTo>
                  <a:pt x="96" y="275"/>
                  <a:pt x="81" y="281"/>
                  <a:pt x="64" y="281"/>
                </a:cubicBezTo>
                <a:cubicBezTo>
                  <a:pt x="46" y="281"/>
                  <a:pt x="31" y="275"/>
                  <a:pt x="18" y="262"/>
                </a:cubicBezTo>
                <a:cubicBezTo>
                  <a:pt x="6" y="250"/>
                  <a:pt x="0" y="235"/>
                  <a:pt x="0" y="217"/>
                </a:cubicBezTo>
                <a:cubicBezTo>
                  <a:pt x="0" y="200"/>
                  <a:pt x="6" y="184"/>
                  <a:pt x="18" y="172"/>
                </a:cubicBezTo>
                <a:cubicBezTo>
                  <a:pt x="31" y="160"/>
                  <a:pt x="46" y="153"/>
                  <a:pt x="64" y="153"/>
                </a:cubicBezTo>
                <a:cubicBezTo>
                  <a:pt x="67" y="153"/>
                  <a:pt x="71" y="154"/>
                  <a:pt x="74" y="154"/>
                </a:cubicBezTo>
                <a:cubicBezTo>
                  <a:pt x="29" y="80"/>
                  <a:pt x="29" y="80"/>
                  <a:pt x="29" y="80"/>
                </a:cubicBezTo>
                <a:cubicBezTo>
                  <a:pt x="55" y="60"/>
                  <a:pt x="84" y="43"/>
                  <a:pt x="115" y="31"/>
                </a:cubicBezTo>
                <a:cubicBezTo>
                  <a:pt x="167" y="9"/>
                  <a:pt x="221" y="0"/>
                  <a:pt x="278" y="3"/>
                </a:cubicBezTo>
                <a:cubicBezTo>
                  <a:pt x="337" y="7"/>
                  <a:pt x="392" y="23"/>
                  <a:pt x="445" y="52"/>
                </a:cubicBezTo>
                <a:cubicBezTo>
                  <a:pt x="471" y="67"/>
                  <a:pt x="494" y="84"/>
                  <a:pt x="515" y="102"/>
                </a:cubicBezTo>
                <a:close/>
              </a:path>
            </a:pathLst>
          </a:custGeom>
          <a:solidFill>
            <a:schemeClr val="accent3"/>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6" name="Freeform 6"/>
          <p:cNvSpPr/>
          <p:nvPr/>
        </p:nvSpPr>
        <p:spPr bwMode="auto">
          <a:xfrm flipH="1">
            <a:off x="6286096" y="1835077"/>
            <a:ext cx="1089999" cy="1224661"/>
          </a:xfrm>
          <a:custGeom>
            <a:avLst/>
            <a:gdLst/>
            <a:ahLst/>
            <a:cxnLst>
              <a:cxn ang="0">
                <a:pos x="458" y="345"/>
              </a:cxn>
              <a:cxn ang="0">
                <a:pos x="365" y="403"/>
              </a:cxn>
              <a:cxn ang="0">
                <a:pos x="365" y="402"/>
              </a:cxn>
              <a:cxn ang="0">
                <a:pos x="346" y="356"/>
              </a:cxn>
              <a:cxn ang="0">
                <a:pos x="301" y="338"/>
              </a:cxn>
              <a:cxn ang="0">
                <a:pos x="256" y="356"/>
              </a:cxn>
              <a:cxn ang="0">
                <a:pos x="237" y="402"/>
              </a:cxn>
              <a:cxn ang="0">
                <a:pos x="256" y="447"/>
              </a:cxn>
              <a:cxn ang="0">
                <a:pos x="273" y="459"/>
              </a:cxn>
              <a:cxn ang="0">
                <a:pos x="184" y="515"/>
              </a:cxn>
              <a:cxn ang="0">
                <a:pos x="122" y="411"/>
              </a:cxn>
              <a:cxn ang="0">
                <a:pos x="109" y="429"/>
              </a:cxn>
              <a:cxn ang="0">
                <a:pos x="64" y="448"/>
              </a:cxn>
              <a:cxn ang="0">
                <a:pos x="18" y="429"/>
              </a:cxn>
              <a:cxn ang="0">
                <a:pos x="0" y="385"/>
              </a:cxn>
              <a:cxn ang="0">
                <a:pos x="18" y="339"/>
              </a:cxn>
              <a:cxn ang="0">
                <a:pos x="64" y="321"/>
              </a:cxn>
              <a:cxn ang="0">
                <a:pos x="67" y="321"/>
              </a:cxn>
              <a:cxn ang="0">
                <a:pos x="3" y="213"/>
              </a:cxn>
              <a:cxn ang="0">
                <a:pos x="120" y="141"/>
              </a:cxn>
              <a:cxn ang="0">
                <a:pos x="119" y="155"/>
              </a:cxn>
              <a:cxn ang="0">
                <a:pos x="137" y="200"/>
              </a:cxn>
              <a:cxn ang="0">
                <a:pos x="182" y="218"/>
              </a:cxn>
              <a:cxn ang="0">
                <a:pos x="227" y="200"/>
              </a:cxn>
              <a:cxn ang="0">
                <a:pos x="246" y="155"/>
              </a:cxn>
              <a:cxn ang="0">
                <a:pos x="227" y="109"/>
              </a:cxn>
              <a:cxn ang="0">
                <a:pos x="198" y="92"/>
              </a:cxn>
              <a:cxn ang="0">
                <a:pos x="347" y="0"/>
              </a:cxn>
              <a:cxn ang="0">
                <a:pos x="443" y="159"/>
              </a:cxn>
              <a:cxn ang="0">
                <a:pos x="447" y="305"/>
              </a:cxn>
              <a:cxn ang="0">
                <a:pos x="458" y="345"/>
              </a:cxn>
            </a:cxnLst>
            <a:rect l="0" t="0" r="r" b="b"/>
            <a:pathLst>
              <a:path w="458" h="515">
                <a:moveTo>
                  <a:pt x="458" y="345"/>
                </a:moveTo>
                <a:cubicBezTo>
                  <a:pt x="365" y="403"/>
                  <a:pt x="365" y="403"/>
                  <a:pt x="365" y="403"/>
                </a:cubicBezTo>
                <a:cubicBezTo>
                  <a:pt x="365" y="402"/>
                  <a:pt x="365" y="402"/>
                  <a:pt x="365" y="402"/>
                </a:cubicBezTo>
                <a:cubicBezTo>
                  <a:pt x="365" y="384"/>
                  <a:pt x="358" y="369"/>
                  <a:pt x="346" y="356"/>
                </a:cubicBezTo>
                <a:cubicBezTo>
                  <a:pt x="334" y="344"/>
                  <a:pt x="319" y="338"/>
                  <a:pt x="301" y="338"/>
                </a:cubicBezTo>
                <a:cubicBezTo>
                  <a:pt x="283" y="338"/>
                  <a:pt x="268" y="344"/>
                  <a:pt x="256" y="356"/>
                </a:cubicBezTo>
                <a:cubicBezTo>
                  <a:pt x="243" y="369"/>
                  <a:pt x="237" y="384"/>
                  <a:pt x="237" y="402"/>
                </a:cubicBezTo>
                <a:cubicBezTo>
                  <a:pt x="237" y="419"/>
                  <a:pt x="243" y="434"/>
                  <a:pt x="256" y="447"/>
                </a:cubicBezTo>
                <a:cubicBezTo>
                  <a:pt x="261" y="452"/>
                  <a:pt x="267" y="456"/>
                  <a:pt x="273" y="459"/>
                </a:cubicBezTo>
                <a:cubicBezTo>
                  <a:pt x="184" y="515"/>
                  <a:pt x="184" y="515"/>
                  <a:pt x="184" y="515"/>
                </a:cubicBezTo>
                <a:cubicBezTo>
                  <a:pt x="122" y="411"/>
                  <a:pt x="122" y="411"/>
                  <a:pt x="122" y="411"/>
                </a:cubicBezTo>
                <a:cubicBezTo>
                  <a:pt x="119" y="418"/>
                  <a:pt x="114" y="424"/>
                  <a:pt x="109" y="429"/>
                </a:cubicBezTo>
                <a:cubicBezTo>
                  <a:pt x="96" y="442"/>
                  <a:pt x="81" y="448"/>
                  <a:pt x="64" y="448"/>
                </a:cubicBezTo>
                <a:cubicBezTo>
                  <a:pt x="46" y="448"/>
                  <a:pt x="31" y="442"/>
                  <a:pt x="18" y="429"/>
                </a:cubicBezTo>
                <a:cubicBezTo>
                  <a:pt x="6" y="417"/>
                  <a:pt x="0" y="402"/>
                  <a:pt x="0" y="385"/>
                </a:cubicBezTo>
                <a:cubicBezTo>
                  <a:pt x="0" y="367"/>
                  <a:pt x="6" y="352"/>
                  <a:pt x="18" y="339"/>
                </a:cubicBezTo>
                <a:cubicBezTo>
                  <a:pt x="31" y="327"/>
                  <a:pt x="46" y="321"/>
                  <a:pt x="64" y="321"/>
                </a:cubicBezTo>
                <a:cubicBezTo>
                  <a:pt x="65" y="321"/>
                  <a:pt x="66" y="321"/>
                  <a:pt x="67" y="321"/>
                </a:cubicBezTo>
                <a:cubicBezTo>
                  <a:pt x="3" y="213"/>
                  <a:pt x="3" y="213"/>
                  <a:pt x="3" y="213"/>
                </a:cubicBezTo>
                <a:cubicBezTo>
                  <a:pt x="120" y="141"/>
                  <a:pt x="120" y="141"/>
                  <a:pt x="120" y="141"/>
                </a:cubicBezTo>
                <a:cubicBezTo>
                  <a:pt x="119" y="145"/>
                  <a:pt x="119" y="150"/>
                  <a:pt x="119" y="155"/>
                </a:cubicBezTo>
                <a:cubicBezTo>
                  <a:pt x="119" y="172"/>
                  <a:pt x="125" y="187"/>
                  <a:pt x="137" y="200"/>
                </a:cubicBezTo>
                <a:cubicBezTo>
                  <a:pt x="150" y="212"/>
                  <a:pt x="165" y="218"/>
                  <a:pt x="182" y="218"/>
                </a:cubicBezTo>
                <a:cubicBezTo>
                  <a:pt x="200" y="218"/>
                  <a:pt x="215" y="212"/>
                  <a:pt x="227" y="200"/>
                </a:cubicBezTo>
                <a:cubicBezTo>
                  <a:pt x="240" y="187"/>
                  <a:pt x="246" y="172"/>
                  <a:pt x="246" y="155"/>
                </a:cubicBezTo>
                <a:cubicBezTo>
                  <a:pt x="246" y="137"/>
                  <a:pt x="240" y="122"/>
                  <a:pt x="227" y="109"/>
                </a:cubicBezTo>
                <a:cubicBezTo>
                  <a:pt x="219" y="101"/>
                  <a:pt x="209" y="95"/>
                  <a:pt x="198" y="92"/>
                </a:cubicBezTo>
                <a:cubicBezTo>
                  <a:pt x="347" y="0"/>
                  <a:pt x="347" y="0"/>
                  <a:pt x="347" y="0"/>
                </a:cubicBezTo>
                <a:cubicBezTo>
                  <a:pt x="396" y="43"/>
                  <a:pt x="428" y="97"/>
                  <a:pt x="443" y="159"/>
                </a:cubicBezTo>
                <a:cubicBezTo>
                  <a:pt x="454" y="205"/>
                  <a:pt x="456" y="254"/>
                  <a:pt x="447" y="305"/>
                </a:cubicBezTo>
                <a:cubicBezTo>
                  <a:pt x="445" y="314"/>
                  <a:pt x="449" y="328"/>
                  <a:pt x="458" y="345"/>
                </a:cubicBezTo>
                <a:close/>
              </a:path>
            </a:pathLst>
          </a:custGeom>
          <a:solidFill>
            <a:schemeClr val="accent2"/>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7" name="Freeform 7"/>
          <p:cNvSpPr/>
          <p:nvPr/>
        </p:nvSpPr>
        <p:spPr bwMode="auto">
          <a:xfrm flipH="1">
            <a:off x="6092995" y="2639236"/>
            <a:ext cx="844813" cy="903251"/>
          </a:xfrm>
          <a:custGeom>
            <a:avLst/>
            <a:gdLst/>
            <a:ahLst/>
            <a:cxnLst>
              <a:cxn ang="0">
                <a:pos x="114" y="365"/>
              </a:cxn>
              <a:cxn ang="0">
                <a:pos x="92" y="330"/>
              </a:cxn>
              <a:cxn ang="0">
                <a:pos x="132" y="311"/>
              </a:cxn>
              <a:cxn ang="0">
                <a:pos x="151" y="266"/>
              </a:cxn>
              <a:cxn ang="0">
                <a:pos x="132" y="221"/>
              </a:cxn>
              <a:cxn ang="0">
                <a:pos x="87" y="202"/>
              </a:cxn>
              <a:cxn ang="0">
                <a:pos x="42" y="221"/>
              </a:cxn>
              <a:cxn ang="0">
                <a:pos x="33" y="232"/>
              </a:cxn>
              <a:cxn ang="0">
                <a:pos x="0" y="177"/>
              </a:cxn>
              <a:cxn ang="0">
                <a:pos x="89" y="121"/>
              </a:cxn>
              <a:cxn ang="0">
                <a:pos x="72" y="109"/>
              </a:cxn>
              <a:cxn ang="0">
                <a:pos x="53" y="64"/>
              </a:cxn>
              <a:cxn ang="0">
                <a:pos x="72" y="18"/>
              </a:cxn>
              <a:cxn ang="0">
                <a:pos x="117" y="0"/>
              </a:cxn>
              <a:cxn ang="0">
                <a:pos x="162" y="18"/>
              </a:cxn>
              <a:cxn ang="0">
                <a:pos x="181" y="64"/>
              </a:cxn>
              <a:cxn ang="0">
                <a:pos x="181" y="65"/>
              </a:cxn>
              <a:cxn ang="0">
                <a:pos x="274" y="7"/>
              </a:cxn>
              <a:cxn ang="0">
                <a:pos x="294" y="42"/>
              </a:cxn>
              <a:cxn ang="0">
                <a:pos x="344" y="112"/>
              </a:cxn>
              <a:cxn ang="0">
                <a:pos x="351" y="146"/>
              </a:cxn>
              <a:cxn ang="0">
                <a:pos x="324" y="167"/>
              </a:cxn>
              <a:cxn ang="0">
                <a:pos x="309" y="190"/>
              </a:cxn>
              <a:cxn ang="0">
                <a:pos x="313" y="216"/>
              </a:cxn>
              <a:cxn ang="0">
                <a:pos x="295" y="233"/>
              </a:cxn>
              <a:cxn ang="0">
                <a:pos x="277" y="236"/>
              </a:cxn>
              <a:cxn ang="0">
                <a:pos x="291" y="240"/>
              </a:cxn>
              <a:cxn ang="0">
                <a:pos x="305" y="256"/>
              </a:cxn>
              <a:cxn ang="0">
                <a:pos x="287" y="276"/>
              </a:cxn>
              <a:cxn ang="0">
                <a:pos x="269" y="285"/>
              </a:cxn>
              <a:cxn ang="0">
                <a:pos x="264" y="314"/>
              </a:cxn>
              <a:cxn ang="0">
                <a:pos x="253" y="361"/>
              </a:cxn>
              <a:cxn ang="0">
                <a:pos x="235" y="378"/>
              </a:cxn>
              <a:cxn ang="0">
                <a:pos x="214" y="379"/>
              </a:cxn>
              <a:cxn ang="0">
                <a:pos x="177" y="372"/>
              </a:cxn>
              <a:cxn ang="0">
                <a:pos x="117" y="366"/>
              </a:cxn>
              <a:cxn ang="0">
                <a:pos x="114" y="365"/>
              </a:cxn>
            </a:cxnLst>
            <a:rect l="0" t="0" r="r" b="b"/>
            <a:pathLst>
              <a:path w="355" h="380">
                <a:moveTo>
                  <a:pt x="114" y="365"/>
                </a:moveTo>
                <a:cubicBezTo>
                  <a:pt x="92" y="330"/>
                  <a:pt x="92" y="330"/>
                  <a:pt x="92" y="330"/>
                </a:cubicBezTo>
                <a:cubicBezTo>
                  <a:pt x="108" y="329"/>
                  <a:pt x="121" y="323"/>
                  <a:pt x="132" y="311"/>
                </a:cubicBezTo>
                <a:cubicBezTo>
                  <a:pt x="145" y="299"/>
                  <a:pt x="151" y="284"/>
                  <a:pt x="151" y="266"/>
                </a:cubicBezTo>
                <a:cubicBezTo>
                  <a:pt x="151" y="249"/>
                  <a:pt x="145" y="233"/>
                  <a:pt x="132" y="221"/>
                </a:cubicBezTo>
                <a:cubicBezTo>
                  <a:pt x="120" y="209"/>
                  <a:pt x="105" y="202"/>
                  <a:pt x="87" y="202"/>
                </a:cubicBezTo>
                <a:cubicBezTo>
                  <a:pt x="70" y="202"/>
                  <a:pt x="54" y="209"/>
                  <a:pt x="42" y="221"/>
                </a:cubicBezTo>
                <a:cubicBezTo>
                  <a:pt x="38" y="224"/>
                  <a:pt x="36" y="228"/>
                  <a:pt x="33" y="232"/>
                </a:cubicBezTo>
                <a:cubicBezTo>
                  <a:pt x="0" y="177"/>
                  <a:pt x="0" y="177"/>
                  <a:pt x="0" y="177"/>
                </a:cubicBezTo>
                <a:cubicBezTo>
                  <a:pt x="89" y="121"/>
                  <a:pt x="89" y="121"/>
                  <a:pt x="89" y="121"/>
                </a:cubicBezTo>
                <a:cubicBezTo>
                  <a:pt x="83" y="118"/>
                  <a:pt x="77" y="114"/>
                  <a:pt x="72" y="109"/>
                </a:cubicBezTo>
                <a:cubicBezTo>
                  <a:pt x="59" y="96"/>
                  <a:pt x="53" y="81"/>
                  <a:pt x="53" y="64"/>
                </a:cubicBezTo>
                <a:cubicBezTo>
                  <a:pt x="53" y="46"/>
                  <a:pt x="59" y="31"/>
                  <a:pt x="72" y="18"/>
                </a:cubicBezTo>
                <a:cubicBezTo>
                  <a:pt x="84" y="6"/>
                  <a:pt x="99" y="0"/>
                  <a:pt x="117" y="0"/>
                </a:cubicBezTo>
                <a:cubicBezTo>
                  <a:pt x="135" y="0"/>
                  <a:pt x="150" y="6"/>
                  <a:pt x="162" y="18"/>
                </a:cubicBezTo>
                <a:cubicBezTo>
                  <a:pt x="174" y="31"/>
                  <a:pt x="181" y="46"/>
                  <a:pt x="181" y="64"/>
                </a:cubicBezTo>
                <a:cubicBezTo>
                  <a:pt x="181" y="64"/>
                  <a:pt x="181" y="64"/>
                  <a:pt x="181" y="65"/>
                </a:cubicBezTo>
                <a:cubicBezTo>
                  <a:pt x="274" y="7"/>
                  <a:pt x="274" y="7"/>
                  <a:pt x="274" y="7"/>
                </a:cubicBezTo>
                <a:cubicBezTo>
                  <a:pt x="279" y="17"/>
                  <a:pt x="286" y="29"/>
                  <a:pt x="294" y="42"/>
                </a:cubicBezTo>
                <a:cubicBezTo>
                  <a:pt x="321" y="79"/>
                  <a:pt x="338" y="102"/>
                  <a:pt x="344" y="112"/>
                </a:cubicBezTo>
                <a:cubicBezTo>
                  <a:pt x="353" y="127"/>
                  <a:pt x="355" y="138"/>
                  <a:pt x="351" y="146"/>
                </a:cubicBezTo>
                <a:cubicBezTo>
                  <a:pt x="348" y="154"/>
                  <a:pt x="339" y="160"/>
                  <a:pt x="324" y="167"/>
                </a:cubicBezTo>
                <a:cubicBezTo>
                  <a:pt x="312" y="172"/>
                  <a:pt x="307" y="180"/>
                  <a:pt x="309" y="190"/>
                </a:cubicBezTo>
                <a:cubicBezTo>
                  <a:pt x="309" y="196"/>
                  <a:pt x="311" y="204"/>
                  <a:pt x="313" y="216"/>
                </a:cubicBezTo>
                <a:cubicBezTo>
                  <a:pt x="313" y="223"/>
                  <a:pt x="307" y="229"/>
                  <a:pt x="295" y="233"/>
                </a:cubicBezTo>
                <a:cubicBezTo>
                  <a:pt x="289" y="235"/>
                  <a:pt x="283" y="236"/>
                  <a:pt x="277" y="236"/>
                </a:cubicBezTo>
                <a:cubicBezTo>
                  <a:pt x="282" y="237"/>
                  <a:pt x="286" y="238"/>
                  <a:pt x="291" y="240"/>
                </a:cubicBezTo>
                <a:cubicBezTo>
                  <a:pt x="301" y="244"/>
                  <a:pt x="305" y="249"/>
                  <a:pt x="305" y="256"/>
                </a:cubicBezTo>
                <a:cubicBezTo>
                  <a:pt x="305" y="263"/>
                  <a:pt x="299" y="270"/>
                  <a:pt x="287" y="276"/>
                </a:cubicBezTo>
                <a:cubicBezTo>
                  <a:pt x="281" y="280"/>
                  <a:pt x="275" y="283"/>
                  <a:pt x="269" y="285"/>
                </a:cubicBezTo>
                <a:cubicBezTo>
                  <a:pt x="264" y="289"/>
                  <a:pt x="263" y="299"/>
                  <a:pt x="264" y="314"/>
                </a:cubicBezTo>
                <a:cubicBezTo>
                  <a:pt x="265" y="332"/>
                  <a:pt x="261" y="347"/>
                  <a:pt x="253" y="361"/>
                </a:cubicBezTo>
                <a:cubicBezTo>
                  <a:pt x="247" y="370"/>
                  <a:pt x="241" y="376"/>
                  <a:pt x="235" y="378"/>
                </a:cubicBezTo>
                <a:cubicBezTo>
                  <a:pt x="230" y="380"/>
                  <a:pt x="223" y="380"/>
                  <a:pt x="214" y="379"/>
                </a:cubicBezTo>
                <a:cubicBezTo>
                  <a:pt x="208" y="378"/>
                  <a:pt x="196" y="375"/>
                  <a:pt x="177" y="372"/>
                </a:cubicBezTo>
                <a:cubicBezTo>
                  <a:pt x="158" y="368"/>
                  <a:pt x="138" y="366"/>
                  <a:pt x="117" y="366"/>
                </a:cubicBezTo>
                <a:cubicBezTo>
                  <a:pt x="116" y="365"/>
                  <a:pt x="115" y="365"/>
                  <a:pt x="114" y="365"/>
                </a:cubicBezTo>
                <a:close/>
              </a:path>
            </a:pathLst>
          </a:custGeom>
          <a:solidFill>
            <a:schemeClr val="accent1"/>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8" name="Freeform 8"/>
          <p:cNvSpPr/>
          <p:nvPr/>
        </p:nvSpPr>
        <p:spPr bwMode="auto">
          <a:xfrm flipH="1">
            <a:off x="6937808" y="2341964"/>
            <a:ext cx="1088729" cy="1156059"/>
          </a:xfrm>
          <a:custGeom>
            <a:avLst/>
            <a:gdLst/>
            <a:ahLst/>
            <a:cxnLst>
              <a:cxn ang="0">
                <a:pos x="457" y="302"/>
              </a:cxn>
              <a:cxn ang="0">
                <a:pos x="367" y="357"/>
              </a:cxn>
              <a:cxn ang="0">
                <a:pos x="382" y="368"/>
              </a:cxn>
              <a:cxn ang="0">
                <a:pos x="400" y="414"/>
              </a:cxn>
              <a:cxn ang="0">
                <a:pos x="382" y="458"/>
              </a:cxn>
              <a:cxn ang="0">
                <a:pos x="337" y="477"/>
              </a:cxn>
              <a:cxn ang="0">
                <a:pos x="291" y="458"/>
              </a:cxn>
              <a:cxn ang="0">
                <a:pos x="273" y="416"/>
              </a:cxn>
              <a:cxn ang="0">
                <a:pos x="158" y="486"/>
              </a:cxn>
              <a:cxn ang="0">
                <a:pos x="148" y="435"/>
              </a:cxn>
              <a:cxn ang="0">
                <a:pos x="139" y="403"/>
              </a:cxn>
              <a:cxn ang="0">
                <a:pos x="108" y="372"/>
              </a:cxn>
              <a:cxn ang="0">
                <a:pos x="45" y="283"/>
              </a:cxn>
              <a:cxn ang="0">
                <a:pos x="0" y="172"/>
              </a:cxn>
              <a:cxn ang="0">
                <a:pos x="83" y="120"/>
              </a:cxn>
              <a:cxn ang="0">
                <a:pos x="83" y="125"/>
              </a:cxn>
              <a:cxn ang="0">
                <a:pos x="101" y="170"/>
              </a:cxn>
              <a:cxn ang="0">
                <a:pos x="146" y="188"/>
              </a:cxn>
              <a:cxn ang="0">
                <a:pos x="191" y="170"/>
              </a:cxn>
              <a:cxn ang="0">
                <a:pos x="210" y="125"/>
              </a:cxn>
              <a:cxn ang="0">
                <a:pos x="191" y="79"/>
              </a:cxn>
              <a:cxn ang="0">
                <a:pos x="171" y="65"/>
              </a:cxn>
              <a:cxn ang="0">
                <a:pos x="276" y="0"/>
              </a:cxn>
              <a:cxn ang="0">
                <a:pos x="340" y="108"/>
              </a:cxn>
              <a:cxn ang="0">
                <a:pos x="337" y="108"/>
              </a:cxn>
              <a:cxn ang="0">
                <a:pos x="291" y="126"/>
              </a:cxn>
              <a:cxn ang="0">
                <a:pos x="273" y="172"/>
              </a:cxn>
              <a:cxn ang="0">
                <a:pos x="291" y="216"/>
              </a:cxn>
              <a:cxn ang="0">
                <a:pos x="337" y="235"/>
              </a:cxn>
              <a:cxn ang="0">
                <a:pos x="382" y="216"/>
              </a:cxn>
              <a:cxn ang="0">
                <a:pos x="395" y="198"/>
              </a:cxn>
              <a:cxn ang="0">
                <a:pos x="457" y="302"/>
              </a:cxn>
            </a:cxnLst>
            <a:rect l="0" t="0" r="r" b="b"/>
            <a:pathLst>
              <a:path w="457" h="486">
                <a:moveTo>
                  <a:pt x="457" y="302"/>
                </a:moveTo>
                <a:cubicBezTo>
                  <a:pt x="367" y="357"/>
                  <a:pt x="367" y="357"/>
                  <a:pt x="367" y="357"/>
                </a:cubicBezTo>
                <a:cubicBezTo>
                  <a:pt x="372" y="360"/>
                  <a:pt x="377" y="364"/>
                  <a:pt x="382" y="368"/>
                </a:cubicBezTo>
                <a:cubicBezTo>
                  <a:pt x="394" y="381"/>
                  <a:pt x="400" y="396"/>
                  <a:pt x="400" y="414"/>
                </a:cubicBezTo>
                <a:cubicBezTo>
                  <a:pt x="400" y="431"/>
                  <a:pt x="394" y="446"/>
                  <a:pt x="382" y="458"/>
                </a:cubicBezTo>
                <a:cubicBezTo>
                  <a:pt x="369" y="471"/>
                  <a:pt x="354" y="477"/>
                  <a:pt x="337" y="477"/>
                </a:cubicBezTo>
                <a:cubicBezTo>
                  <a:pt x="319" y="477"/>
                  <a:pt x="304" y="471"/>
                  <a:pt x="291" y="458"/>
                </a:cubicBezTo>
                <a:cubicBezTo>
                  <a:pt x="280" y="447"/>
                  <a:pt x="273" y="432"/>
                  <a:pt x="273" y="416"/>
                </a:cubicBezTo>
                <a:cubicBezTo>
                  <a:pt x="158" y="486"/>
                  <a:pt x="158" y="486"/>
                  <a:pt x="158" y="486"/>
                </a:cubicBezTo>
                <a:cubicBezTo>
                  <a:pt x="156" y="469"/>
                  <a:pt x="152" y="452"/>
                  <a:pt x="148" y="435"/>
                </a:cubicBezTo>
                <a:cubicBezTo>
                  <a:pt x="139" y="403"/>
                  <a:pt x="139" y="403"/>
                  <a:pt x="139" y="403"/>
                </a:cubicBezTo>
                <a:cubicBezTo>
                  <a:pt x="108" y="372"/>
                  <a:pt x="108" y="372"/>
                  <a:pt x="108" y="372"/>
                </a:cubicBezTo>
                <a:cubicBezTo>
                  <a:pt x="84" y="345"/>
                  <a:pt x="63" y="315"/>
                  <a:pt x="45" y="283"/>
                </a:cubicBezTo>
                <a:cubicBezTo>
                  <a:pt x="25" y="246"/>
                  <a:pt x="9" y="209"/>
                  <a:pt x="0" y="172"/>
                </a:cubicBezTo>
                <a:cubicBezTo>
                  <a:pt x="83" y="120"/>
                  <a:pt x="83" y="120"/>
                  <a:pt x="83" y="120"/>
                </a:cubicBezTo>
                <a:cubicBezTo>
                  <a:pt x="83" y="122"/>
                  <a:pt x="83" y="123"/>
                  <a:pt x="83" y="125"/>
                </a:cubicBezTo>
                <a:cubicBezTo>
                  <a:pt x="83" y="142"/>
                  <a:pt x="89" y="157"/>
                  <a:pt x="101" y="170"/>
                </a:cubicBezTo>
                <a:cubicBezTo>
                  <a:pt x="114" y="182"/>
                  <a:pt x="129" y="188"/>
                  <a:pt x="146" y="188"/>
                </a:cubicBezTo>
                <a:cubicBezTo>
                  <a:pt x="164" y="188"/>
                  <a:pt x="179" y="182"/>
                  <a:pt x="191" y="170"/>
                </a:cubicBezTo>
                <a:cubicBezTo>
                  <a:pt x="204" y="157"/>
                  <a:pt x="210" y="142"/>
                  <a:pt x="210" y="125"/>
                </a:cubicBezTo>
                <a:cubicBezTo>
                  <a:pt x="210" y="107"/>
                  <a:pt x="204" y="92"/>
                  <a:pt x="191" y="79"/>
                </a:cubicBezTo>
                <a:cubicBezTo>
                  <a:pt x="185" y="73"/>
                  <a:pt x="178" y="68"/>
                  <a:pt x="171" y="65"/>
                </a:cubicBezTo>
                <a:cubicBezTo>
                  <a:pt x="276" y="0"/>
                  <a:pt x="276" y="0"/>
                  <a:pt x="276" y="0"/>
                </a:cubicBezTo>
                <a:cubicBezTo>
                  <a:pt x="340" y="108"/>
                  <a:pt x="340" y="108"/>
                  <a:pt x="340" y="108"/>
                </a:cubicBezTo>
                <a:cubicBezTo>
                  <a:pt x="339" y="108"/>
                  <a:pt x="338" y="108"/>
                  <a:pt x="337" y="108"/>
                </a:cubicBezTo>
                <a:cubicBezTo>
                  <a:pt x="319" y="108"/>
                  <a:pt x="304" y="114"/>
                  <a:pt x="291" y="126"/>
                </a:cubicBezTo>
                <a:cubicBezTo>
                  <a:pt x="279" y="139"/>
                  <a:pt x="273" y="154"/>
                  <a:pt x="273" y="172"/>
                </a:cubicBezTo>
                <a:cubicBezTo>
                  <a:pt x="273" y="189"/>
                  <a:pt x="279" y="204"/>
                  <a:pt x="291" y="216"/>
                </a:cubicBezTo>
                <a:cubicBezTo>
                  <a:pt x="304" y="229"/>
                  <a:pt x="319" y="235"/>
                  <a:pt x="337" y="235"/>
                </a:cubicBezTo>
                <a:cubicBezTo>
                  <a:pt x="354" y="235"/>
                  <a:pt x="369" y="229"/>
                  <a:pt x="382" y="216"/>
                </a:cubicBezTo>
                <a:cubicBezTo>
                  <a:pt x="387" y="211"/>
                  <a:pt x="392" y="205"/>
                  <a:pt x="395" y="198"/>
                </a:cubicBezTo>
                <a:lnTo>
                  <a:pt x="457" y="302"/>
                </a:lnTo>
                <a:close/>
              </a:path>
            </a:pathLst>
          </a:custGeom>
          <a:solidFill>
            <a:schemeClr val="accent5"/>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9" name="Freeform 9"/>
          <p:cNvSpPr/>
          <p:nvPr/>
        </p:nvSpPr>
        <p:spPr bwMode="auto">
          <a:xfrm flipH="1">
            <a:off x="6578287" y="3059738"/>
            <a:ext cx="1171304" cy="948985"/>
          </a:xfrm>
          <a:custGeom>
            <a:avLst/>
            <a:gdLst/>
            <a:ahLst/>
            <a:cxnLst>
              <a:cxn ang="0">
                <a:pos x="455" y="188"/>
              </a:cxn>
              <a:cxn ang="0">
                <a:pos x="371" y="286"/>
              </a:cxn>
              <a:cxn ang="0">
                <a:pos x="361" y="387"/>
              </a:cxn>
              <a:cxn ang="0">
                <a:pos x="363" y="399"/>
              </a:cxn>
              <a:cxn ang="0">
                <a:pos x="0" y="399"/>
              </a:cxn>
              <a:cxn ang="0">
                <a:pos x="45" y="209"/>
              </a:cxn>
              <a:cxn ang="0">
                <a:pos x="42" y="184"/>
              </a:cxn>
              <a:cxn ang="0">
                <a:pos x="157" y="114"/>
              </a:cxn>
              <a:cxn ang="0">
                <a:pos x="175" y="156"/>
              </a:cxn>
              <a:cxn ang="0">
                <a:pos x="221" y="175"/>
              </a:cxn>
              <a:cxn ang="0">
                <a:pos x="266" y="156"/>
              </a:cxn>
              <a:cxn ang="0">
                <a:pos x="284" y="112"/>
              </a:cxn>
              <a:cxn ang="0">
                <a:pos x="266" y="66"/>
              </a:cxn>
              <a:cxn ang="0">
                <a:pos x="251" y="55"/>
              </a:cxn>
              <a:cxn ang="0">
                <a:pos x="341" y="0"/>
              </a:cxn>
              <a:cxn ang="0">
                <a:pos x="374" y="55"/>
              </a:cxn>
              <a:cxn ang="0">
                <a:pos x="383" y="44"/>
              </a:cxn>
              <a:cxn ang="0">
                <a:pos x="428" y="25"/>
              </a:cxn>
              <a:cxn ang="0">
                <a:pos x="473" y="44"/>
              </a:cxn>
              <a:cxn ang="0">
                <a:pos x="492" y="89"/>
              </a:cxn>
              <a:cxn ang="0">
                <a:pos x="473" y="134"/>
              </a:cxn>
              <a:cxn ang="0">
                <a:pos x="433" y="153"/>
              </a:cxn>
              <a:cxn ang="0">
                <a:pos x="455" y="188"/>
              </a:cxn>
            </a:cxnLst>
            <a:rect l="0" t="0" r="r" b="b"/>
            <a:pathLst>
              <a:path w="492" h="399">
                <a:moveTo>
                  <a:pt x="455" y="188"/>
                </a:moveTo>
                <a:cubicBezTo>
                  <a:pt x="414" y="188"/>
                  <a:pt x="386" y="221"/>
                  <a:pt x="371" y="286"/>
                </a:cubicBezTo>
                <a:cubicBezTo>
                  <a:pt x="364" y="320"/>
                  <a:pt x="360" y="353"/>
                  <a:pt x="361" y="387"/>
                </a:cubicBezTo>
                <a:cubicBezTo>
                  <a:pt x="363" y="399"/>
                  <a:pt x="363" y="399"/>
                  <a:pt x="363" y="399"/>
                </a:cubicBezTo>
                <a:cubicBezTo>
                  <a:pt x="0" y="399"/>
                  <a:pt x="0" y="399"/>
                  <a:pt x="0" y="399"/>
                </a:cubicBezTo>
                <a:cubicBezTo>
                  <a:pt x="38" y="354"/>
                  <a:pt x="53" y="290"/>
                  <a:pt x="45" y="209"/>
                </a:cubicBezTo>
                <a:cubicBezTo>
                  <a:pt x="45" y="201"/>
                  <a:pt x="44" y="193"/>
                  <a:pt x="42" y="184"/>
                </a:cubicBezTo>
                <a:cubicBezTo>
                  <a:pt x="157" y="114"/>
                  <a:pt x="157" y="114"/>
                  <a:pt x="157" y="114"/>
                </a:cubicBezTo>
                <a:cubicBezTo>
                  <a:pt x="157" y="130"/>
                  <a:pt x="164" y="145"/>
                  <a:pt x="175" y="156"/>
                </a:cubicBezTo>
                <a:cubicBezTo>
                  <a:pt x="188" y="169"/>
                  <a:pt x="203" y="175"/>
                  <a:pt x="221" y="175"/>
                </a:cubicBezTo>
                <a:cubicBezTo>
                  <a:pt x="238" y="175"/>
                  <a:pt x="253" y="169"/>
                  <a:pt x="266" y="156"/>
                </a:cubicBezTo>
                <a:cubicBezTo>
                  <a:pt x="278" y="144"/>
                  <a:pt x="284" y="129"/>
                  <a:pt x="284" y="112"/>
                </a:cubicBezTo>
                <a:cubicBezTo>
                  <a:pt x="284" y="94"/>
                  <a:pt x="278" y="79"/>
                  <a:pt x="266" y="66"/>
                </a:cubicBezTo>
                <a:cubicBezTo>
                  <a:pt x="261" y="62"/>
                  <a:pt x="256" y="58"/>
                  <a:pt x="251" y="55"/>
                </a:cubicBezTo>
                <a:cubicBezTo>
                  <a:pt x="341" y="0"/>
                  <a:pt x="341" y="0"/>
                  <a:pt x="341" y="0"/>
                </a:cubicBezTo>
                <a:cubicBezTo>
                  <a:pt x="374" y="55"/>
                  <a:pt x="374" y="55"/>
                  <a:pt x="374" y="55"/>
                </a:cubicBezTo>
                <a:cubicBezTo>
                  <a:pt x="377" y="51"/>
                  <a:pt x="379" y="47"/>
                  <a:pt x="383" y="44"/>
                </a:cubicBezTo>
                <a:cubicBezTo>
                  <a:pt x="395" y="32"/>
                  <a:pt x="411" y="25"/>
                  <a:pt x="428" y="25"/>
                </a:cubicBezTo>
                <a:cubicBezTo>
                  <a:pt x="446" y="25"/>
                  <a:pt x="461" y="32"/>
                  <a:pt x="473" y="44"/>
                </a:cubicBezTo>
                <a:cubicBezTo>
                  <a:pt x="486" y="56"/>
                  <a:pt x="492" y="72"/>
                  <a:pt x="492" y="89"/>
                </a:cubicBezTo>
                <a:cubicBezTo>
                  <a:pt x="492" y="107"/>
                  <a:pt x="486" y="122"/>
                  <a:pt x="473" y="134"/>
                </a:cubicBezTo>
                <a:cubicBezTo>
                  <a:pt x="462" y="146"/>
                  <a:pt x="449" y="152"/>
                  <a:pt x="433" y="153"/>
                </a:cubicBezTo>
                <a:lnTo>
                  <a:pt x="455" y="188"/>
                </a:lnTo>
                <a:close/>
              </a:path>
            </a:pathLst>
          </a:custGeom>
          <a:solidFill>
            <a:schemeClr val="accent6"/>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30" name="Freeform 10"/>
          <p:cNvSpPr/>
          <p:nvPr/>
        </p:nvSpPr>
        <p:spPr bwMode="auto">
          <a:xfrm flipH="1">
            <a:off x="7368472" y="1782990"/>
            <a:ext cx="697447" cy="1006153"/>
          </a:xfrm>
          <a:custGeom>
            <a:avLst/>
            <a:gdLst/>
            <a:ahLst/>
            <a:cxnLst>
              <a:cxn ang="0">
                <a:pos x="17" y="407"/>
              </a:cxn>
              <a:cxn ang="0">
                <a:pos x="18" y="207"/>
              </a:cxn>
              <a:cxn ang="0">
                <a:pos x="101" y="47"/>
              </a:cxn>
              <a:cxn ang="0">
                <a:pos x="151" y="0"/>
              </a:cxn>
              <a:cxn ang="0">
                <a:pos x="196" y="74"/>
              </a:cxn>
              <a:cxn ang="0">
                <a:pos x="186" y="73"/>
              </a:cxn>
              <a:cxn ang="0">
                <a:pos x="140" y="92"/>
              </a:cxn>
              <a:cxn ang="0">
                <a:pos x="122" y="137"/>
              </a:cxn>
              <a:cxn ang="0">
                <a:pos x="140" y="182"/>
              </a:cxn>
              <a:cxn ang="0">
                <a:pos x="186" y="201"/>
              </a:cxn>
              <a:cxn ang="0">
                <a:pos x="231" y="182"/>
              </a:cxn>
              <a:cxn ang="0">
                <a:pos x="246" y="158"/>
              </a:cxn>
              <a:cxn ang="0">
                <a:pos x="293" y="235"/>
              </a:cxn>
              <a:cxn ang="0">
                <a:pos x="188" y="300"/>
              </a:cxn>
              <a:cxn ang="0">
                <a:pos x="208" y="314"/>
              </a:cxn>
              <a:cxn ang="0">
                <a:pos x="227" y="360"/>
              </a:cxn>
              <a:cxn ang="0">
                <a:pos x="208" y="405"/>
              </a:cxn>
              <a:cxn ang="0">
                <a:pos x="163" y="423"/>
              </a:cxn>
              <a:cxn ang="0">
                <a:pos x="118" y="405"/>
              </a:cxn>
              <a:cxn ang="0">
                <a:pos x="100" y="360"/>
              </a:cxn>
              <a:cxn ang="0">
                <a:pos x="100" y="355"/>
              </a:cxn>
              <a:cxn ang="0">
                <a:pos x="17" y="407"/>
              </a:cxn>
            </a:cxnLst>
            <a:rect l="0" t="0" r="r" b="b"/>
            <a:pathLst>
              <a:path w="293" h="423">
                <a:moveTo>
                  <a:pt x="17" y="407"/>
                </a:moveTo>
                <a:cubicBezTo>
                  <a:pt x="0" y="341"/>
                  <a:pt x="1" y="275"/>
                  <a:pt x="18" y="207"/>
                </a:cubicBezTo>
                <a:cubicBezTo>
                  <a:pt x="33" y="145"/>
                  <a:pt x="61" y="92"/>
                  <a:pt x="101" y="47"/>
                </a:cubicBezTo>
                <a:cubicBezTo>
                  <a:pt x="116" y="29"/>
                  <a:pt x="133" y="14"/>
                  <a:pt x="151" y="0"/>
                </a:cubicBezTo>
                <a:cubicBezTo>
                  <a:pt x="196" y="74"/>
                  <a:pt x="196" y="74"/>
                  <a:pt x="196" y="74"/>
                </a:cubicBezTo>
                <a:cubicBezTo>
                  <a:pt x="193" y="74"/>
                  <a:pt x="189" y="73"/>
                  <a:pt x="186" y="73"/>
                </a:cubicBezTo>
                <a:cubicBezTo>
                  <a:pt x="168" y="73"/>
                  <a:pt x="153" y="80"/>
                  <a:pt x="140" y="92"/>
                </a:cubicBezTo>
                <a:cubicBezTo>
                  <a:pt x="128" y="104"/>
                  <a:pt x="122" y="120"/>
                  <a:pt x="122" y="137"/>
                </a:cubicBezTo>
                <a:cubicBezTo>
                  <a:pt x="122" y="155"/>
                  <a:pt x="128" y="170"/>
                  <a:pt x="140" y="182"/>
                </a:cubicBezTo>
                <a:cubicBezTo>
                  <a:pt x="153" y="195"/>
                  <a:pt x="168" y="201"/>
                  <a:pt x="186" y="201"/>
                </a:cubicBezTo>
                <a:cubicBezTo>
                  <a:pt x="203" y="201"/>
                  <a:pt x="218" y="195"/>
                  <a:pt x="231" y="182"/>
                </a:cubicBezTo>
                <a:cubicBezTo>
                  <a:pt x="238" y="175"/>
                  <a:pt x="243" y="167"/>
                  <a:pt x="246" y="158"/>
                </a:cubicBezTo>
                <a:cubicBezTo>
                  <a:pt x="293" y="235"/>
                  <a:pt x="293" y="235"/>
                  <a:pt x="293" y="235"/>
                </a:cubicBezTo>
                <a:cubicBezTo>
                  <a:pt x="188" y="300"/>
                  <a:pt x="188" y="300"/>
                  <a:pt x="188" y="300"/>
                </a:cubicBezTo>
                <a:cubicBezTo>
                  <a:pt x="195" y="303"/>
                  <a:pt x="202" y="308"/>
                  <a:pt x="208" y="314"/>
                </a:cubicBezTo>
                <a:cubicBezTo>
                  <a:pt x="221" y="327"/>
                  <a:pt x="227" y="342"/>
                  <a:pt x="227" y="360"/>
                </a:cubicBezTo>
                <a:cubicBezTo>
                  <a:pt x="227" y="377"/>
                  <a:pt x="221" y="392"/>
                  <a:pt x="208" y="405"/>
                </a:cubicBezTo>
                <a:cubicBezTo>
                  <a:pt x="196" y="417"/>
                  <a:pt x="181" y="423"/>
                  <a:pt x="163" y="423"/>
                </a:cubicBezTo>
                <a:cubicBezTo>
                  <a:pt x="146" y="423"/>
                  <a:pt x="131" y="417"/>
                  <a:pt x="118" y="405"/>
                </a:cubicBezTo>
                <a:cubicBezTo>
                  <a:pt x="106" y="392"/>
                  <a:pt x="100" y="377"/>
                  <a:pt x="100" y="360"/>
                </a:cubicBezTo>
                <a:cubicBezTo>
                  <a:pt x="100" y="358"/>
                  <a:pt x="100" y="357"/>
                  <a:pt x="100" y="355"/>
                </a:cubicBezTo>
                <a:lnTo>
                  <a:pt x="17" y="407"/>
                </a:lnTo>
                <a:close/>
              </a:path>
            </a:pathLst>
          </a:custGeom>
          <a:solidFill>
            <a:schemeClr val="accent4"/>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37" name="Text Placeholder 3"/>
          <p:cNvSpPr txBox="1"/>
          <p:nvPr/>
        </p:nvSpPr>
        <p:spPr>
          <a:xfrm>
            <a:off x="6318424" y="2879723"/>
            <a:ext cx="285335" cy="307777"/>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01</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8" name="Text Placeholder 3"/>
          <p:cNvSpPr txBox="1"/>
          <p:nvPr/>
        </p:nvSpPr>
        <p:spPr>
          <a:xfrm>
            <a:off x="7030274" y="1766952"/>
            <a:ext cx="285335" cy="307777"/>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03</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9" name="Text Placeholder 3"/>
          <p:cNvSpPr txBox="1"/>
          <p:nvPr/>
        </p:nvSpPr>
        <p:spPr>
          <a:xfrm>
            <a:off x="7650463" y="2253896"/>
            <a:ext cx="285335" cy="307777"/>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04</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0" name="Text Placeholder 3"/>
          <p:cNvSpPr txBox="1"/>
          <p:nvPr/>
        </p:nvSpPr>
        <p:spPr>
          <a:xfrm>
            <a:off x="6652473" y="2317776"/>
            <a:ext cx="285335" cy="307777"/>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02</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1" name="Text Placeholder 3"/>
          <p:cNvSpPr txBox="1"/>
          <p:nvPr/>
        </p:nvSpPr>
        <p:spPr>
          <a:xfrm>
            <a:off x="7368472" y="2879723"/>
            <a:ext cx="285335" cy="307777"/>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05</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2" name="Text Placeholder 3"/>
          <p:cNvSpPr txBox="1"/>
          <p:nvPr/>
        </p:nvSpPr>
        <p:spPr>
          <a:xfrm>
            <a:off x="7090760" y="3580331"/>
            <a:ext cx="285335" cy="307777"/>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06</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127"/>
                                        </p:tgtEl>
                                        <p:attrNameLst>
                                          <p:attrName>style.visibility</p:attrName>
                                        </p:attrNameLst>
                                      </p:cBhvr>
                                      <p:to>
                                        <p:strVal val="visible"/>
                                      </p:to>
                                    </p:set>
                                    <p:anim calcmode="lin" valueType="num">
                                      <p:cBhvr>
                                        <p:cTn id="7" dur="500" fill="hold"/>
                                        <p:tgtEl>
                                          <p:spTgt spid="5127"/>
                                        </p:tgtEl>
                                        <p:attrNameLst>
                                          <p:attrName>ppt_w</p:attrName>
                                        </p:attrNameLst>
                                      </p:cBhvr>
                                      <p:tavLst>
                                        <p:tav tm="0">
                                          <p:val>
                                            <p:fltVal val="0"/>
                                          </p:val>
                                        </p:tav>
                                        <p:tav tm="100000">
                                          <p:val>
                                            <p:strVal val="#ppt_w"/>
                                          </p:val>
                                        </p:tav>
                                      </p:tavLst>
                                    </p:anim>
                                    <p:anim calcmode="lin" valueType="num">
                                      <p:cBhvr>
                                        <p:cTn id="8" dur="500" fill="hold"/>
                                        <p:tgtEl>
                                          <p:spTgt spid="5127"/>
                                        </p:tgtEl>
                                        <p:attrNameLst>
                                          <p:attrName>ppt_h</p:attrName>
                                        </p:attrNameLst>
                                      </p:cBhvr>
                                      <p:tavLst>
                                        <p:tav tm="0">
                                          <p:val>
                                            <p:fltVal val="0"/>
                                          </p:val>
                                        </p:tav>
                                        <p:tav tm="100000">
                                          <p:val>
                                            <p:strVal val="#ppt_h"/>
                                          </p:val>
                                        </p:tav>
                                      </p:tavLst>
                                    </p:anim>
                                    <p:animEffect transition="in" filter="fade">
                                      <p:cBhvr>
                                        <p:cTn id="9" dur="500"/>
                                        <p:tgtEl>
                                          <p:spTgt spid="512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ppt_w</p:attrName>
                                        </p:attrNameLst>
                                      </p:cBhvr>
                                      <p:tavLst>
                                        <p:tav tm="0">
                                          <p:val>
                                            <p:fltVal val="0"/>
                                          </p:val>
                                        </p:tav>
                                        <p:tav tm="100000">
                                          <p:val>
                                            <p:strVal val="#ppt_w"/>
                                          </p:val>
                                        </p:tav>
                                      </p:tavLst>
                                    </p:anim>
                                    <p:anim calcmode="lin" valueType="num">
                                      <p:cBhvr>
                                        <p:cTn id="14" dur="500" fill="hold"/>
                                        <p:tgtEl>
                                          <p:spTgt spid="37"/>
                                        </p:tgtEl>
                                        <p:attrNameLst>
                                          <p:attrName>ppt_h</p:attrName>
                                        </p:attrNameLst>
                                      </p:cBhvr>
                                      <p:tavLst>
                                        <p:tav tm="0">
                                          <p:val>
                                            <p:fltVal val="0"/>
                                          </p:val>
                                        </p:tav>
                                        <p:tav tm="100000">
                                          <p:val>
                                            <p:strVal val="#ppt_h"/>
                                          </p:val>
                                        </p:tav>
                                      </p:tavLst>
                                    </p:anim>
                                    <p:animEffect transition="in" filter="fade">
                                      <p:cBhvr>
                                        <p:cTn id="15" dur="500"/>
                                        <p:tgtEl>
                                          <p:spTgt spid="3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126"/>
                                        </p:tgtEl>
                                        <p:attrNameLst>
                                          <p:attrName>style.visibility</p:attrName>
                                        </p:attrNameLst>
                                      </p:cBhvr>
                                      <p:to>
                                        <p:strVal val="visible"/>
                                      </p:to>
                                    </p:set>
                                    <p:anim calcmode="lin" valueType="num">
                                      <p:cBhvr>
                                        <p:cTn id="19" dur="500" fill="hold"/>
                                        <p:tgtEl>
                                          <p:spTgt spid="5126"/>
                                        </p:tgtEl>
                                        <p:attrNameLst>
                                          <p:attrName>ppt_w</p:attrName>
                                        </p:attrNameLst>
                                      </p:cBhvr>
                                      <p:tavLst>
                                        <p:tav tm="0">
                                          <p:val>
                                            <p:fltVal val="0"/>
                                          </p:val>
                                        </p:tav>
                                        <p:tav tm="100000">
                                          <p:val>
                                            <p:strVal val="#ppt_w"/>
                                          </p:val>
                                        </p:tav>
                                      </p:tavLst>
                                    </p:anim>
                                    <p:anim calcmode="lin" valueType="num">
                                      <p:cBhvr>
                                        <p:cTn id="20" dur="500" fill="hold"/>
                                        <p:tgtEl>
                                          <p:spTgt spid="5126"/>
                                        </p:tgtEl>
                                        <p:attrNameLst>
                                          <p:attrName>ppt_h</p:attrName>
                                        </p:attrNameLst>
                                      </p:cBhvr>
                                      <p:tavLst>
                                        <p:tav tm="0">
                                          <p:val>
                                            <p:fltVal val="0"/>
                                          </p:val>
                                        </p:tav>
                                        <p:tav tm="100000">
                                          <p:val>
                                            <p:strVal val="#ppt_h"/>
                                          </p:val>
                                        </p:tav>
                                      </p:tavLst>
                                    </p:anim>
                                    <p:animEffect transition="in" filter="fade">
                                      <p:cBhvr>
                                        <p:cTn id="21" dur="500"/>
                                        <p:tgtEl>
                                          <p:spTgt spid="5126"/>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p:cTn id="25" dur="500" fill="hold"/>
                                        <p:tgtEl>
                                          <p:spTgt spid="40"/>
                                        </p:tgtEl>
                                        <p:attrNameLst>
                                          <p:attrName>ppt_w</p:attrName>
                                        </p:attrNameLst>
                                      </p:cBhvr>
                                      <p:tavLst>
                                        <p:tav tm="0">
                                          <p:val>
                                            <p:fltVal val="0"/>
                                          </p:val>
                                        </p:tav>
                                        <p:tav tm="100000">
                                          <p:val>
                                            <p:strVal val="#ppt_w"/>
                                          </p:val>
                                        </p:tav>
                                      </p:tavLst>
                                    </p:anim>
                                    <p:anim calcmode="lin" valueType="num">
                                      <p:cBhvr>
                                        <p:cTn id="26" dur="500" fill="hold"/>
                                        <p:tgtEl>
                                          <p:spTgt spid="40"/>
                                        </p:tgtEl>
                                        <p:attrNameLst>
                                          <p:attrName>ppt_h</p:attrName>
                                        </p:attrNameLst>
                                      </p:cBhvr>
                                      <p:tavLst>
                                        <p:tav tm="0">
                                          <p:val>
                                            <p:fltVal val="0"/>
                                          </p:val>
                                        </p:tav>
                                        <p:tav tm="100000">
                                          <p:val>
                                            <p:strVal val="#ppt_h"/>
                                          </p:val>
                                        </p:tav>
                                      </p:tavLst>
                                    </p:anim>
                                    <p:animEffect transition="in" filter="fade">
                                      <p:cBhvr>
                                        <p:cTn id="27" dur="500"/>
                                        <p:tgtEl>
                                          <p:spTgt spid="40"/>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5125"/>
                                        </p:tgtEl>
                                        <p:attrNameLst>
                                          <p:attrName>style.visibility</p:attrName>
                                        </p:attrNameLst>
                                      </p:cBhvr>
                                      <p:to>
                                        <p:strVal val="visible"/>
                                      </p:to>
                                    </p:set>
                                    <p:anim calcmode="lin" valueType="num">
                                      <p:cBhvr>
                                        <p:cTn id="31" dur="500" fill="hold"/>
                                        <p:tgtEl>
                                          <p:spTgt spid="5125"/>
                                        </p:tgtEl>
                                        <p:attrNameLst>
                                          <p:attrName>ppt_w</p:attrName>
                                        </p:attrNameLst>
                                      </p:cBhvr>
                                      <p:tavLst>
                                        <p:tav tm="0">
                                          <p:val>
                                            <p:fltVal val="0"/>
                                          </p:val>
                                        </p:tav>
                                        <p:tav tm="100000">
                                          <p:val>
                                            <p:strVal val="#ppt_w"/>
                                          </p:val>
                                        </p:tav>
                                      </p:tavLst>
                                    </p:anim>
                                    <p:anim calcmode="lin" valueType="num">
                                      <p:cBhvr>
                                        <p:cTn id="32" dur="500" fill="hold"/>
                                        <p:tgtEl>
                                          <p:spTgt spid="5125"/>
                                        </p:tgtEl>
                                        <p:attrNameLst>
                                          <p:attrName>ppt_h</p:attrName>
                                        </p:attrNameLst>
                                      </p:cBhvr>
                                      <p:tavLst>
                                        <p:tav tm="0">
                                          <p:val>
                                            <p:fltVal val="0"/>
                                          </p:val>
                                        </p:tav>
                                        <p:tav tm="100000">
                                          <p:val>
                                            <p:strVal val="#ppt_h"/>
                                          </p:val>
                                        </p:tav>
                                      </p:tavLst>
                                    </p:anim>
                                    <p:animEffect transition="in" filter="fade">
                                      <p:cBhvr>
                                        <p:cTn id="33" dur="500"/>
                                        <p:tgtEl>
                                          <p:spTgt spid="5125"/>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5130"/>
                                        </p:tgtEl>
                                        <p:attrNameLst>
                                          <p:attrName>style.visibility</p:attrName>
                                        </p:attrNameLst>
                                      </p:cBhvr>
                                      <p:to>
                                        <p:strVal val="visible"/>
                                      </p:to>
                                    </p:set>
                                    <p:anim calcmode="lin" valueType="num">
                                      <p:cBhvr>
                                        <p:cTn id="43" dur="500" fill="hold"/>
                                        <p:tgtEl>
                                          <p:spTgt spid="5130"/>
                                        </p:tgtEl>
                                        <p:attrNameLst>
                                          <p:attrName>ppt_w</p:attrName>
                                        </p:attrNameLst>
                                      </p:cBhvr>
                                      <p:tavLst>
                                        <p:tav tm="0">
                                          <p:val>
                                            <p:fltVal val="0"/>
                                          </p:val>
                                        </p:tav>
                                        <p:tav tm="100000">
                                          <p:val>
                                            <p:strVal val="#ppt_w"/>
                                          </p:val>
                                        </p:tav>
                                      </p:tavLst>
                                    </p:anim>
                                    <p:anim calcmode="lin" valueType="num">
                                      <p:cBhvr>
                                        <p:cTn id="44" dur="500" fill="hold"/>
                                        <p:tgtEl>
                                          <p:spTgt spid="5130"/>
                                        </p:tgtEl>
                                        <p:attrNameLst>
                                          <p:attrName>ppt_h</p:attrName>
                                        </p:attrNameLst>
                                      </p:cBhvr>
                                      <p:tavLst>
                                        <p:tav tm="0">
                                          <p:val>
                                            <p:fltVal val="0"/>
                                          </p:val>
                                        </p:tav>
                                        <p:tav tm="100000">
                                          <p:val>
                                            <p:strVal val="#ppt_h"/>
                                          </p:val>
                                        </p:tav>
                                      </p:tavLst>
                                    </p:anim>
                                    <p:animEffect transition="in" filter="fade">
                                      <p:cBhvr>
                                        <p:cTn id="45" dur="500"/>
                                        <p:tgtEl>
                                          <p:spTgt spid="5130"/>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fltVal val="0"/>
                                          </p:val>
                                        </p:tav>
                                        <p:tav tm="100000">
                                          <p:val>
                                            <p:strVal val="#ppt_w"/>
                                          </p:val>
                                        </p:tav>
                                      </p:tavLst>
                                    </p:anim>
                                    <p:anim calcmode="lin" valueType="num">
                                      <p:cBhvr>
                                        <p:cTn id="50" dur="500" fill="hold"/>
                                        <p:tgtEl>
                                          <p:spTgt spid="39"/>
                                        </p:tgtEl>
                                        <p:attrNameLst>
                                          <p:attrName>ppt_h</p:attrName>
                                        </p:attrNameLst>
                                      </p:cBhvr>
                                      <p:tavLst>
                                        <p:tav tm="0">
                                          <p:val>
                                            <p:fltVal val="0"/>
                                          </p:val>
                                        </p:tav>
                                        <p:tav tm="100000">
                                          <p:val>
                                            <p:strVal val="#ppt_h"/>
                                          </p:val>
                                        </p:tav>
                                      </p:tavLst>
                                    </p:anim>
                                    <p:animEffect transition="in" filter="fade">
                                      <p:cBhvr>
                                        <p:cTn id="51" dur="500"/>
                                        <p:tgtEl>
                                          <p:spTgt spid="39"/>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5128"/>
                                        </p:tgtEl>
                                        <p:attrNameLst>
                                          <p:attrName>style.visibility</p:attrName>
                                        </p:attrNameLst>
                                      </p:cBhvr>
                                      <p:to>
                                        <p:strVal val="visible"/>
                                      </p:to>
                                    </p:set>
                                    <p:anim calcmode="lin" valueType="num">
                                      <p:cBhvr>
                                        <p:cTn id="55" dur="500" fill="hold"/>
                                        <p:tgtEl>
                                          <p:spTgt spid="5128"/>
                                        </p:tgtEl>
                                        <p:attrNameLst>
                                          <p:attrName>ppt_w</p:attrName>
                                        </p:attrNameLst>
                                      </p:cBhvr>
                                      <p:tavLst>
                                        <p:tav tm="0">
                                          <p:val>
                                            <p:fltVal val="0"/>
                                          </p:val>
                                        </p:tav>
                                        <p:tav tm="100000">
                                          <p:val>
                                            <p:strVal val="#ppt_w"/>
                                          </p:val>
                                        </p:tav>
                                      </p:tavLst>
                                    </p:anim>
                                    <p:anim calcmode="lin" valueType="num">
                                      <p:cBhvr>
                                        <p:cTn id="56" dur="500" fill="hold"/>
                                        <p:tgtEl>
                                          <p:spTgt spid="5128"/>
                                        </p:tgtEl>
                                        <p:attrNameLst>
                                          <p:attrName>ppt_h</p:attrName>
                                        </p:attrNameLst>
                                      </p:cBhvr>
                                      <p:tavLst>
                                        <p:tav tm="0">
                                          <p:val>
                                            <p:fltVal val="0"/>
                                          </p:val>
                                        </p:tav>
                                        <p:tav tm="100000">
                                          <p:val>
                                            <p:strVal val="#ppt_h"/>
                                          </p:val>
                                        </p:tav>
                                      </p:tavLst>
                                    </p:anim>
                                    <p:animEffect transition="in" filter="fade">
                                      <p:cBhvr>
                                        <p:cTn id="57" dur="500"/>
                                        <p:tgtEl>
                                          <p:spTgt spid="5128"/>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41"/>
                                        </p:tgtEl>
                                        <p:attrNameLst>
                                          <p:attrName>style.visibility</p:attrName>
                                        </p:attrNameLst>
                                      </p:cBhvr>
                                      <p:to>
                                        <p:strVal val="visible"/>
                                      </p:to>
                                    </p:set>
                                    <p:anim calcmode="lin" valueType="num">
                                      <p:cBhvr>
                                        <p:cTn id="61" dur="500" fill="hold"/>
                                        <p:tgtEl>
                                          <p:spTgt spid="41"/>
                                        </p:tgtEl>
                                        <p:attrNameLst>
                                          <p:attrName>ppt_w</p:attrName>
                                        </p:attrNameLst>
                                      </p:cBhvr>
                                      <p:tavLst>
                                        <p:tav tm="0">
                                          <p:val>
                                            <p:fltVal val="0"/>
                                          </p:val>
                                        </p:tav>
                                        <p:tav tm="100000">
                                          <p:val>
                                            <p:strVal val="#ppt_w"/>
                                          </p:val>
                                        </p:tav>
                                      </p:tavLst>
                                    </p:anim>
                                    <p:anim calcmode="lin" valueType="num">
                                      <p:cBhvr>
                                        <p:cTn id="62" dur="500" fill="hold"/>
                                        <p:tgtEl>
                                          <p:spTgt spid="41"/>
                                        </p:tgtEl>
                                        <p:attrNameLst>
                                          <p:attrName>ppt_h</p:attrName>
                                        </p:attrNameLst>
                                      </p:cBhvr>
                                      <p:tavLst>
                                        <p:tav tm="0">
                                          <p:val>
                                            <p:fltVal val="0"/>
                                          </p:val>
                                        </p:tav>
                                        <p:tav tm="100000">
                                          <p:val>
                                            <p:strVal val="#ppt_h"/>
                                          </p:val>
                                        </p:tav>
                                      </p:tavLst>
                                    </p:anim>
                                    <p:animEffect transition="in" filter="fade">
                                      <p:cBhvr>
                                        <p:cTn id="63" dur="500"/>
                                        <p:tgtEl>
                                          <p:spTgt spid="41"/>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5129"/>
                                        </p:tgtEl>
                                        <p:attrNameLst>
                                          <p:attrName>style.visibility</p:attrName>
                                        </p:attrNameLst>
                                      </p:cBhvr>
                                      <p:to>
                                        <p:strVal val="visible"/>
                                      </p:to>
                                    </p:set>
                                    <p:anim calcmode="lin" valueType="num">
                                      <p:cBhvr>
                                        <p:cTn id="67" dur="500" fill="hold"/>
                                        <p:tgtEl>
                                          <p:spTgt spid="5129"/>
                                        </p:tgtEl>
                                        <p:attrNameLst>
                                          <p:attrName>ppt_w</p:attrName>
                                        </p:attrNameLst>
                                      </p:cBhvr>
                                      <p:tavLst>
                                        <p:tav tm="0">
                                          <p:val>
                                            <p:fltVal val="0"/>
                                          </p:val>
                                        </p:tav>
                                        <p:tav tm="100000">
                                          <p:val>
                                            <p:strVal val="#ppt_w"/>
                                          </p:val>
                                        </p:tav>
                                      </p:tavLst>
                                    </p:anim>
                                    <p:anim calcmode="lin" valueType="num">
                                      <p:cBhvr>
                                        <p:cTn id="68" dur="500" fill="hold"/>
                                        <p:tgtEl>
                                          <p:spTgt spid="5129"/>
                                        </p:tgtEl>
                                        <p:attrNameLst>
                                          <p:attrName>ppt_h</p:attrName>
                                        </p:attrNameLst>
                                      </p:cBhvr>
                                      <p:tavLst>
                                        <p:tav tm="0">
                                          <p:val>
                                            <p:fltVal val="0"/>
                                          </p:val>
                                        </p:tav>
                                        <p:tav tm="100000">
                                          <p:val>
                                            <p:strVal val="#ppt_h"/>
                                          </p:val>
                                        </p:tav>
                                      </p:tavLst>
                                    </p:anim>
                                    <p:animEffect transition="in" filter="fade">
                                      <p:cBhvr>
                                        <p:cTn id="69" dur="500"/>
                                        <p:tgtEl>
                                          <p:spTgt spid="5129"/>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42"/>
                                        </p:tgtEl>
                                        <p:attrNameLst>
                                          <p:attrName>style.visibility</p:attrName>
                                        </p:attrNameLst>
                                      </p:cBhvr>
                                      <p:to>
                                        <p:strVal val="visible"/>
                                      </p:to>
                                    </p:set>
                                    <p:anim calcmode="lin" valueType="num">
                                      <p:cBhvr>
                                        <p:cTn id="73" dur="500" fill="hold"/>
                                        <p:tgtEl>
                                          <p:spTgt spid="42"/>
                                        </p:tgtEl>
                                        <p:attrNameLst>
                                          <p:attrName>ppt_w</p:attrName>
                                        </p:attrNameLst>
                                      </p:cBhvr>
                                      <p:tavLst>
                                        <p:tav tm="0">
                                          <p:val>
                                            <p:fltVal val="0"/>
                                          </p:val>
                                        </p:tav>
                                        <p:tav tm="100000">
                                          <p:val>
                                            <p:strVal val="#ppt_w"/>
                                          </p:val>
                                        </p:tav>
                                      </p:tavLst>
                                    </p:anim>
                                    <p:anim calcmode="lin" valueType="num">
                                      <p:cBhvr>
                                        <p:cTn id="74" dur="500" fill="hold"/>
                                        <p:tgtEl>
                                          <p:spTgt spid="42"/>
                                        </p:tgtEl>
                                        <p:attrNameLst>
                                          <p:attrName>ppt_h</p:attrName>
                                        </p:attrNameLst>
                                      </p:cBhvr>
                                      <p:tavLst>
                                        <p:tav tm="0">
                                          <p:val>
                                            <p:fltVal val="0"/>
                                          </p:val>
                                        </p:tav>
                                        <p:tav tm="100000">
                                          <p:val>
                                            <p:strVal val="#ppt_h"/>
                                          </p:val>
                                        </p:tav>
                                      </p:tavLst>
                                    </p:anim>
                                    <p:animEffect transition="in" filter="fade">
                                      <p:cBhvr>
                                        <p:cTn id="7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bldLvl="0" animBg="1"/>
      <p:bldP spid="5126" grpId="0" bldLvl="0" animBg="1"/>
      <p:bldP spid="5127" grpId="0" bldLvl="0" animBg="1"/>
      <p:bldP spid="5128" grpId="0" bldLvl="0" animBg="1"/>
      <p:bldP spid="5129" grpId="0" bldLvl="0" animBg="1"/>
      <p:bldP spid="5130" grpId="0" bldLvl="0" animBg="1"/>
      <p:bldP spid="37" grpId="0"/>
      <p:bldP spid="38" grpId="0"/>
      <p:bldP spid="39" grpId="0"/>
      <p:bldP spid="40" grpId="0"/>
      <p:bldP spid="41" grpId="0"/>
      <p:bldP spid="4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Picture 2"/>
          <p:cNvPicPr>
            <a:picLocks noChangeAspect="1" noChangeArrowheads="1"/>
          </p:cNvPicPr>
          <p:nvPr/>
        </p:nvPicPr>
        <p:blipFill>
          <a:blip r:embed="rId2"/>
          <a:srcRect/>
          <a:stretch>
            <a:fillRect/>
          </a:stretch>
        </p:blipFill>
        <p:spPr bwMode="auto">
          <a:xfrm>
            <a:off x="2786221" y="324961"/>
            <a:ext cx="3629025" cy="435769"/>
          </a:xfrm>
          <a:prstGeom prst="rect">
            <a:avLst/>
          </a:prstGeom>
          <a:noFill/>
          <a:ln w="9525">
            <a:noFill/>
            <a:miter lim="800000"/>
            <a:headEnd/>
            <a:tailEnd/>
          </a:ln>
        </p:spPr>
      </p:pic>
      <p:pic>
        <p:nvPicPr>
          <p:cNvPr id="157698" name="Picture 3"/>
          <p:cNvPicPr>
            <a:picLocks noChangeAspect="1" noChangeArrowheads="1"/>
          </p:cNvPicPr>
          <p:nvPr/>
        </p:nvPicPr>
        <p:blipFill>
          <a:blip r:embed="rId3"/>
          <a:srcRect/>
          <a:stretch>
            <a:fillRect/>
          </a:stretch>
        </p:blipFill>
        <p:spPr bwMode="auto">
          <a:xfrm>
            <a:off x="3624819" y="900906"/>
            <a:ext cx="1500188" cy="300038"/>
          </a:xfrm>
          <a:prstGeom prst="rect">
            <a:avLst/>
          </a:prstGeom>
          <a:noFill/>
          <a:ln w="9525">
            <a:noFill/>
            <a:miter lim="800000"/>
            <a:headEnd/>
            <a:tailEnd/>
          </a:ln>
        </p:spPr>
      </p:pic>
      <p:pic>
        <p:nvPicPr>
          <p:cNvPr id="157699" name="Picture 4"/>
          <p:cNvPicPr>
            <a:picLocks noChangeAspect="1" noChangeArrowheads="1"/>
          </p:cNvPicPr>
          <p:nvPr/>
        </p:nvPicPr>
        <p:blipFill>
          <a:blip r:embed="rId4"/>
          <a:srcRect/>
          <a:stretch>
            <a:fillRect/>
          </a:stretch>
        </p:blipFill>
        <p:spPr bwMode="auto">
          <a:xfrm>
            <a:off x="1334770" y="1544955"/>
            <a:ext cx="6221095" cy="1448435"/>
          </a:xfrm>
          <a:prstGeom prst="rect">
            <a:avLst/>
          </a:prstGeom>
          <a:noFill/>
          <a:ln w="9525">
            <a:noFill/>
            <a:miter lim="800000"/>
            <a:headEnd/>
            <a:tailEnd/>
          </a:ln>
        </p:spPr>
      </p:pic>
      <p:pic>
        <p:nvPicPr>
          <p:cNvPr id="157700" name="Picture 5"/>
          <p:cNvPicPr>
            <a:picLocks noChangeAspect="1" noChangeArrowheads="1"/>
          </p:cNvPicPr>
          <p:nvPr/>
        </p:nvPicPr>
        <p:blipFill>
          <a:blip r:embed="rId5"/>
          <a:srcRect/>
          <a:stretch>
            <a:fillRect/>
          </a:stretch>
        </p:blipFill>
        <p:spPr bwMode="auto">
          <a:xfrm>
            <a:off x="3624263" y="3219450"/>
            <a:ext cx="1921669" cy="1614488"/>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Picture 2"/>
          <p:cNvPicPr>
            <a:picLocks noChangeAspect="1" noChangeArrowheads="1"/>
          </p:cNvPicPr>
          <p:nvPr/>
        </p:nvPicPr>
        <p:blipFill>
          <a:blip r:embed="rId2"/>
          <a:srcRect/>
          <a:stretch>
            <a:fillRect/>
          </a:stretch>
        </p:blipFill>
        <p:spPr bwMode="auto">
          <a:xfrm>
            <a:off x="756285" y="382905"/>
            <a:ext cx="7506970" cy="1776730"/>
          </a:xfrm>
          <a:prstGeom prst="rect">
            <a:avLst/>
          </a:prstGeom>
          <a:noFill/>
          <a:ln w="9525">
            <a:noFill/>
            <a:miter lim="800000"/>
            <a:headEnd/>
            <a:tailEnd/>
          </a:ln>
        </p:spPr>
      </p:pic>
      <p:pic>
        <p:nvPicPr>
          <p:cNvPr id="158722" name="Picture 5"/>
          <p:cNvPicPr>
            <a:picLocks noChangeAspect="1" noChangeArrowheads="1"/>
          </p:cNvPicPr>
          <p:nvPr/>
        </p:nvPicPr>
        <p:blipFill>
          <a:blip r:embed="rId3"/>
          <a:srcRect/>
          <a:stretch>
            <a:fillRect/>
          </a:stretch>
        </p:blipFill>
        <p:spPr bwMode="auto">
          <a:xfrm>
            <a:off x="2613660" y="2284730"/>
            <a:ext cx="2497455" cy="2098675"/>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Picture 2"/>
          <p:cNvPicPr>
            <a:picLocks noChangeAspect="1" noChangeArrowheads="1"/>
          </p:cNvPicPr>
          <p:nvPr/>
        </p:nvPicPr>
        <p:blipFill>
          <a:blip r:embed="rId2"/>
          <a:srcRect/>
          <a:stretch>
            <a:fillRect/>
          </a:stretch>
        </p:blipFill>
        <p:spPr bwMode="auto">
          <a:xfrm>
            <a:off x="1818085" y="141685"/>
            <a:ext cx="5700713" cy="2636044"/>
          </a:xfrm>
          <a:prstGeom prst="rect">
            <a:avLst/>
          </a:prstGeom>
          <a:noFill/>
          <a:ln w="9525">
            <a:noFill/>
            <a:miter lim="800000"/>
            <a:headEnd/>
            <a:tailEnd/>
          </a:ln>
        </p:spPr>
      </p:pic>
      <p:pic>
        <p:nvPicPr>
          <p:cNvPr id="159746" name="Picture 3"/>
          <p:cNvPicPr>
            <a:picLocks noChangeAspect="1" noChangeArrowheads="1"/>
          </p:cNvPicPr>
          <p:nvPr/>
        </p:nvPicPr>
        <p:blipFill>
          <a:blip r:embed="rId3"/>
          <a:srcRect/>
          <a:stretch>
            <a:fillRect/>
          </a:stretch>
        </p:blipFill>
        <p:spPr bwMode="auto">
          <a:xfrm>
            <a:off x="3556397" y="3057525"/>
            <a:ext cx="1993106" cy="1564481"/>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2"/>
          <p:cNvPicPr>
            <a:picLocks noChangeAspect="1" noChangeArrowheads="1"/>
          </p:cNvPicPr>
          <p:nvPr/>
        </p:nvPicPr>
        <p:blipFill>
          <a:blip r:embed="rId2"/>
          <a:srcRect/>
          <a:stretch>
            <a:fillRect/>
          </a:stretch>
        </p:blipFill>
        <p:spPr bwMode="auto">
          <a:xfrm>
            <a:off x="3437335" y="627460"/>
            <a:ext cx="1993106" cy="1564481"/>
          </a:xfrm>
          <a:prstGeom prst="rect">
            <a:avLst/>
          </a:prstGeom>
          <a:noFill/>
          <a:ln w="9525">
            <a:noFill/>
            <a:miter lim="800000"/>
            <a:headEnd/>
            <a:tailEnd/>
          </a:ln>
        </p:spPr>
      </p:pic>
      <p:pic>
        <p:nvPicPr>
          <p:cNvPr id="160770" name="Picture 3"/>
          <p:cNvPicPr>
            <a:picLocks noChangeAspect="1" noChangeArrowheads="1"/>
          </p:cNvPicPr>
          <p:nvPr/>
        </p:nvPicPr>
        <p:blipFill>
          <a:blip r:embed="rId3"/>
          <a:srcRect/>
          <a:stretch>
            <a:fillRect/>
          </a:stretch>
        </p:blipFill>
        <p:spPr bwMode="auto">
          <a:xfrm>
            <a:off x="1496616" y="2356247"/>
            <a:ext cx="6150769" cy="19431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Picture 2"/>
          <p:cNvPicPr>
            <a:picLocks noChangeAspect="1" noChangeArrowheads="1"/>
          </p:cNvPicPr>
          <p:nvPr/>
        </p:nvPicPr>
        <p:blipFill>
          <a:blip r:embed="rId2"/>
          <a:srcRect/>
          <a:stretch>
            <a:fillRect/>
          </a:stretch>
        </p:blipFill>
        <p:spPr bwMode="auto">
          <a:xfrm>
            <a:off x="3744516" y="195263"/>
            <a:ext cx="1635919" cy="300038"/>
          </a:xfrm>
          <a:prstGeom prst="rect">
            <a:avLst/>
          </a:prstGeom>
          <a:noFill/>
          <a:ln w="9525">
            <a:noFill/>
            <a:miter lim="800000"/>
            <a:headEnd/>
            <a:tailEnd/>
          </a:ln>
        </p:spPr>
      </p:pic>
      <p:pic>
        <p:nvPicPr>
          <p:cNvPr id="161794" name="Picture 3"/>
          <p:cNvPicPr>
            <a:picLocks noChangeAspect="1" noChangeArrowheads="1"/>
          </p:cNvPicPr>
          <p:nvPr/>
        </p:nvPicPr>
        <p:blipFill>
          <a:blip r:embed="rId3"/>
          <a:srcRect/>
          <a:stretch>
            <a:fillRect/>
          </a:stretch>
        </p:blipFill>
        <p:spPr bwMode="auto">
          <a:xfrm>
            <a:off x="2141935" y="735806"/>
            <a:ext cx="5257800" cy="592931"/>
          </a:xfrm>
          <a:prstGeom prst="rect">
            <a:avLst/>
          </a:prstGeom>
          <a:noFill/>
          <a:ln w="9525">
            <a:noFill/>
            <a:miter lim="800000"/>
            <a:headEnd/>
            <a:tailEnd/>
          </a:ln>
        </p:spPr>
      </p:pic>
      <p:pic>
        <p:nvPicPr>
          <p:cNvPr id="161795" name="Picture 4"/>
          <p:cNvPicPr>
            <a:picLocks noChangeAspect="1" noChangeArrowheads="1"/>
          </p:cNvPicPr>
          <p:nvPr/>
        </p:nvPicPr>
        <p:blipFill>
          <a:blip r:embed="rId4"/>
          <a:srcRect/>
          <a:stretch>
            <a:fillRect/>
          </a:stretch>
        </p:blipFill>
        <p:spPr bwMode="auto">
          <a:xfrm>
            <a:off x="1650206" y="1512094"/>
            <a:ext cx="5800725" cy="1078706"/>
          </a:xfrm>
          <a:prstGeom prst="rect">
            <a:avLst/>
          </a:prstGeom>
          <a:noFill/>
          <a:ln w="9525">
            <a:noFill/>
            <a:miter lim="800000"/>
            <a:headEnd/>
            <a:tailEnd/>
          </a:ln>
        </p:spPr>
      </p:pic>
      <p:pic>
        <p:nvPicPr>
          <p:cNvPr id="161796" name="Picture 5"/>
          <p:cNvPicPr>
            <a:picLocks noChangeAspect="1" noChangeArrowheads="1"/>
          </p:cNvPicPr>
          <p:nvPr/>
        </p:nvPicPr>
        <p:blipFill>
          <a:blip r:embed="rId5"/>
          <a:srcRect/>
          <a:stretch>
            <a:fillRect/>
          </a:stretch>
        </p:blipFill>
        <p:spPr bwMode="auto">
          <a:xfrm>
            <a:off x="1891904" y="3076575"/>
            <a:ext cx="5507831" cy="1364456"/>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2"/>
          <p:cNvPicPr>
            <a:picLocks noChangeAspect="1" noChangeArrowheads="1"/>
          </p:cNvPicPr>
          <p:nvPr/>
        </p:nvPicPr>
        <p:blipFill>
          <a:blip r:embed="rId2"/>
          <a:srcRect/>
          <a:stretch>
            <a:fillRect/>
          </a:stretch>
        </p:blipFill>
        <p:spPr bwMode="auto">
          <a:xfrm>
            <a:off x="3771900" y="257175"/>
            <a:ext cx="1600200" cy="1485900"/>
          </a:xfrm>
          <a:prstGeom prst="rect">
            <a:avLst/>
          </a:prstGeom>
          <a:noFill/>
          <a:ln w="9525">
            <a:noFill/>
            <a:miter lim="800000"/>
            <a:headEnd/>
            <a:tailEnd/>
          </a:ln>
        </p:spPr>
      </p:pic>
      <p:pic>
        <p:nvPicPr>
          <p:cNvPr id="162818" name="Picture 3"/>
          <p:cNvPicPr>
            <a:picLocks noChangeAspect="1" noChangeArrowheads="1"/>
          </p:cNvPicPr>
          <p:nvPr/>
        </p:nvPicPr>
        <p:blipFill>
          <a:blip r:embed="rId3"/>
          <a:srcRect/>
          <a:stretch>
            <a:fillRect/>
          </a:stretch>
        </p:blipFill>
        <p:spPr bwMode="auto">
          <a:xfrm>
            <a:off x="1643063" y="1889522"/>
            <a:ext cx="5857875" cy="1364456"/>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p:cNvSpPr>
            <a:spLocks noGrp="1" noChangeArrowheads="1"/>
          </p:cNvSpPr>
          <p:nvPr>
            <p:ph type="title" idx="4294967295"/>
          </p:nvPr>
        </p:nvSpPr>
        <p:spPr>
          <a:xfrm>
            <a:off x="539750" y="152400"/>
            <a:ext cx="8430895" cy="857250"/>
          </a:xfrm>
        </p:spPr>
        <p:txBody>
          <a:bodyPr/>
          <a:lstStyle/>
          <a:p>
            <a:pPr eaLnBrk="1" hangingPunct="1"/>
            <a:r>
              <a:rPr lang="zh-CN" altLang="en-US" b="1">
                <a:solidFill>
                  <a:srgbClr val="000000"/>
                </a:solidFill>
                <a:latin typeface="Times New Roman" pitchFamily="18" charset="0"/>
                <a:ea typeface="楷体" charset="0"/>
                <a:cs typeface="微软雅黑"/>
              </a:rPr>
              <a:t>最优化原理（分布式求解）</a:t>
            </a:r>
          </a:p>
        </p:txBody>
      </p:sp>
      <p:sp>
        <p:nvSpPr>
          <p:cNvPr id="9219" name="Rectangle 3"/>
          <p:cNvSpPr>
            <a:spLocks noGrp="1" noChangeArrowheads="1"/>
          </p:cNvSpPr>
          <p:nvPr>
            <p:ph idx="4294967295"/>
          </p:nvPr>
        </p:nvSpPr>
        <p:spPr>
          <a:xfrm>
            <a:off x="239395" y="1009650"/>
            <a:ext cx="8731250" cy="3514725"/>
          </a:xfrm>
        </p:spPr>
        <p:txBody>
          <a:bodyPr rtlCol="0">
            <a:normAutofit fontScale="87500" lnSpcReduction="10000"/>
          </a:bodyPr>
          <a:lstStyle/>
          <a:p>
            <a:pPr marL="0" indent="0" eaLnBrk="1" fontAlgn="auto" hangingPunct="1">
              <a:lnSpc>
                <a:spcPct val="90000"/>
              </a:lnSpc>
              <a:spcAft>
                <a:spcPts val="0"/>
              </a:spcAft>
              <a:buNone/>
              <a:defRPr/>
            </a:pPr>
            <a:r>
              <a:rPr lang="zh-CN" altLang="en-US" b="1" dirty="0">
                <a:solidFill>
                  <a:srgbClr val="000000"/>
                </a:solidFill>
                <a:latin typeface="Times New Roman" pitchFamily="18" charset="0"/>
                <a:ea typeface="楷体" charset="0"/>
              </a:rPr>
              <a:t>在实际生活中，有一类问题的活动过程可以分成若干个阶段，而且在任一阶段后的行为依赖于该阶段的状态，与该阶段之前的过程如何达到这种状态的方式无关。</a:t>
            </a:r>
          </a:p>
          <a:p>
            <a:pPr eaLnBrk="1" fontAlgn="auto" hangingPunct="1">
              <a:lnSpc>
                <a:spcPct val="90000"/>
              </a:lnSpc>
              <a:spcAft>
                <a:spcPts val="0"/>
              </a:spcAft>
              <a:buClr>
                <a:srgbClr val="C00000"/>
              </a:buClr>
              <a:buFont typeface="Wingdings 2"/>
              <a:buChar char="ß"/>
              <a:defRPr/>
            </a:pPr>
            <a:r>
              <a:rPr lang="zh-CN" altLang="en-US" b="1" dirty="0">
                <a:solidFill>
                  <a:srgbClr val="000000"/>
                </a:solidFill>
                <a:latin typeface="Times New Roman" pitchFamily="18" charset="0"/>
                <a:ea typeface="楷体" charset="0"/>
              </a:rPr>
              <a:t>这类问题的解决是多阶段的决策过程。</a:t>
            </a:r>
          </a:p>
          <a:p>
            <a:pPr eaLnBrk="1" fontAlgn="auto" hangingPunct="1">
              <a:lnSpc>
                <a:spcPct val="90000"/>
              </a:lnSpc>
              <a:spcAft>
                <a:spcPts val="0"/>
              </a:spcAft>
              <a:buClr>
                <a:srgbClr val="C00000"/>
              </a:buClr>
              <a:buFont typeface="Wingdings 2"/>
              <a:buChar char="ß"/>
              <a:defRPr/>
            </a:pPr>
            <a:r>
              <a:rPr lang="zh-CN" altLang="en-US" b="1" dirty="0">
                <a:solidFill>
                  <a:srgbClr val="000000"/>
                </a:solidFill>
                <a:latin typeface="Times New Roman" pitchFamily="18" charset="0"/>
                <a:ea typeface="楷体" charset="0"/>
                <a:sym typeface="+mn-ea"/>
              </a:rPr>
              <a:t>是处理分段过程最优化问题的一类非常有效的方法。</a:t>
            </a:r>
            <a:endParaRPr lang="zh-CN" altLang="en-US" b="1" dirty="0">
              <a:solidFill>
                <a:srgbClr val="000000"/>
              </a:solidFill>
              <a:latin typeface="Times New Roman" pitchFamily="18" charset="0"/>
              <a:ea typeface="楷体" charset="0"/>
            </a:endParaRPr>
          </a:p>
          <a:p>
            <a:pPr eaLnBrk="1" fontAlgn="auto" hangingPunct="1">
              <a:lnSpc>
                <a:spcPct val="90000"/>
              </a:lnSpc>
              <a:spcAft>
                <a:spcPts val="0"/>
              </a:spcAft>
              <a:buClr>
                <a:srgbClr val="C00000"/>
              </a:buClr>
              <a:buFont typeface="Wingdings 2"/>
              <a:buChar char="ß"/>
              <a:defRPr/>
            </a:pPr>
            <a:r>
              <a:rPr lang="zh-CN" altLang="en-US" b="1" dirty="0">
                <a:solidFill>
                  <a:srgbClr val="000000"/>
                </a:solidFill>
                <a:latin typeface="Times New Roman" pitchFamily="18" charset="0"/>
                <a:ea typeface="楷体" charset="0"/>
              </a:rPr>
              <a:t>在</a:t>
            </a:r>
            <a:r>
              <a:rPr lang="en-US" altLang="zh-CN" b="1" dirty="0">
                <a:solidFill>
                  <a:srgbClr val="000000"/>
                </a:solidFill>
                <a:latin typeface="Times New Roman" pitchFamily="18" charset="0"/>
                <a:ea typeface="楷体" charset="0"/>
              </a:rPr>
              <a:t>50</a:t>
            </a:r>
            <a:r>
              <a:rPr lang="zh-CN" altLang="en-US" b="1" dirty="0">
                <a:solidFill>
                  <a:srgbClr val="000000"/>
                </a:solidFill>
                <a:latin typeface="Times New Roman" pitchFamily="18" charset="0"/>
                <a:ea typeface="楷体" charset="0"/>
              </a:rPr>
              <a:t>年代，贝尔曼（</a:t>
            </a:r>
            <a:r>
              <a:rPr lang="en-US" altLang="zh-CN" b="1" dirty="0">
                <a:solidFill>
                  <a:srgbClr val="000000"/>
                </a:solidFill>
                <a:latin typeface="Times New Roman" pitchFamily="18" charset="0"/>
                <a:ea typeface="楷体" charset="0"/>
              </a:rPr>
              <a:t>Richard Bellman)</a:t>
            </a:r>
            <a:r>
              <a:rPr lang="zh-CN" altLang="en-US" b="1" dirty="0">
                <a:solidFill>
                  <a:srgbClr val="000000"/>
                </a:solidFill>
                <a:latin typeface="Times New Roman" pitchFamily="18" charset="0"/>
                <a:ea typeface="楷体" charset="0"/>
              </a:rPr>
              <a:t>等人提出了最优化原理，并利用这个原理产生了动态规划算法从而解决了这类问题。</a:t>
            </a:r>
          </a:p>
          <a:p>
            <a:pPr eaLnBrk="1" fontAlgn="auto" hangingPunct="1">
              <a:lnSpc>
                <a:spcPct val="90000"/>
              </a:lnSpc>
              <a:spcAft>
                <a:spcPts val="0"/>
              </a:spcAft>
              <a:buFont typeface="Wingdings 2"/>
              <a:buChar char="ß"/>
              <a:defRPr/>
            </a:pPr>
            <a:endParaRPr lang="zh-CN" altLang="en-US" b="1" dirty="0">
              <a:solidFill>
                <a:srgbClr val="000000"/>
              </a:solidFill>
              <a:latin typeface="Times New Roman" pitchFamily="18" charset="0"/>
              <a:ea typeface="楷体"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Picture 2"/>
          <p:cNvPicPr>
            <a:picLocks noChangeAspect="1" noChangeArrowheads="1"/>
          </p:cNvPicPr>
          <p:nvPr/>
        </p:nvPicPr>
        <p:blipFill>
          <a:blip r:embed="rId2"/>
          <a:srcRect/>
          <a:stretch>
            <a:fillRect/>
          </a:stretch>
        </p:blipFill>
        <p:spPr bwMode="auto">
          <a:xfrm>
            <a:off x="1547813" y="195263"/>
            <a:ext cx="5729288" cy="1350169"/>
          </a:xfrm>
          <a:prstGeom prst="rect">
            <a:avLst/>
          </a:prstGeom>
          <a:noFill/>
          <a:ln w="9525">
            <a:noFill/>
            <a:miter lim="800000"/>
            <a:headEnd/>
            <a:tailEnd/>
          </a:ln>
        </p:spPr>
      </p:pic>
      <p:pic>
        <p:nvPicPr>
          <p:cNvPr id="163842" name="Picture 3"/>
          <p:cNvPicPr>
            <a:picLocks noChangeAspect="1" noChangeArrowheads="1"/>
          </p:cNvPicPr>
          <p:nvPr/>
        </p:nvPicPr>
        <p:blipFill>
          <a:blip r:embed="rId3"/>
          <a:srcRect/>
          <a:stretch>
            <a:fillRect/>
          </a:stretch>
        </p:blipFill>
        <p:spPr bwMode="auto">
          <a:xfrm>
            <a:off x="1565672" y="1821656"/>
            <a:ext cx="5872163" cy="678656"/>
          </a:xfrm>
          <a:prstGeom prst="rect">
            <a:avLst/>
          </a:prstGeom>
          <a:noFill/>
          <a:ln w="9525">
            <a:noFill/>
            <a:miter lim="800000"/>
            <a:headEnd/>
            <a:tailEnd/>
          </a:ln>
        </p:spPr>
      </p:pic>
      <p:pic>
        <p:nvPicPr>
          <p:cNvPr id="163843" name="Picture 4"/>
          <p:cNvPicPr>
            <a:picLocks noChangeAspect="1" noChangeArrowheads="1"/>
          </p:cNvPicPr>
          <p:nvPr/>
        </p:nvPicPr>
        <p:blipFill>
          <a:blip r:embed="rId4"/>
          <a:srcRect/>
          <a:stretch>
            <a:fillRect/>
          </a:stretch>
        </p:blipFill>
        <p:spPr bwMode="auto">
          <a:xfrm>
            <a:off x="1568054" y="2680097"/>
            <a:ext cx="6007894" cy="1200150"/>
          </a:xfrm>
          <a:prstGeom prst="rect">
            <a:avLst/>
          </a:prstGeom>
          <a:noFill/>
          <a:ln w="9525">
            <a:noFill/>
            <a:miter lim="800000"/>
            <a:headEnd/>
            <a:tailEnd/>
          </a:ln>
        </p:spPr>
      </p:pic>
      <p:pic>
        <p:nvPicPr>
          <p:cNvPr id="163844" name="Picture 5"/>
          <p:cNvPicPr>
            <a:picLocks noChangeAspect="1" noChangeArrowheads="1"/>
          </p:cNvPicPr>
          <p:nvPr/>
        </p:nvPicPr>
        <p:blipFill>
          <a:blip r:embed="rId5"/>
          <a:srcRect/>
          <a:stretch>
            <a:fillRect/>
          </a:stretch>
        </p:blipFill>
        <p:spPr bwMode="auto">
          <a:xfrm>
            <a:off x="1546622" y="4083844"/>
            <a:ext cx="6050756" cy="564356"/>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Picture 2"/>
          <p:cNvPicPr>
            <a:picLocks noChangeAspect="1" noChangeArrowheads="1"/>
          </p:cNvPicPr>
          <p:nvPr/>
        </p:nvPicPr>
        <p:blipFill>
          <a:blip r:embed="rId2"/>
          <a:srcRect/>
          <a:stretch>
            <a:fillRect/>
          </a:stretch>
        </p:blipFill>
        <p:spPr bwMode="auto">
          <a:xfrm>
            <a:off x="3545681" y="195263"/>
            <a:ext cx="1643063" cy="328613"/>
          </a:xfrm>
          <a:prstGeom prst="rect">
            <a:avLst/>
          </a:prstGeom>
          <a:noFill/>
          <a:ln w="9525">
            <a:noFill/>
            <a:miter lim="800000"/>
            <a:headEnd/>
            <a:tailEnd/>
          </a:ln>
        </p:spPr>
      </p:pic>
      <p:pic>
        <p:nvPicPr>
          <p:cNvPr id="164866" name="Picture 3"/>
          <p:cNvPicPr>
            <a:picLocks noChangeAspect="1" noChangeArrowheads="1"/>
          </p:cNvPicPr>
          <p:nvPr/>
        </p:nvPicPr>
        <p:blipFill>
          <a:blip r:embed="rId3"/>
          <a:srcRect/>
          <a:stretch>
            <a:fillRect/>
          </a:stretch>
        </p:blipFill>
        <p:spPr bwMode="auto">
          <a:xfrm>
            <a:off x="1728788" y="789385"/>
            <a:ext cx="5686425" cy="1585913"/>
          </a:xfrm>
          <a:prstGeom prst="rect">
            <a:avLst/>
          </a:prstGeom>
          <a:noFill/>
          <a:ln w="9525">
            <a:noFill/>
            <a:miter lim="800000"/>
            <a:headEnd/>
            <a:tailEnd/>
          </a:ln>
        </p:spPr>
      </p:pic>
      <p:pic>
        <p:nvPicPr>
          <p:cNvPr id="164867" name="Picture 4"/>
          <p:cNvPicPr>
            <a:picLocks noChangeAspect="1" noChangeArrowheads="1"/>
          </p:cNvPicPr>
          <p:nvPr/>
        </p:nvPicPr>
        <p:blipFill>
          <a:blip r:embed="rId4"/>
          <a:srcRect/>
          <a:stretch>
            <a:fillRect/>
          </a:stretch>
        </p:blipFill>
        <p:spPr bwMode="auto">
          <a:xfrm>
            <a:off x="1709738" y="2571750"/>
            <a:ext cx="5715000" cy="194310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Picture 2"/>
          <p:cNvPicPr>
            <a:picLocks noChangeAspect="1" noChangeArrowheads="1"/>
          </p:cNvPicPr>
          <p:nvPr/>
        </p:nvPicPr>
        <p:blipFill>
          <a:blip r:embed="rId2"/>
          <a:srcRect/>
          <a:stretch>
            <a:fillRect/>
          </a:stretch>
        </p:blipFill>
        <p:spPr bwMode="auto">
          <a:xfrm>
            <a:off x="3651647" y="147638"/>
            <a:ext cx="1793081" cy="1628775"/>
          </a:xfrm>
          <a:prstGeom prst="rect">
            <a:avLst/>
          </a:prstGeom>
          <a:noFill/>
          <a:ln w="9525">
            <a:noFill/>
            <a:miter lim="800000"/>
            <a:headEnd/>
            <a:tailEnd/>
          </a:ln>
        </p:spPr>
      </p:pic>
      <p:pic>
        <p:nvPicPr>
          <p:cNvPr id="165890" name="Picture 3"/>
          <p:cNvPicPr>
            <a:picLocks noChangeAspect="1" noChangeArrowheads="1"/>
          </p:cNvPicPr>
          <p:nvPr/>
        </p:nvPicPr>
        <p:blipFill>
          <a:blip r:embed="rId3"/>
          <a:srcRect/>
          <a:stretch>
            <a:fillRect/>
          </a:stretch>
        </p:blipFill>
        <p:spPr bwMode="auto">
          <a:xfrm>
            <a:off x="1771650" y="1957388"/>
            <a:ext cx="5600700" cy="1228725"/>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Picture 2"/>
          <p:cNvPicPr>
            <a:picLocks noChangeAspect="1" noChangeArrowheads="1"/>
          </p:cNvPicPr>
          <p:nvPr/>
        </p:nvPicPr>
        <p:blipFill>
          <a:blip r:embed="rId2"/>
          <a:srcRect/>
          <a:stretch>
            <a:fillRect/>
          </a:stretch>
        </p:blipFill>
        <p:spPr bwMode="auto">
          <a:xfrm>
            <a:off x="1675210" y="1846660"/>
            <a:ext cx="5793581" cy="1450181"/>
          </a:xfrm>
          <a:prstGeom prst="rect">
            <a:avLst/>
          </a:prstGeom>
          <a:noFill/>
          <a:ln w="9525">
            <a:noFill/>
            <a:miter lim="800000"/>
            <a:headEnd/>
            <a:tailEnd/>
          </a:ln>
        </p:spPr>
      </p:pic>
      <p:pic>
        <p:nvPicPr>
          <p:cNvPr id="166914" name="Picture 2"/>
          <p:cNvPicPr>
            <a:picLocks noChangeAspect="1" noChangeArrowheads="1"/>
          </p:cNvPicPr>
          <p:nvPr/>
        </p:nvPicPr>
        <p:blipFill>
          <a:blip r:embed="rId3"/>
          <a:srcRect/>
          <a:stretch>
            <a:fillRect/>
          </a:stretch>
        </p:blipFill>
        <p:spPr bwMode="auto">
          <a:xfrm>
            <a:off x="3651647" y="147638"/>
            <a:ext cx="1793081" cy="1628775"/>
          </a:xfrm>
          <a:prstGeom prst="rect">
            <a:avLst/>
          </a:prstGeom>
          <a:noFill/>
          <a:ln w="9525">
            <a:noFill/>
            <a:miter lim="800000"/>
            <a:headEnd/>
            <a:tailEnd/>
          </a:ln>
        </p:spPr>
      </p:pic>
      <p:pic>
        <p:nvPicPr>
          <p:cNvPr id="166915" name="Picture 3"/>
          <p:cNvPicPr>
            <a:picLocks noChangeAspect="1" noChangeArrowheads="1"/>
          </p:cNvPicPr>
          <p:nvPr/>
        </p:nvPicPr>
        <p:blipFill>
          <a:blip r:embed="rId4"/>
          <a:srcRect/>
          <a:stretch>
            <a:fillRect/>
          </a:stretch>
        </p:blipFill>
        <p:spPr bwMode="auto">
          <a:xfrm>
            <a:off x="1699022" y="3598069"/>
            <a:ext cx="5822156" cy="65722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Picture 2"/>
          <p:cNvPicPr>
            <a:picLocks noChangeAspect="1" noChangeArrowheads="1"/>
          </p:cNvPicPr>
          <p:nvPr/>
        </p:nvPicPr>
        <p:blipFill>
          <a:blip r:embed="rId2"/>
          <a:srcRect/>
          <a:stretch>
            <a:fillRect/>
          </a:stretch>
        </p:blipFill>
        <p:spPr bwMode="auto">
          <a:xfrm>
            <a:off x="3113485" y="573881"/>
            <a:ext cx="3278981" cy="414338"/>
          </a:xfrm>
          <a:prstGeom prst="rect">
            <a:avLst/>
          </a:prstGeom>
          <a:noFill/>
          <a:ln w="9525">
            <a:noFill/>
            <a:miter lim="800000"/>
            <a:headEnd/>
            <a:tailEnd/>
          </a:ln>
        </p:spPr>
      </p:pic>
      <p:pic>
        <p:nvPicPr>
          <p:cNvPr id="167938" name="Picture 3"/>
          <p:cNvPicPr>
            <a:picLocks noChangeAspect="1" noChangeArrowheads="1"/>
          </p:cNvPicPr>
          <p:nvPr/>
        </p:nvPicPr>
        <p:blipFill>
          <a:blip r:embed="rId3"/>
          <a:srcRect/>
          <a:stretch>
            <a:fillRect/>
          </a:stretch>
        </p:blipFill>
        <p:spPr bwMode="auto">
          <a:xfrm>
            <a:off x="2140744" y="1221581"/>
            <a:ext cx="5293519" cy="3357563"/>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2"/>
          <p:cNvPicPr>
            <a:picLocks noChangeAspect="1" noChangeArrowheads="1"/>
          </p:cNvPicPr>
          <p:nvPr/>
        </p:nvPicPr>
        <p:blipFill>
          <a:blip r:embed="rId2"/>
          <a:srcRect/>
          <a:stretch>
            <a:fillRect/>
          </a:stretch>
        </p:blipFill>
        <p:spPr bwMode="auto">
          <a:xfrm>
            <a:off x="1903810" y="1318022"/>
            <a:ext cx="5336381" cy="2507456"/>
          </a:xfrm>
          <a:prstGeom prst="rect">
            <a:avLst/>
          </a:prstGeom>
          <a:noFill/>
          <a:ln w="9525">
            <a:noFill/>
            <a:miter lim="800000"/>
            <a:headEnd/>
            <a:tailEnd/>
          </a:ln>
        </p:spPr>
      </p:pic>
      <p:pic>
        <p:nvPicPr>
          <p:cNvPr id="168962" name="Picture 3"/>
          <p:cNvPicPr>
            <a:picLocks noChangeAspect="1" noChangeArrowheads="1"/>
          </p:cNvPicPr>
          <p:nvPr/>
        </p:nvPicPr>
        <p:blipFill>
          <a:blip r:embed="rId3"/>
          <a:srcRect/>
          <a:stretch>
            <a:fillRect/>
          </a:stretch>
        </p:blipFill>
        <p:spPr bwMode="auto">
          <a:xfrm>
            <a:off x="3487341" y="519113"/>
            <a:ext cx="2171700" cy="421481"/>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标题 1"/>
          <p:cNvSpPr>
            <a:spLocks noGrp="1"/>
          </p:cNvSpPr>
          <p:nvPr>
            <p:ph type="title" idx="4294967295"/>
          </p:nvPr>
        </p:nvSpPr>
        <p:spPr>
          <a:xfrm>
            <a:off x="1691640" y="205740"/>
            <a:ext cx="6172200" cy="857250"/>
          </a:xfrm>
        </p:spPr>
        <p:txBody>
          <a:bodyPr/>
          <a:lstStyle/>
          <a:p>
            <a:r>
              <a:rPr lang="zh-CN" altLang="en-US" b="1" dirty="0">
                <a:solidFill>
                  <a:srgbClr val="000000"/>
                </a:solidFill>
                <a:latin typeface="Times New Roman" pitchFamily="18" charset="0"/>
                <a:ea typeface="楷体" charset="0"/>
                <a:cs typeface="微软雅黑"/>
              </a:rPr>
              <a:t>作业</a:t>
            </a:r>
          </a:p>
        </p:txBody>
      </p:sp>
      <p:sp>
        <p:nvSpPr>
          <p:cNvPr id="3" name="内容占位符 2"/>
          <p:cNvSpPr>
            <a:spLocks noGrp="1"/>
          </p:cNvSpPr>
          <p:nvPr>
            <p:ph idx="4294967295"/>
          </p:nvPr>
        </p:nvSpPr>
        <p:spPr>
          <a:xfrm>
            <a:off x="136525" y="1062990"/>
            <a:ext cx="8411210" cy="3514725"/>
          </a:xfrm>
        </p:spPr>
        <p:txBody>
          <a:bodyPr/>
          <a:lstStyle/>
          <a:p>
            <a:pPr marL="0" indent="0">
              <a:buFont typeface="Wingdings 2" pitchFamily="18" charset="2"/>
              <a:buNone/>
              <a:defRPr/>
            </a:pPr>
            <a:r>
              <a:rPr lang="en-US" altLang="zh-CN" sz="2400" b="1" dirty="0">
                <a:solidFill>
                  <a:srgbClr val="000000"/>
                </a:solidFill>
              </a:rPr>
              <a:t>1.</a:t>
            </a:r>
            <a:r>
              <a:rPr lang="zh-CN" altLang="en-US" sz="2400" b="1" dirty="0">
                <a:solidFill>
                  <a:srgbClr val="000000"/>
                </a:solidFill>
              </a:rPr>
              <a:t>完成钻石矿工的算法（详见实验指导书）</a:t>
            </a:r>
          </a:p>
          <a:p>
            <a:pPr>
              <a:defRPr/>
            </a:pPr>
            <a:r>
              <a:rPr lang="zh-CN" altLang="en-US" sz="2400" b="1" dirty="0">
                <a:solidFill>
                  <a:srgbClr val="000000"/>
                </a:solidFill>
              </a:rPr>
              <a:t>要求：</a:t>
            </a:r>
          </a:p>
          <a:p>
            <a:pPr lvl="1">
              <a:defRPr/>
            </a:pPr>
            <a:r>
              <a:rPr lang="zh-CN" altLang="en-US" sz="2000" b="1" dirty="0">
                <a:solidFill>
                  <a:srgbClr val="000000"/>
                </a:solidFill>
              </a:rPr>
              <a:t>设计动态规划算法，描述最优子结构，在报告中写出设计思路；</a:t>
            </a:r>
          </a:p>
          <a:p>
            <a:pPr lvl="1">
              <a:defRPr/>
            </a:pPr>
            <a:r>
              <a:rPr lang="zh-CN" altLang="en-US" sz="2000" b="1" dirty="0">
                <a:solidFill>
                  <a:srgbClr val="000000"/>
                </a:solidFill>
              </a:rPr>
              <a:t>编程序实现上述算法，并完成测试；</a:t>
            </a:r>
          </a:p>
          <a:p>
            <a:pPr lvl="1">
              <a:defRPr/>
            </a:pPr>
            <a:r>
              <a:rPr lang="zh-CN" altLang="en-US" sz="2000" b="1" dirty="0">
                <a:solidFill>
                  <a:srgbClr val="000000"/>
                </a:solidFill>
              </a:rPr>
              <a:t>分析算法的时间复杂度，并与分治法进行对比</a:t>
            </a:r>
            <a:endParaRPr lang="en-US" altLang="zh-CN" sz="2000" b="1" dirty="0">
              <a:solidFill>
                <a:srgbClr val="000000"/>
              </a:solidFill>
            </a:endParaRPr>
          </a:p>
          <a:p>
            <a:pPr>
              <a:defRPr/>
            </a:pPr>
            <a:r>
              <a:rPr lang="zh-CN" altLang="en-US" sz="2400" b="1" dirty="0">
                <a:solidFill>
                  <a:srgbClr val="000000"/>
                </a:solidFill>
              </a:rPr>
              <a:t>选作</a:t>
            </a:r>
            <a:endParaRPr lang="en-US" altLang="zh-CN" sz="2400" b="1" dirty="0">
              <a:solidFill>
                <a:srgbClr val="000000"/>
              </a:solidFill>
            </a:endParaRPr>
          </a:p>
          <a:p>
            <a:pPr lvl="1">
              <a:defRPr/>
            </a:pPr>
            <a:r>
              <a:rPr lang="zh-CN" altLang="en-US" sz="2000" b="1" dirty="0">
                <a:solidFill>
                  <a:srgbClr val="000000"/>
                </a:solidFill>
              </a:rPr>
              <a:t>完成蒙图版钻石矿工作业</a:t>
            </a:r>
            <a:endParaRPr lang="en-US" altLang="zh-CN" sz="2000" b="1" dirty="0">
              <a:solidFill>
                <a:srgbClr val="000000"/>
              </a:solidFill>
            </a:endParaRPr>
          </a:p>
          <a:p>
            <a:pPr>
              <a:defRPr/>
            </a:pPr>
            <a:endParaRPr lang="zh-CN" altLang="en-US" sz="2400" b="1" dirty="0">
              <a:solidFill>
                <a:srgbClr val="000000"/>
              </a:solidFill>
            </a:endParaRPr>
          </a:p>
        </p:txBody>
      </p:sp>
      <p:grpSp>
        <p:nvGrpSpPr>
          <p:cNvPr id="2" name="组合 1"/>
          <p:cNvGrpSpPr/>
          <p:nvPr/>
        </p:nvGrpSpPr>
        <p:grpSpPr>
          <a:xfrm>
            <a:off x="7338822" y="-66039"/>
            <a:ext cx="1477629" cy="2255398"/>
            <a:chOff x="9595" y="2139"/>
            <a:chExt cx="3107" cy="4174"/>
          </a:xfrm>
        </p:grpSpPr>
        <p:sp>
          <p:nvSpPr>
            <p:cNvPr id="5125" name="Freeform 5"/>
            <p:cNvSpPr/>
            <p:nvPr/>
          </p:nvSpPr>
          <p:spPr bwMode="auto">
            <a:xfrm flipH="1">
              <a:off x="10315" y="2508"/>
              <a:ext cx="1931" cy="1198"/>
            </a:xfrm>
            <a:custGeom>
              <a:avLst/>
              <a:gdLst/>
              <a:ahLst/>
              <a:cxnLst>
                <a:cxn ang="0">
                  <a:pos x="515" y="102"/>
                </a:cxn>
                <a:cxn ang="0">
                  <a:pos x="366" y="194"/>
                </a:cxn>
                <a:cxn ang="0">
                  <a:pos x="395" y="211"/>
                </a:cxn>
                <a:cxn ang="0">
                  <a:pos x="414" y="257"/>
                </a:cxn>
                <a:cxn ang="0">
                  <a:pos x="395" y="302"/>
                </a:cxn>
                <a:cxn ang="0">
                  <a:pos x="350" y="320"/>
                </a:cxn>
                <a:cxn ang="0">
                  <a:pos x="305" y="302"/>
                </a:cxn>
                <a:cxn ang="0">
                  <a:pos x="287" y="257"/>
                </a:cxn>
                <a:cxn ang="0">
                  <a:pos x="288" y="243"/>
                </a:cxn>
                <a:cxn ang="0">
                  <a:pos x="171" y="315"/>
                </a:cxn>
                <a:cxn ang="0">
                  <a:pos x="124" y="238"/>
                </a:cxn>
                <a:cxn ang="0">
                  <a:pos x="109" y="262"/>
                </a:cxn>
                <a:cxn ang="0">
                  <a:pos x="64" y="281"/>
                </a:cxn>
                <a:cxn ang="0">
                  <a:pos x="18" y="262"/>
                </a:cxn>
                <a:cxn ang="0">
                  <a:pos x="0" y="217"/>
                </a:cxn>
                <a:cxn ang="0">
                  <a:pos x="18" y="172"/>
                </a:cxn>
                <a:cxn ang="0">
                  <a:pos x="64" y="153"/>
                </a:cxn>
                <a:cxn ang="0">
                  <a:pos x="74" y="154"/>
                </a:cxn>
                <a:cxn ang="0">
                  <a:pos x="29" y="80"/>
                </a:cxn>
                <a:cxn ang="0">
                  <a:pos x="115" y="31"/>
                </a:cxn>
                <a:cxn ang="0">
                  <a:pos x="278" y="3"/>
                </a:cxn>
                <a:cxn ang="0">
                  <a:pos x="445" y="52"/>
                </a:cxn>
                <a:cxn ang="0">
                  <a:pos x="515" y="102"/>
                </a:cxn>
              </a:cxnLst>
              <a:rect l="0" t="0" r="r" b="b"/>
              <a:pathLst>
                <a:path w="515" h="320">
                  <a:moveTo>
                    <a:pt x="515" y="102"/>
                  </a:moveTo>
                  <a:cubicBezTo>
                    <a:pt x="366" y="194"/>
                    <a:pt x="366" y="194"/>
                    <a:pt x="366" y="194"/>
                  </a:cubicBezTo>
                  <a:cubicBezTo>
                    <a:pt x="377" y="197"/>
                    <a:pt x="387" y="203"/>
                    <a:pt x="395" y="211"/>
                  </a:cubicBezTo>
                  <a:cubicBezTo>
                    <a:pt x="408" y="224"/>
                    <a:pt x="414" y="239"/>
                    <a:pt x="414" y="257"/>
                  </a:cubicBezTo>
                  <a:cubicBezTo>
                    <a:pt x="414" y="274"/>
                    <a:pt x="408" y="289"/>
                    <a:pt x="395" y="302"/>
                  </a:cubicBezTo>
                  <a:cubicBezTo>
                    <a:pt x="383" y="314"/>
                    <a:pt x="368" y="320"/>
                    <a:pt x="350" y="320"/>
                  </a:cubicBezTo>
                  <a:cubicBezTo>
                    <a:pt x="333" y="320"/>
                    <a:pt x="318" y="314"/>
                    <a:pt x="305" y="302"/>
                  </a:cubicBezTo>
                  <a:cubicBezTo>
                    <a:pt x="293" y="289"/>
                    <a:pt x="287" y="274"/>
                    <a:pt x="287" y="257"/>
                  </a:cubicBezTo>
                  <a:cubicBezTo>
                    <a:pt x="287" y="252"/>
                    <a:pt x="287" y="247"/>
                    <a:pt x="288" y="243"/>
                  </a:cubicBezTo>
                  <a:cubicBezTo>
                    <a:pt x="171" y="315"/>
                    <a:pt x="171" y="315"/>
                    <a:pt x="171" y="315"/>
                  </a:cubicBezTo>
                  <a:cubicBezTo>
                    <a:pt x="124" y="238"/>
                    <a:pt x="124" y="238"/>
                    <a:pt x="124" y="238"/>
                  </a:cubicBezTo>
                  <a:cubicBezTo>
                    <a:pt x="121" y="247"/>
                    <a:pt x="116" y="255"/>
                    <a:pt x="109" y="262"/>
                  </a:cubicBezTo>
                  <a:cubicBezTo>
                    <a:pt x="96" y="275"/>
                    <a:pt x="81" y="281"/>
                    <a:pt x="64" y="281"/>
                  </a:cubicBezTo>
                  <a:cubicBezTo>
                    <a:pt x="46" y="281"/>
                    <a:pt x="31" y="275"/>
                    <a:pt x="18" y="262"/>
                  </a:cubicBezTo>
                  <a:cubicBezTo>
                    <a:pt x="6" y="250"/>
                    <a:pt x="0" y="235"/>
                    <a:pt x="0" y="217"/>
                  </a:cubicBezTo>
                  <a:cubicBezTo>
                    <a:pt x="0" y="200"/>
                    <a:pt x="6" y="184"/>
                    <a:pt x="18" y="172"/>
                  </a:cubicBezTo>
                  <a:cubicBezTo>
                    <a:pt x="31" y="160"/>
                    <a:pt x="46" y="153"/>
                    <a:pt x="64" y="153"/>
                  </a:cubicBezTo>
                  <a:cubicBezTo>
                    <a:pt x="67" y="153"/>
                    <a:pt x="71" y="154"/>
                    <a:pt x="74" y="154"/>
                  </a:cubicBezTo>
                  <a:cubicBezTo>
                    <a:pt x="29" y="80"/>
                    <a:pt x="29" y="80"/>
                    <a:pt x="29" y="80"/>
                  </a:cubicBezTo>
                  <a:cubicBezTo>
                    <a:pt x="55" y="60"/>
                    <a:pt x="84" y="43"/>
                    <a:pt x="115" y="31"/>
                  </a:cubicBezTo>
                  <a:cubicBezTo>
                    <a:pt x="167" y="9"/>
                    <a:pt x="221" y="0"/>
                    <a:pt x="278" y="3"/>
                  </a:cubicBezTo>
                  <a:cubicBezTo>
                    <a:pt x="337" y="7"/>
                    <a:pt x="392" y="23"/>
                    <a:pt x="445" y="52"/>
                  </a:cubicBezTo>
                  <a:cubicBezTo>
                    <a:pt x="471" y="67"/>
                    <a:pt x="494" y="84"/>
                    <a:pt x="515" y="102"/>
                  </a:cubicBezTo>
                  <a:close/>
                </a:path>
              </a:pathLst>
            </a:custGeom>
            <a:solidFill>
              <a:schemeClr val="accent3"/>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6" name="Freeform 6"/>
            <p:cNvSpPr/>
            <p:nvPr/>
          </p:nvSpPr>
          <p:spPr bwMode="auto">
            <a:xfrm flipH="1">
              <a:off x="9899" y="2890"/>
              <a:ext cx="1717" cy="1929"/>
            </a:xfrm>
            <a:custGeom>
              <a:avLst/>
              <a:gdLst/>
              <a:ahLst/>
              <a:cxnLst>
                <a:cxn ang="0">
                  <a:pos x="458" y="345"/>
                </a:cxn>
                <a:cxn ang="0">
                  <a:pos x="365" y="403"/>
                </a:cxn>
                <a:cxn ang="0">
                  <a:pos x="365" y="402"/>
                </a:cxn>
                <a:cxn ang="0">
                  <a:pos x="346" y="356"/>
                </a:cxn>
                <a:cxn ang="0">
                  <a:pos x="301" y="338"/>
                </a:cxn>
                <a:cxn ang="0">
                  <a:pos x="256" y="356"/>
                </a:cxn>
                <a:cxn ang="0">
                  <a:pos x="237" y="402"/>
                </a:cxn>
                <a:cxn ang="0">
                  <a:pos x="256" y="447"/>
                </a:cxn>
                <a:cxn ang="0">
                  <a:pos x="273" y="459"/>
                </a:cxn>
                <a:cxn ang="0">
                  <a:pos x="184" y="515"/>
                </a:cxn>
                <a:cxn ang="0">
                  <a:pos x="122" y="411"/>
                </a:cxn>
                <a:cxn ang="0">
                  <a:pos x="109" y="429"/>
                </a:cxn>
                <a:cxn ang="0">
                  <a:pos x="64" y="448"/>
                </a:cxn>
                <a:cxn ang="0">
                  <a:pos x="18" y="429"/>
                </a:cxn>
                <a:cxn ang="0">
                  <a:pos x="0" y="385"/>
                </a:cxn>
                <a:cxn ang="0">
                  <a:pos x="18" y="339"/>
                </a:cxn>
                <a:cxn ang="0">
                  <a:pos x="64" y="321"/>
                </a:cxn>
                <a:cxn ang="0">
                  <a:pos x="67" y="321"/>
                </a:cxn>
                <a:cxn ang="0">
                  <a:pos x="3" y="213"/>
                </a:cxn>
                <a:cxn ang="0">
                  <a:pos x="120" y="141"/>
                </a:cxn>
                <a:cxn ang="0">
                  <a:pos x="119" y="155"/>
                </a:cxn>
                <a:cxn ang="0">
                  <a:pos x="137" y="200"/>
                </a:cxn>
                <a:cxn ang="0">
                  <a:pos x="182" y="218"/>
                </a:cxn>
                <a:cxn ang="0">
                  <a:pos x="227" y="200"/>
                </a:cxn>
                <a:cxn ang="0">
                  <a:pos x="246" y="155"/>
                </a:cxn>
                <a:cxn ang="0">
                  <a:pos x="227" y="109"/>
                </a:cxn>
                <a:cxn ang="0">
                  <a:pos x="198" y="92"/>
                </a:cxn>
                <a:cxn ang="0">
                  <a:pos x="347" y="0"/>
                </a:cxn>
                <a:cxn ang="0">
                  <a:pos x="443" y="159"/>
                </a:cxn>
                <a:cxn ang="0">
                  <a:pos x="447" y="305"/>
                </a:cxn>
                <a:cxn ang="0">
                  <a:pos x="458" y="345"/>
                </a:cxn>
              </a:cxnLst>
              <a:rect l="0" t="0" r="r" b="b"/>
              <a:pathLst>
                <a:path w="458" h="515">
                  <a:moveTo>
                    <a:pt x="458" y="345"/>
                  </a:moveTo>
                  <a:cubicBezTo>
                    <a:pt x="365" y="403"/>
                    <a:pt x="365" y="403"/>
                    <a:pt x="365" y="403"/>
                  </a:cubicBezTo>
                  <a:cubicBezTo>
                    <a:pt x="365" y="402"/>
                    <a:pt x="365" y="402"/>
                    <a:pt x="365" y="402"/>
                  </a:cubicBezTo>
                  <a:cubicBezTo>
                    <a:pt x="365" y="384"/>
                    <a:pt x="358" y="369"/>
                    <a:pt x="346" y="356"/>
                  </a:cubicBezTo>
                  <a:cubicBezTo>
                    <a:pt x="334" y="344"/>
                    <a:pt x="319" y="338"/>
                    <a:pt x="301" y="338"/>
                  </a:cubicBezTo>
                  <a:cubicBezTo>
                    <a:pt x="283" y="338"/>
                    <a:pt x="268" y="344"/>
                    <a:pt x="256" y="356"/>
                  </a:cubicBezTo>
                  <a:cubicBezTo>
                    <a:pt x="243" y="369"/>
                    <a:pt x="237" y="384"/>
                    <a:pt x="237" y="402"/>
                  </a:cubicBezTo>
                  <a:cubicBezTo>
                    <a:pt x="237" y="419"/>
                    <a:pt x="243" y="434"/>
                    <a:pt x="256" y="447"/>
                  </a:cubicBezTo>
                  <a:cubicBezTo>
                    <a:pt x="261" y="452"/>
                    <a:pt x="267" y="456"/>
                    <a:pt x="273" y="459"/>
                  </a:cubicBezTo>
                  <a:cubicBezTo>
                    <a:pt x="184" y="515"/>
                    <a:pt x="184" y="515"/>
                    <a:pt x="184" y="515"/>
                  </a:cubicBezTo>
                  <a:cubicBezTo>
                    <a:pt x="122" y="411"/>
                    <a:pt x="122" y="411"/>
                    <a:pt x="122" y="411"/>
                  </a:cubicBezTo>
                  <a:cubicBezTo>
                    <a:pt x="119" y="418"/>
                    <a:pt x="114" y="424"/>
                    <a:pt x="109" y="429"/>
                  </a:cubicBezTo>
                  <a:cubicBezTo>
                    <a:pt x="96" y="442"/>
                    <a:pt x="81" y="448"/>
                    <a:pt x="64" y="448"/>
                  </a:cubicBezTo>
                  <a:cubicBezTo>
                    <a:pt x="46" y="448"/>
                    <a:pt x="31" y="442"/>
                    <a:pt x="18" y="429"/>
                  </a:cubicBezTo>
                  <a:cubicBezTo>
                    <a:pt x="6" y="417"/>
                    <a:pt x="0" y="402"/>
                    <a:pt x="0" y="385"/>
                  </a:cubicBezTo>
                  <a:cubicBezTo>
                    <a:pt x="0" y="367"/>
                    <a:pt x="6" y="352"/>
                    <a:pt x="18" y="339"/>
                  </a:cubicBezTo>
                  <a:cubicBezTo>
                    <a:pt x="31" y="327"/>
                    <a:pt x="46" y="321"/>
                    <a:pt x="64" y="321"/>
                  </a:cubicBezTo>
                  <a:cubicBezTo>
                    <a:pt x="65" y="321"/>
                    <a:pt x="66" y="321"/>
                    <a:pt x="67" y="321"/>
                  </a:cubicBezTo>
                  <a:cubicBezTo>
                    <a:pt x="3" y="213"/>
                    <a:pt x="3" y="213"/>
                    <a:pt x="3" y="213"/>
                  </a:cubicBezTo>
                  <a:cubicBezTo>
                    <a:pt x="120" y="141"/>
                    <a:pt x="120" y="141"/>
                    <a:pt x="120" y="141"/>
                  </a:cubicBezTo>
                  <a:cubicBezTo>
                    <a:pt x="119" y="145"/>
                    <a:pt x="119" y="150"/>
                    <a:pt x="119" y="155"/>
                  </a:cubicBezTo>
                  <a:cubicBezTo>
                    <a:pt x="119" y="172"/>
                    <a:pt x="125" y="187"/>
                    <a:pt x="137" y="200"/>
                  </a:cubicBezTo>
                  <a:cubicBezTo>
                    <a:pt x="150" y="212"/>
                    <a:pt x="165" y="218"/>
                    <a:pt x="182" y="218"/>
                  </a:cubicBezTo>
                  <a:cubicBezTo>
                    <a:pt x="200" y="218"/>
                    <a:pt x="215" y="212"/>
                    <a:pt x="227" y="200"/>
                  </a:cubicBezTo>
                  <a:cubicBezTo>
                    <a:pt x="240" y="187"/>
                    <a:pt x="246" y="172"/>
                    <a:pt x="246" y="155"/>
                  </a:cubicBezTo>
                  <a:cubicBezTo>
                    <a:pt x="246" y="137"/>
                    <a:pt x="240" y="122"/>
                    <a:pt x="227" y="109"/>
                  </a:cubicBezTo>
                  <a:cubicBezTo>
                    <a:pt x="219" y="101"/>
                    <a:pt x="209" y="95"/>
                    <a:pt x="198" y="92"/>
                  </a:cubicBezTo>
                  <a:cubicBezTo>
                    <a:pt x="347" y="0"/>
                    <a:pt x="347" y="0"/>
                    <a:pt x="347" y="0"/>
                  </a:cubicBezTo>
                  <a:cubicBezTo>
                    <a:pt x="396" y="43"/>
                    <a:pt x="428" y="97"/>
                    <a:pt x="443" y="159"/>
                  </a:cubicBezTo>
                  <a:cubicBezTo>
                    <a:pt x="454" y="205"/>
                    <a:pt x="456" y="254"/>
                    <a:pt x="447" y="305"/>
                  </a:cubicBezTo>
                  <a:cubicBezTo>
                    <a:pt x="445" y="314"/>
                    <a:pt x="449" y="328"/>
                    <a:pt x="458" y="345"/>
                  </a:cubicBezTo>
                  <a:close/>
                </a:path>
              </a:pathLst>
            </a:custGeom>
            <a:solidFill>
              <a:schemeClr val="accent2"/>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7" name="Freeform 7"/>
            <p:cNvSpPr/>
            <p:nvPr/>
          </p:nvSpPr>
          <p:spPr bwMode="auto">
            <a:xfrm flipH="1">
              <a:off x="9595" y="4156"/>
              <a:ext cx="1330" cy="1422"/>
            </a:xfrm>
            <a:custGeom>
              <a:avLst/>
              <a:gdLst/>
              <a:ahLst/>
              <a:cxnLst>
                <a:cxn ang="0">
                  <a:pos x="114" y="365"/>
                </a:cxn>
                <a:cxn ang="0">
                  <a:pos x="92" y="330"/>
                </a:cxn>
                <a:cxn ang="0">
                  <a:pos x="132" y="311"/>
                </a:cxn>
                <a:cxn ang="0">
                  <a:pos x="151" y="266"/>
                </a:cxn>
                <a:cxn ang="0">
                  <a:pos x="132" y="221"/>
                </a:cxn>
                <a:cxn ang="0">
                  <a:pos x="87" y="202"/>
                </a:cxn>
                <a:cxn ang="0">
                  <a:pos x="42" y="221"/>
                </a:cxn>
                <a:cxn ang="0">
                  <a:pos x="33" y="232"/>
                </a:cxn>
                <a:cxn ang="0">
                  <a:pos x="0" y="177"/>
                </a:cxn>
                <a:cxn ang="0">
                  <a:pos x="89" y="121"/>
                </a:cxn>
                <a:cxn ang="0">
                  <a:pos x="72" y="109"/>
                </a:cxn>
                <a:cxn ang="0">
                  <a:pos x="53" y="64"/>
                </a:cxn>
                <a:cxn ang="0">
                  <a:pos x="72" y="18"/>
                </a:cxn>
                <a:cxn ang="0">
                  <a:pos x="117" y="0"/>
                </a:cxn>
                <a:cxn ang="0">
                  <a:pos x="162" y="18"/>
                </a:cxn>
                <a:cxn ang="0">
                  <a:pos x="181" y="64"/>
                </a:cxn>
                <a:cxn ang="0">
                  <a:pos x="181" y="65"/>
                </a:cxn>
                <a:cxn ang="0">
                  <a:pos x="274" y="7"/>
                </a:cxn>
                <a:cxn ang="0">
                  <a:pos x="294" y="42"/>
                </a:cxn>
                <a:cxn ang="0">
                  <a:pos x="344" y="112"/>
                </a:cxn>
                <a:cxn ang="0">
                  <a:pos x="351" y="146"/>
                </a:cxn>
                <a:cxn ang="0">
                  <a:pos x="324" y="167"/>
                </a:cxn>
                <a:cxn ang="0">
                  <a:pos x="309" y="190"/>
                </a:cxn>
                <a:cxn ang="0">
                  <a:pos x="313" y="216"/>
                </a:cxn>
                <a:cxn ang="0">
                  <a:pos x="295" y="233"/>
                </a:cxn>
                <a:cxn ang="0">
                  <a:pos x="277" y="236"/>
                </a:cxn>
                <a:cxn ang="0">
                  <a:pos x="291" y="240"/>
                </a:cxn>
                <a:cxn ang="0">
                  <a:pos x="305" y="256"/>
                </a:cxn>
                <a:cxn ang="0">
                  <a:pos x="287" y="276"/>
                </a:cxn>
                <a:cxn ang="0">
                  <a:pos x="269" y="285"/>
                </a:cxn>
                <a:cxn ang="0">
                  <a:pos x="264" y="314"/>
                </a:cxn>
                <a:cxn ang="0">
                  <a:pos x="253" y="361"/>
                </a:cxn>
                <a:cxn ang="0">
                  <a:pos x="235" y="378"/>
                </a:cxn>
                <a:cxn ang="0">
                  <a:pos x="214" y="379"/>
                </a:cxn>
                <a:cxn ang="0">
                  <a:pos x="177" y="372"/>
                </a:cxn>
                <a:cxn ang="0">
                  <a:pos x="117" y="366"/>
                </a:cxn>
                <a:cxn ang="0">
                  <a:pos x="114" y="365"/>
                </a:cxn>
              </a:cxnLst>
              <a:rect l="0" t="0" r="r" b="b"/>
              <a:pathLst>
                <a:path w="355" h="380">
                  <a:moveTo>
                    <a:pt x="114" y="365"/>
                  </a:moveTo>
                  <a:cubicBezTo>
                    <a:pt x="92" y="330"/>
                    <a:pt x="92" y="330"/>
                    <a:pt x="92" y="330"/>
                  </a:cubicBezTo>
                  <a:cubicBezTo>
                    <a:pt x="108" y="329"/>
                    <a:pt x="121" y="323"/>
                    <a:pt x="132" y="311"/>
                  </a:cubicBezTo>
                  <a:cubicBezTo>
                    <a:pt x="145" y="299"/>
                    <a:pt x="151" y="284"/>
                    <a:pt x="151" y="266"/>
                  </a:cubicBezTo>
                  <a:cubicBezTo>
                    <a:pt x="151" y="249"/>
                    <a:pt x="145" y="233"/>
                    <a:pt x="132" y="221"/>
                  </a:cubicBezTo>
                  <a:cubicBezTo>
                    <a:pt x="120" y="209"/>
                    <a:pt x="105" y="202"/>
                    <a:pt x="87" y="202"/>
                  </a:cubicBezTo>
                  <a:cubicBezTo>
                    <a:pt x="70" y="202"/>
                    <a:pt x="54" y="209"/>
                    <a:pt x="42" y="221"/>
                  </a:cubicBezTo>
                  <a:cubicBezTo>
                    <a:pt x="38" y="224"/>
                    <a:pt x="36" y="228"/>
                    <a:pt x="33" y="232"/>
                  </a:cubicBezTo>
                  <a:cubicBezTo>
                    <a:pt x="0" y="177"/>
                    <a:pt x="0" y="177"/>
                    <a:pt x="0" y="177"/>
                  </a:cubicBezTo>
                  <a:cubicBezTo>
                    <a:pt x="89" y="121"/>
                    <a:pt x="89" y="121"/>
                    <a:pt x="89" y="121"/>
                  </a:cubicBezTo>
                  <a:cubicBezTo>
                    <a:pt x="83" y="118"/>
                    <a:pt x="77" y="114"/>
                    <a:pt x="72" y="109"/>
                  </a:cubicBezTo>
                  <a:cubicBezTo>
                    <a:pt x="59" y="96"/>
                    <a:pt x="53" y="81"/>
                    <a:pt x="53" y="64"/>
                  </a:cubicBezTo>
                  <a:cubicBezTo>
                    <a:pt x="53" y="46"/>
                    <a:pt x="59" y="31"/>
                    <a:pt x="72" y="18"/>
                  </a:cubicBezTo>
                  <a:cubicBezTo>
                    <a:pt x="84" y="6"/>
                    <a:pt x="99" y="0"/>
                    <a:pt x="117" y="0"/>
                  </a:cubicBezTo>
                  <a:cubicBezTo>
                    <a:pt x="135" y="0"/>
                    <a:pt x="150" y="6"/>
                    <a:pt x="162" y="18"/>
                  </a:cubicBezTo>
                  <a:cubicBezTo>
                    <a:pt x="174" y="31"/>
                    <a:pt x="181" y="46"/>
                    <a:pt x="181" y="64"/>
                  </a:cubicBezTo>
                  <a:cubicBezTo>
                    <a:pt x="181" y="64"/>
                    <a:pt x="181" y="64"/>
                    <a:pt x="181" y="65"/>
                  </a:cubicBezTo>
                  <a:cubicBezTo>
                    <a:pt x="274" y="7"/>
                    <a:pt x="274" y="7"/>
                    <a:pt x="274" y="7"/>
                  </a:cubicBezTo>
                  <a:cubicBezTo>
                    <a:pt x="279" y="17"/>
                    <a:pt x="286" y="29"/>
                    <a:pt x="294" y="42"/>
                  </a:cubicBezTo>
                  <a:cubicBezTo>
                    <a:pt x="321" y="79"/>
                    <a:pt x="338" y="102"/>
                    <a:pt x="344" y="112"/>
                  </a:cubicBezTo>
                  <a:cubicBezTo>
                    <a:pt x="353" y="127"/>
                    <a:pt x="355" y="138"/>
                    <a:pt x="351" y="146"/>
                  </a:cubicBezTo>
                  <a:cubicBezTo>
                    <a:pt x="348" y="154"/>
                    <a:pt x="339" y="160"/>
                    <a:pt x="324" y="167"/>
                  </a:cubicBezTo>
                  <a:cubicBezTo>
                    <a:pt x="312" y="172"/>
                    <a:pt x="307" y="180"/>
                    <a:pt x="309" y="190"/>
                  </a:cubicBezTo>
                  <a:cubicBezTo>
                    <a:pt x="309" y="196"/>
                    <a:pt x="311" y="204"/>
                    <a:pt x="313" y="216"/>
                  </a:cubicBezTo>
                  <a:cubicBezTo>
                    <a:pt x="313" y="223"/>
                    <a:pt x="307" y="229"/>
                    <a:pt x="295" y="233"/>
                  </a:cubicBezTo>
                  <a:cubicBezTo>
                    <a:pt x="289" y="235"/>
                    <a:pt x="283" y="236"/>
                    <a:pt x="277" y="236"/>
                  </a:cubicBezTo>
                  <a:cubicBezTo>
                    <a:pt x="282" y="237"/>
                    <a:pt x="286" y="238"/>
                    <a:pt x="291" y="240"/>
                  </a:cubicBezTo>
                  <a:cubicBezTo>
                    <a:pt x="301" y="244"/>
                    <a:pt x="305" y="249"/>
                    <a:pt x="305" y="256"/>
                  </a:cubicBezTo>
                  <a:cubicBezTo>
                    <a:pt x="305" y="263"/>
                    <a:pt x="299" y="270"/>
                    <a:pt x="287" y="276"/>
                  </a:cubicBezTo>
                  <a:cubicBezTo>
                    <a:pt x="281" y="280"/>
                    <a:pt x="275" y="283"/>
                    <a:pt x="269" y="285"/>
                  </a:cubicBezTo>
                  <a:cubicBezTo>
                    <a:pt x="264" y="289"/>
                    <a:pt x="263" y="299"/>
                    <a:pt x="264" y="314"/>
                  </a:cubicBezTo>
                  <a:cubicBezTo>
                    <a:pt x="265" y="332"/>
                    <a:pt x="261" y="347"/>
                    <a:pt x="253" y="361"/>
                  </a:cubicBezTo>
                  <a:cubicBezTo>
                    <a:pt x="247" y="370"/>
                    <a:pt x="241" y="376"/>
                    <a:pt x="235" y="378"/>
                  </a:cubicBezTo>
                  <a:cubicBezTo>
                    <a:pt x="230" y="380"/>
                    <a:pt x="223" y="380"/>
                    <a:pt x="214" y="379"/>
                  </a:cubicBezTo>
                  <a:cubicBezTo>
                    <a:pt x="208" y="378"/>
                    <a:pt x="196" y="375"/>
                    <a:pt x="177" y="372"/>
                  </a:cubicBezTo>
                  <a:cubicBezTo>
                    <a:pt x="158" y="368"/>
                    <a:pt x="138" y="366"/>
                    <a:pt x="117" y="366"/>
                  </a:cubicBezTo>
                  <a:cubicBezTo>
                    <a:pt x="116" y="365"/>
                    <a:pt x="115" y="365"/>
                    <a:pt x="114" y="365"/>
                  </a:cubicBezTo>
                  <a:close/>
                </a:path>
              </a:pathLst>
            </a:custGeom>
            <a:solidFill>
              <a:schemeClr val="accent1"/>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8" name="Freeform 8"/>
            <p:cNvSpPr/>
            <p:nvPr/>
          </p:nvSpPr>
          <p:spPr bwMode="auto">
            <a:xfrm flipH="1">
              <a:off x="10926" y="3688"/>
              <a:ext cx="1715" cy="1821"/>
            </a:xfrm>
            <a:custGeom>
              <a:avLst/>
              <a:gdLst/>
              <a:ahLst/>
              <a:cxnLst>
                <a:cxn ang="0">
                  <a:pos x="457" y="302"/>
                </a:cxn>
                <a:cxn ang="0">
                  <a:pos x="367" y="357"/>
                </a:cxn>
                <a:cxn ang="0">
                  <a:pos x="382" y="368"/>
                </a:cxn>
                <a:cxn ang="0">
                  <a:pos x="400" y="414"/>
                </a:cxn>
                <a:cxn ang="0">
                  <a:pos x="382" y="458"/>
                </a:cxn>
                <a:cxn ang="0">
                  <a:pos x="337" y="477"/>
                </a:cxn>
                <a:cxn ang="0">
                  <a:pos x="291" y="458"/>
                </a:cxn>
                <a:cxn ang="0">
                  <a:pos x="273" y="416"/>
                </a:cxn>
                <a:cxn ang="0">
                  <a:pos x="158" y="486"/>
                </a:cxn>
                <a:cxn ang="0">
                  <a:pos x="148" y="435"/>
                </a:cxn>
                <a:cxn ang="0">
                  <a:pos x="139" y="403"/>
                </a:cxn>
                <a:cxn ang="0">
                  <a:pos x="108" y="372"/>
                </a:cxn>
                <a:cxn ang="0">
                  <a:pos x="45" y="283"/>
                </a:cxn>
                <a:cxn ang="0">
                  <a:pos x="0" y="172"/>
                </a:cxn>
                <a:cxn ang="0">
                  <a:pos x="83" y="120"/>
                </a:cxn>
                <a:cxn ang="0">
                  <a:pos x="83" y="125"/>
                </a:cxn>
                <a:cxn ang="0">
                  <a:pos x="101" y="170"/>
                </a:cxn>
                <a:cxn ang="0">
                  <a:pos x="146" y="188"/>
                </a:cxn>
                <a:cxn ang="0">
                  <a:pos x="191" y="170"/>
                </a:cxn>
                <a:cxn ang="0">
                  <a:pos x="210" y="125"/>
                </a:cxn>
                <a:cxn ang="0">
                  <a:pos x="191" y="79"/>
                </a:cxn>
                <a:cxn ang="0">
                  <a:pos x="171" y="65"/>
                </a:cxn>
                <a:cxn ang="0">
                  <a:pos x="276" y="0"/>
                </a:cxn>
                <a:cxn ang="0">
                  <a:pos x="340" y="108"/>
                </a:cxn>
                <a:cxn ang="0">
                  <a:pos x="337" y="108"/>
                </a:cxn>
                <a:cxn ang="0">
                  <a:pos x="291" y="126"/>
                </a:cxn>
                <a:cxn ang="0">
                  <a:pos x="273" y="172"/>
                </a:cxn>
                <a:cxn ang="0">
                  <a:pos x="291" y="216"/>
                </a:cxn>
                <a:cxn ang="0">
                  <a:pos x="337" y="235"/>
                </a:cxn>
                <a:cxn ang="0">
                  <a:pos x="382" y="216"/>
                </a:cxn>
                <a:cxn ang="0">
                  <a:pos x="395" y="198"/>
                </a:cxn>
                <a:cxn ang="0">
                  <a:pos x="457" y="302"/>
                </a:cxn>
              </a:cxnLst>
              <a:rect l="0" t="0" r="r" b="b"/>
              <a:pathLst>
                <a:path w="457" h="486">
                  <a:moveTo>
                    <a:pt x="457" y="302"/>
                  </a:moveTo>
                  <a:cubicBezTo>
                    <a:pt x="367" y="357"/>
                    <a:pt x="367" y="357"/>
                    <a:pt x="367" y="357"/>
                  </a:cubicBezTo>
                  <a:cubicBezTo>
                    <a:pt x="372" y="360"/>
                    <a:pt x="377" y="364"/>
                    <a:pt x="382" y="368"/>
                  </a:cubicBezTo>
                  <a:cubicBezTo>
                    <a:pt x="394" y="381"/>
                    <a:pt x="400" y="396"/>
                    <a:pt x="400" y="414"/>
                  </a:cubicBezTo>
                  <a:cubicBezTo>
                    <a:pt x="400" y="431"/>
                    <a:pt x="394" y="446"/>
                    <a:pt x="382" y="458"/>
                  </a:cubicBezTo>
                  <a:cubicBezTo>
                    <a:pt x="369" y="471"/>
                    <a:pt x="354" y="477"/>
                    <a:pt x="337" y="477"/>
                  </a:cubicBezTo>
                  <a:cubicBezTo>
                    <a:pt x="319" y="477"/>
                    <a:pt x="304" y="471"/>
                    <a:pt x="291" y="458"/>
                  </a:cubicBezTo>
                  <a:cubicBezTo>
                    <a:pt x="280" y="447"/>
                    <a:pt x="273" y="432"/>
                    <a:pt x="273" y="416"/>
                  </a:cubicBezTo>
                  <a:cubicBezTo>
                    <a:pt x="158" y="486"/>
                    <a:pt x="158" y="486"/>
                    <a:pt x="158" y="486"/>
                  </a:cubicBezTo>
                  <a:cubicBezTo>
                    <a:pt x="156" y="469"/>
                    <a:pt x="152" y="452"/>
                    <a:pt x="148" y="435"/>
                  </a:cubicBezTo>
                  <a:cubicBezTo>
                    <a:pt x="139" y="403"/>
                    <a:pt x="139" y="403"/>
                    <a:pt x="139" y="403"/>
                  </a:cubicBezTo>
                  <a:cubicBezTo>
                    <a:pt x="108" y="372"/>
                    <a:pt x="108" y="372"/>
                    <a:pt x="108" y="372"/>
                  </a:cubicBezTo>
                  <a:cubicBezTo>
                    <a:pt x="84" y="345"/>
                    <a:pt x="63" y="315"/>
                    <a:pt x="45" y="283"/>
                  </a:cubicBezTo>
                  <a:cubicBezTo>
                    <a:pt x="25" y="246"/>
                    <a:pt x="9" y="209"/>
                    <a:pt x="0" y="172"/>
                  </a:cubicBezTo>
                  <a:cubicBezTo>
                    <a:pt x="83" y="120"/>
                    <a:pt x="83" y="120"/>
                    <a:pt x="83" y="120"/>
                  </a:cubicBezTo>
                  <a:cubicBezTo>
                    <a:pt x="83" y="122"/>
                    <a:pt x="83" y="123"/>
                    <a:pt x="83" y="125"/>
                  </a:cubicBezTo>
                  <a:cubicBezTo>
                    <a:pt x="83" y="142"/>
                    <a:pt x="89" y="157"/>
                    <a:pt x="101" y="170"/>
                  </a:cubicBezTo>
                  <a:cubicBezTo>
                    <a:pt x="114" y="182"/>
                    <a:pt x="129" y="188"/>
                    <a:pt x="146" y="188"/>
                  </a:cubicBezTo>
                  <a:cubicBezTo>
                    <a:pt x="164" y="188"/>
                    <a:pt x="179" y="182"/>
                    <a:pt x="191" y="170"/>
                  </a:cubicBezTo>
                  <a:cubicBezTo>
                    <a:pt x="204" y="157"/>
                    <a:pt x="210" y="142"/>
                    <a:pt x="210" y="125"/>
                  </a:cubicBezTo>
                  <a:cubicBezTo>
                    <a:pt x="210" y="107"/>
                    <a:pt x="204" y="92"/>
                    <a:pt x="191" y="79"/>
                  </a:cubicBezTo>
                  <a:cubicBezTo>
                    <a:pt x="185" y="73"/>
                    <a:pt x="178" y="68"/>
                    <a:pt x="171" y="65"/>
                  </a:cubicBezTo>
                  <a:cubicBezTo>
                    <a:pt x="276" y="0"/>
                    <a:pt x="276" y="0"/>
                    <a:pt x="276" y="0"/>
                  </a:cubicBezTo>
                  <a:cubicBezTo>
                    <a:pt x="340" y="108"/>
                    <a:pt x="340" y="108"/>
                    <a:pt x="340" y="108"/>
                  </a:cubicBezTo>
                  <a:cubicBezTo>
                    <a:pt x="339" y="108"/>
                    <a:pt x="338" y="108"/>
                    <a:pt x="337" y="108"/>
                  </a:cubicBezTo>
                  <a:cubicBezTo>
                    <a:pt x="319" y="108"/>
                    <a:pt x="304" y="114"/>
                    <a:pt x="291" y="126"/>
                  </a:cubicBezTo>
                  <a:cubicBezTo>
                    <a:pt x="279" y="139"/>
                    <a:pt x="273" y="154"/>
                    <a:pt x="273" y="172"/>
                  </a:cubicBezTo>
                  <a:cubicBezTo>
                    <a:pt x="273" y="189"/>
                    <a:pt x="279" y="204"/>
                    <a:pt x="291" y="216"/>
                  </a:cubicBezTo>
                  <a:cubicBezTo>
                    <a:pt x="304" y="229"/>
                    <a:pt x="319" y="235"/>
                    <a:pt x="337" y="235"/>
                  </a:cubicBezTo>
                  <a:cubicBezTo>
                    <a:pt x="354" y="235"/>
                    <a:pt x="369" y="229"/>
                    <a:pt x="382" y="216"/>
                  </a:cubicBezTo>
                  <a:cubicBezTo>
                    <a:pt x="387" y="211"/>
                    <a:pt x="392" y="205"/>
                    <a:pt x="395" y="198"/>
                  </a:cubicBezTo>
                  <a:lnTo>
                    <a:pt x="457" y="302"/>
                  </a:lnTo>
                  <a:close/>
                </a:path>
              </a:pathLst>
            </a:custGeom>
            <a:solidFill>
              <a:schemeClr val="accent5"/>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9" name="Freeform 9"/>
            <p:cNvSpPr/>
            <p:nvPr/>
          </p:nvSpPr>
          <p:spPr bwMode="auto">
            <a:xfrm flipH="1">
              <a:off x="10360" y="4818"/>
              <a:ext cx="1845" cy="1494"/>
            </a:xfrm>
            <a:custGeom>
              <a:avLst/>
              <a:gdLst/>
              <a:ahLst/>
              <a:cxnLst>
                <a:cxn ang="0">
                  <a:pos x="455" y="188"/>
                </a:cxn>
                <a:cxn ang="0">
                  <a:pos x="371" y="286"/>
                </a:cxn>
                <a:cxn ang="0">
                  <a:pos x="361" y="387"/>
                </a:cxn>
                <a:cxn ang="0">
                  <a:pos x="363" y="399"/>
                </a:cxn>
                <a:cxn ang="0">
                  <a:pos x="0" y="399"/>
                </a:cxn>
                <a:cxn ang="0">
                  <a:pos x="45" y="209"/>
                </a:cxn>
                <a:cxn ang="0">
                  <a:pos x="42" y="184"/>
                </a:cxn>
                <a:cxn ang="0">
                  <a:pos x="157" y="114"/>
                </a:cxn>
                <a:cxn ang="0">
                  <a:pos x="175" y="156"/>
                </a:cxn>
                <a:cxn ang="0">
                  <a:pos x="221" y="175"/>
                </a:cxn>
                <a:cxn ang="0">
                  <a:pos x="266" y="156"/>
                </a:cxn>
                <a:cxn ang="0">
                  <a:pos x="284" y="112"/>
                </a:cxn>
                <a:cxn ang="0">
                  <a:pos x="266" y="66"/>
                </a:cxn>
                <a:cxn ang="0">
                  <a:pos x="251" y="55"/>
                </a:cxn>
                <a:cxn ang="0">
                  <a:pos x="341" y="0"/>
                </a:cxn>
                <a:cxn ang="0">
                  <a:pos x="374" y="55"/>
                </a:cxn>
                <a:cxn ang="0">
                  <a:pos x="383" y="44"/>
                </a:cxn>
                <a:cxn ang="0">
                  <a:pos x="428" y="25"/>
                </a:cxn>
                <a:cxn ang="0">
                  <a:pos x="473" y="44"/>
                </a:cxn>
                <a:cxn ang="0">
                  <a:pos x="492" y="89"/>
                </a:cxn>
                <a:cxn ang="0">
                  <a:pos x="473" y="134"/>
                </a:cxn>
                <a:cxn ang="0">
                  <a:pos x="433" y="153"/>
                </a:cxn>
                <a:cxn ang="0">
                  <a:pos x="455" y="188"/>
                </a:cxn>
              </a:cxnLst>
              <a:rect l="0" t="0" r="r" b="b"/>
              <a:pathLst>
                <a:path w="492" h="399">
                  <a:moveTo>
                    <a:pt x="455" y="188"/>
                  </a:moveTo>
                  <a:cubicBezTo>
                    <a:pt x="414" y="188"/>
                    <a:pt x="386" y="221"/>
                    <a:pt x="371" y="286"/>
                  </a:cubicBezTo>
                  <a:cubicBezTo>
                    <a:pt x="364" y="320"/>
                    <a:pt x="360" y="353"/>
                    <a:pt x="361" y="387"/>
                  </a:cubicBezTo>
                  <a:cubicBezTo>
                    <a:pt x="363" y="399"/>
                    <a:pt x="363" y="399"/>
                    <a:pt x="363" y="399"/>
                  </a:cubicBezTo>
                  <a:cubicBezTo>
                    <a:pt x="0" y="399"/>
                    <a:pt x="0" y="399"/>
                    <a:pt x="0" y="399"/>
                  </a:cubicBezTo>
                  <a:cubicBezTo>
                    <a:pt x="38" y="354"/>
                    <a:pt x="53" y="290"/>
                    <a:pt x="45" y="209"/>
                  </a:cubicBezTo>
                  <a:cubicBezTo>
                    <a:pt x="45" y="201"/>
                    <a:pt x="44" y="193"/>
                    <a:pt x="42" y="184"/>
                  </a:cubicBezTo>
                  <a:cubicBezTo>
                    <a:pt x="157" y="114"/>
                    <a:pt x="157" y="114"/>
                    <a:pt x="157" y="114"/>
                  </a:cubicBezTo>
                  <a:cubicBezTo>
                    <a:pt x="157" y="130"/>
                    <a:pt x="164" y="145"/>
                    <a:pt x="175" y="156"/>
                  </a:cubicBezTo>
                  <a:cubicBezTo>
                    <a:pt x="188" y="169"/>
                    <a:pt x="203" y="175"/>
                    <a:pt x="221" y="175"/>
                  </a:cubicBezTo>
                  <a:cubicBezTo>
                    <a:pt x="238" y="175"/>
                    <a:pt x="253" y="169"/>
                    <a:pt x="266" y="156"/>
                  </a:cubicBezTo>
                  <a:cubicBezTo>
                    <a:pt x="278" y="144"/>
                    <a:pt x="284" y="129"/>
                    <a:pt x="284" y="112"/>
                  </a:cubicBezTo>
                  <a:cubicBezTo>
                    <a:pt x="284" y="94"/>
                    <a:pt x="278" y="79"/>
                    <a:pt x="266" y="66"/>
                  </a:cubicBezTo>
                  <a:cubicBezTo>
                    <a:pt x="261" y="62"/>
                    <a:pt x="256" y="58"/>
                    <a:pt x="251" y="55"/>
                  </a:cubicBezTo>
                  <a:cubicBezTo>
                    <a:pt x="341" y="0"/>
                    <a:pt x="341" y="0"/>
                    <a:pt x="341" y="0"/>
                  </a:cubicBezTo>
                  <a:cubicBezTo>
                    <a:pt x="374" y="55"/>
                    <a:pt x="374" y="55"/>
                    <a:pt x="374" y="55"/>
                  </a:cubicBezTo>
                  <a:cubicBezTo>
                    <a:pt x="377" y="51"/>
                    <a:pt x="379" y="47"/>
                    <a:pt x="383" y="44"/>
                  </a:cubicBezTo>
                  <a:cubicBezTo>
                    <a:pt x="395" y="32"/>
                    <a:pt x="411" y="25"/>
                    <a:pt x="428" y="25"/>
                  </a:cubicBezTo>
                  <a:cubicBezTo>
                    <a:pt x="446" y="25"/>
                    <a:pt x="461" y="32"/>
                    <a:pt x="473" y="44"/>
                  </a:cubicBezTo>
                  <a:cubicBezTo>
                    <a:pt x="486" y="56"/>
                    <a:pt x="492" y="72"/>
                    <a:pt x="492" y="89"/>
                  </a:cubicBezTo>
                  <a:cubicBezTo>
                    <a:pt x="492" y="107"/>
                    <a:pt x="486" y="122"/>
                    <a:pt x="473" y="134"/>
                  </a:cubicBezTo>
                  <a:cubicBezTo>
                    <a:pt x="462" y="146"/>
                    <a:pt x="449" y="152"/>
                    <a:pt x="433" y="153"/>
                  </a:cubicBezTo>
                  <a:lnTo>
                    <a:pt x="455" y="188"/>
                  </a:lnTo>
                  <a:close/>
                </a:path>
              </a:pathLst>
            </a:custGeom>
            <a:solidFill>
              <a:schemeClr val="accent6"/>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30" name="Freeform 10"/>
            <p:cNvSpPr/>
            <p:nvPr/>
          </p:nvSpPr>
          <p:spPr bwMode="auto">
            <a:xfrm flipH="1">
              <a:off x="11604" y="2808"/>
              <a:ext cx="1098" cy="1584"/>
            </a:xfrm>
            <a:custGeom>
              <a:avLst/>
              <a:gdLst/>
              <a:ahLst/>
              <a:cxnLst>
                <a:cxn ang="0">
                  <a:pos x="17" y="407"/>
                </a:cxn>
                <a:cxn ang="0">
                  <a:pos x="18" y="207"/>
                </a:cxn>
                <a:cxn ang="0">
                  <a:pos x="101" y="47"/>
                </a:cxn>
                <a:cxn ang="0">
                  <a:pos x="151" y="0"/>
                </a:cxn>
                <a:cxn ang="0">
                  <a:pos x="196" y="74"/>
                </a:cxn>
                <a:cxn ang="0">
                  <a:pos x="186" y="73"/>
                </a:cxn>
                <a:cxn ang="0">
                  <a:pos x="140" y="92"/>
                </a:cxn>
                <a:cxn ang="0">
                  <a:pos x="122" y="137"/>
                </a:cxn>
                <a:cxn ang="0">
                  <a:pos x="140" y="182"/>
                </a:cxn>
                <a:cxn ang="0">
                  <a:pos x="186" y="201"/>
                </a:cxn>
                <a:cxn ang="0">
                  <a:pos x="231" y="182"/>
                </a:cxn>
                <a:cxn ang="0">
                  <a:pos x="246" y="158"/>
                </a:cxn>
                <a:cxn ang="0">
                  <a:pos x="293" y="235"/>
                </a:cxn>
                <a:cxn ang="0">
                  <a:pos x="188" y="300"/>
                </a:cxn>
                <a:cxn ang="0">
                  <a:pos x="208" y="314"/>
                </a:cxn>
                <a:cxn ang="0">
                  <a:pos x="227" y="360"/>
                </a:cxn>
                <a:cxn ang="0">
                  <a:pos x="208" y="405"/>
                </a:cxn>
                <a:cxn ang="0">
                  <a:pos x="163" y="423"/>
                </a:cxn>
                <a:cxn ang="0">
                  <a:pos x="118" y="405"/>
                </a:cxn>
                <a:cxn ang="0">
                  <a:pos x="100" y="360"/>
                </a:cxn>
                <a:cxn ang="0">
                  <a:pos x="100" y="355"/>
                </a:cxn>
                <a:cxn ang="0">
                  <a:pos x="17" y="407"/>
                </a:cxn>
              </a:cxnLst>
              <a:rect l="0" t="0" r="r" b="b"/>
              <a:pathLst>
                <a:path w="293" h="423">
                  <a:moveTo>
                    <a:pt x="17" y="407"/>
                  </a:moveTo>
                  <a:cubicBezTo>
                    <a:pt x="0" y="341"/>
                    <a:pt x="1" y="275"/>
                    <a:pt x="18" y="207"/>
                  </a:cubicBezTo>
                  <a:cubicBezTo>
                    <a:pt x="33" y="145"/>
                    <a:pt x="61" y="92"/>
                    <a:pt x="101" y="47"/>
                  </a:cubicBezTo>
                  <a:cubicBezTo>
                    <a:pt x="116" y="29"/>
                    <a:pt x="133" y="14"/>
                    <a:pt x="151" y="0"/>
                  </a:cubicBezTo>
                  <a:cubicBezTo>
                    <a:pt x="196" y="74"/>
                    <a:pt x="196" y="74"/>
                    <a:pt x="196" y="74"/>
                  </a:cubicBezTo>
                  <a:cubicBezTo>
                    <a:pt x="193" y="74"/>
                    <a:pt x="189" y="73"/>
                    <a:pt x="186" y="73"/>
                  </a:cubicBezTo>
                  <a:cubicBezTo>
                    <a:pt x="168" y="73"/>
                    <a:pt x="153" y="80"/>
                    <a:pt x="140" y="92"/>
                  </a:cubicBezTo>
                  <a:cubicBezTo>
                    <a:pt x="128" y="104"/>
                    <a:pt x="122" y="120"/>
                    <a:pt x="122" y="137"/>
                  </a:cubicBezTo>
                  <a:cubicBezTo>
                    <a:pt x="122" y="155"/>
                    <a:pt x="128" y="170"/>
                    <a:pt x="140" y="182"/>
                  </a:cubicBezTo>
                  <a:cubicBezTo>
                    <a:pt x="153" y="195"/>
                    <a:pt x="168" y="201"/>
                    <a:pt x="186" y="201"/>
                  </a:cubicBezTo>
                  <a:cubicBezTo>
                    <a:pt x="203" y="201"/>
                    <a:pt x="218" y="195"/>
                    <a:pt x="231" y="182"/>
                  </a:cubicBezTo>
                  <a:cubicBezTo>
                    <a:pt x="238" y="175"/>
                    <a:pt x="243" y="167"/>
                    <a:pt x="246" y="158"/>
                  </a:cubicBezTo>
                  <a:cubicBezTo>
                    <a:pt x="293" y="235"/>
                    <a:pt x="293" y="235"/>
                    <a:pt x="293" y="235"/>
                  </a:cubicBezTo>
                  <a:cubicBezTo>
                    <a:pt x="188" y="300"/>
                    <a:pt x="188" y="300"/>
                    <a:pt x="188" y="300"/>
                  </a:cubicBezTo>
                  <a:cubicBezTo>
                    <a:pt x="195" y="303"/>
                    <a:pt x="202" y="308"/>
                    <a:pt x="208" y="314"/>
                  </a:cubicBezTo>
                  <a:cubicBezTo>
                    <a:pt x="221" y="327"/>
                    <a:pt x="227" y="342"/>
                    <a:pt x="227" y="360"/>
                  </a:cubicBezTo>
                  <a:cubicBezTo>
                    <a:pt x="227" y="377"/>
                    <a:pt x="221" y="392"/>
                    <a:pt x="208" y="405"/>
                  </a:cubicBezTo>
                  <a:cubicBezTo>
                    <a:pt x="196" y="417"/>
                    <a:pt x="181" y="423"/>
                    <a:pt x="163" y="423"/>
                  </a:cubicBezTo>
                  <a:cubicBezTo>
                    <a:pt x="146" y="423"/>
                    <a:pt x="131" y="417"/>
                    <a:pt x="118" y="405"/>
                  </a:cubicBezTo>
                  <a:cubicBezTo>
                    <a:pt x="106" y="392"/>
                    <a:pt x="100" y="377"/>
                    <a:pt x="100" y="360"/>
                  </a:cubicBezTo>
                  <a:cubicBezTo>
                    <a:pt x="100" y="358"/>
                    <a:pt x="100" y="357"/>
                    <a:pt x="100" y="355"/>
                  </a:cubicBezTo>
                  <a:lnTo>
                    <a:pt x="17" y="407"/>
                  </a:lnTo>
                  <a:close/>
                </a:path>
              </a:pathLst>
            </a:custGeom>
            <a:solidFill>
              <a:schemeClr val="accent4"/>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37" name="Text Placeholder 3"/>
            <p:cNvSpPr txBox="1"/>
            <p:nvPr/>
          </p:nvSpPr>
          <p:spPr>
            <a:xfrm>
              <a:off x="9950" y="3892"/>
              <a:ext cx="449" cy="1128"/>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01</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8" name="Text Placeholder 3"/>
            <p:cNvSpPr txBox="1"/>
            <p:nvPr/>
          </p:nvSpPr>
          <p:spPr>
            <a:xfrm>
              <a:off x="11071" y="2139"/>
              <a:ext cx="449" cy="1128"/>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03</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9" name="Text Placeholder 3"/>
            <p:cNvSpPr txBox="1"/>
            <p:nvPr/>
          </p:nvSpPr>
          <p:spPr>
            <a:xfrm>
              <a:off x="12048" y="2906"/>
              <a:ext cx="449" cy="1128"/>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04</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0" name="Text Placeholder 3"/>
            <p:cNvSpPr txBox="1"/>
            <p:nvPr/>
          </p:nvSpPr>
          <p:spPr>
            <a:xfrm>
              <a:off x="10476" y="3007"/>
              <a:ext cx="449" cy="1128"/>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02</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1" name="Text Placeholder 3"/>
            <p:cNvSpPr txBox="1"/>
            <p:nvPr/>
          </p:nvSpPr>
          <p:spPr>
            <a:xfrm>
              <a:off x="11604" y="3892"/>
              <a:ext cx="449" cy="1128"/>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05</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2" name="Text Placeholder 3"/>
            <p:cNvSpPr txBox="1"/>
            <p:nvPr/>
          </p:nvSpPr>
          <p:spPr>
            <a:xfrm>
              <a:off x="11167" y="4995"/>
              <a:ext cx="449" cy="1128"/>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06</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4"/>
          <p:cNvSpPr>
            <a:spLocks noGrp="1" noChangeArrowheads="1"/>
          </p:cNvSpPr>
          <p:nvPr>
            <p:ph type="ctrTitle" idx="4294967295"/>
          </p:nvPr>
        </p:nvSpPr>
        <p:spPr>
          <a:xfrm>
            <a:off x="4283710" y="1261110"/>
            <a:ext cx="4672330" cy="1153795"/>
          </a:xfrm>
        </p:spPr>
        <p:txBody>
          <a:bodyPr/>
          <a:lstStyle/>
          <a:p>
            <a:pPr eaLnBrk="1" hangingPunct="1"/>
            <a:r>
              <a:rPr lang="zh-CN" altLang="en-US" b="1">
                <a:solidFill>
                  <a:srgbClr val="000000"/>
                </a:solidFill>
                <a:cs typeface="微软雅黑"/>
              </a:rPr>
              <a:t>多阶段图问题</a:t>
            </a:r>
          </a:p>
        </p:txBody>
      </p:sp>
      <p:sp>
        <p:nvSpPr>
          <p:cNvPr id="25" name="Freeform 27"/>
          <p:cNvSpPr/>
          <p:nvPr/>
        </p:nvSpPr>
        <p:spPr bwMode="auto">
          <a:xfrm>
            <a:off x="2604340" y="1018189"/>
            <a:ext cx="1502691" cy="1860672"/>
          </a:xfrm>
          <a:custGeom>
            <a:avLst/>
            <a:gdLst/>
            <a:ahLst/>
            <a:cxnLst>
              <a:cxn ang="0">
                <a:pos x="315" y="317"/>
              </a:cxn>
              <a:cxn ang="0">
                <a:pos x="239" y="317"/>
              </a:cxn>
              <a:cxn ang="0">
                <a:pos x="244" y="320"/>
              </a:cxn>
              <a:cxn ang="0">
                <a:pos x="255" y="349"/>
              </a:cxn>
              <a:cxn ang="0">
                <a:pos x="244" y="378"/>
              </a:cxn>
              <a:cxn ang="0">
                <a:pos x="226" y="389"/>
              </a:cxn>
              <a:cxn ang="0">
                <a:pos x="215" y="390"/>
              </a:cxn>
              <a:cxn ang="0">
                <a:pos x="204" y="389"/>
              </a:cxn>
              <a:cxn ang="0">
                <a:pos x="186" y="378"/>
              </a:cxn>
              <a:cxn ang="0">
                <a:pos x="174" y="349"/>
              </a:cxn>
              <a:cxn ang="0">
                <a:pos x="186" y="320"/>
              </a:cxn>
              <a:cxn ang="0">
                <a:pos x="190" y="317"/>
              </a:cxn>
              <a:cxn ang="0">
                <a:pos x="144" y="317"/>
              </a:cxn>
              <a:cxn ang="0">
                <a:pos x="101" y="214"/>
              </a:cxn>
              <a:cxn ang="0">
                <a:pos x="0" y="171"/>
              </a:cxn>
              <a:cxn ang="0">
                <a:pos x="0" y="128"/>
              </a:cxn>
              <a:cxn ang="0">
                <a:pos x="29" y="140"/>
              </a:cxn>
              <a:cxn ang="0">
                <a:pos x="58" y="128"/>
              </a:cxn>
              <a:cxn ang="0">
                <a:pos x="70" y="99"/>
              </a:cxn>
              <a:cxn ang="0">
                <a:pos x="58" y="70"/>
              </a:cxn>
              <a:cxn ang="0">
                <a:pos x="29" y="58"/>
              </a:cxn>
              <a:cxn ang="0">
                <a:pos x="0" y="70"/>
              </a:cxn>
              <a:cxn ang="0">
                <a:pos x="0" y="0"/>
              </a:cxn>
              <a:cxn ang="0">
                <a:pos x="202" y="74"/>
              </a:cxn>
              <a:cxn ang="0">
                <a:pos x="171" y="87"/>
              </a:cxn>
              <a:cxn ang="0">
                <a:pos x="158" y="119"/>
              </a:cxn>
              <a:cxn ang="0">
                <a:pos x="171" y="151"/>
              </a:cxn>
              <a:cxn ang="0">
                <a:pos x="203" y="164"/>
              </a:cxn>
              <a:cxn ang="0">
                <a:pos x="235" y="151"/>
              </a:cxn>
              <a:cxn ang="0">
                <a:pos x="247" y="121"/>
              </a:cxn>
              <a:cxn ang="0">
                <a:pos x="315" y="317"/>
              </a:cxn>
            </a:cxnLst>
            <a:rect l="0" t="0" r="r" b="b"/>
            <a:pathLst>
              <a:path w="315" h="390">
                <a:moveTo>
                  <a:pt x="315" y="317"/>
                </a:moveTo>
                <a:cubicBezTo>
                  <a:pt x="239" y="317"/>
                  <a:pt x="239" y="317"/>
                  <a:pt x="239" y="317"/>
                </a:cubicBezTo>
                <a:cubicBezTo>
                  <a:pt x="241" y="318"/>
                  <a:pt x="242" y="319"/>
                  <a:pt x="244" y="320"/>
                </a:cubicBezTo>
                <a:cubicBezTo>
                  <a:pt x="251" y="328"/>
                  <a:pt x="255" y="338"/>
                  <a:pt x="255" y="349"/>
                </a:cubicBezTo>
                <a:cubicBezTo>
                  <a:pt x="255" y="361"/>
                  <a:pt x="251" y="370"/>
                  <a:pt x="244" y="378"/>
                </a:cubicBezTo>
                <a:cubicBezTo>
                  <a:pt x="238" y="384"/>
                  <a:pt x="232" y="387"/>
                  <a:pt x="226" y="389"/>
                </a:cubicBezTo>
                <a:cubicBezTo>
                  <a:pt x="222" y="390"/>
                  <a:pt x="218" y="390"/>
                  <a:pt x="215" y="390"/>
                </a:cubicBezTo>
                <a:cubicBezTo>
                  <a:pt x="211" y="390"/>
                  <a:pt x="207" y="390"/>
                  <a:pt x="204" y="389"/>
                </a:cubicBezTo>
                <a:cubicBezTo>
                  <a:pt x="197" y="387"/>
                  <a:pt x="191" y="384"/>
                  <a:pt x="186" y="378"/>
                </a:cubicBezTo>
                <a:cubicBezTo>
                  <a:pt x="178" y="370"/>
                  <a:pt x="174" y="361"/>
                  <a:pt x="174" y="349"/>
                </a:cubicBezTo>
                <a:cubicBezTo>
                  <a:pt x="174" y="338"/>
                  <a:pt x="178" y="328"/>
                  <a:pt x="186" y="320"/>
                </a:cubicBezTo>
                <a:cubicBezTo>
                  <a:pt x="187" y="319"/>
                  <a:pt x="189" y="318"/>
                  <a:pt x="190" y="317"/>
                </a:cubicBezTo>
                <a:cubicBezTo>
                  <a:pt x="144" y="317"/>
                  <a:pt x="144" y="317"/>
                  <a:pt x="144" y="317"/>
                </a:cubicBezTo>
                <a:cubicBezTo>
                  <a:pt x="144" y="277"/>
                  <a:pt x="129" y="242"/>
                  <a:pt x="101" y="214"/>
                </a:cubicBezTo>
                <a:cubicBezTo>
                  <a:pt x="73" y="186"/>
                  <a:pt x="40" y="172"/>
                  <a:pt x="0" y="171"/>
                </a:cubicBezTo>
                <a:cubicBezTo>
                  <a:pt x="0" y="128"/>
                  <a:pt x="0" y="128"/>
                  <a:pt x="0" y="128"/>
                </a:cubicBezTo>
                <a:cubicBezTo>
                  <a:pt x="8" y="136"/>
                  <a:pt x="18" y="140"/>
                  <a:pt x="29" y="140"/>
                </a:cubicBezTo>
                <a:cubicBezTo>
                  <a:pt x="41" y="140"/>
                  <a:pt x="50" y="136"/>
                  <a:pt x="58" y="128"/>
                </a:cubicBezTo>
                <a:cubicBezTo>
                  <a:pt x="66" y="120"/>
                  <a:pt x="70" y="110"/>
                  <a:pt x="70" y="99"/>
                </a:cubicBezTo>
                <a:cubicBezTo>
                  <a:pt x="70" y="88"/>
                  <a:pt x="66" y="78"/>
                  <a:pt x="58" y="70"/>
                </a:cubicBezTo>
                <a:cubicBezTo>
                  <a:pt x="50" y="62"/>
                  <a:pt x="41" y="58"/>
                  <a:pt x="29" y="58"/>
                </a:cubicBezTo>
                <a:cubicBezTo>
                  <a:pt x="18" y="58"/>
                  <a:pt x="8" y="62"/>
                  <a:pt x="0" y="70"/>
                </a:cubicBezTo>
                <a:cubicBezTo>
                  <a:pt x="0" y="0"/>
                  <a:pt x="0" y="0"/>
                  <a:pt x="0" y="0"/>
                </a:cubicBezTo>
                <a:cubicBezTo>
                  <a:pt x="77" y="1"/>
                  <a:pt x="145" y="25"/>
                  <a:pt x="202" y="74"/>
                </a:cubicBezTo>
                <a:cubicBezTo>
                  <a:pt x="190" y="74"/>
                  <a:pt x="180" y="79"/>
                  <a:pt x="171" y="87"/>
                </a:cubicBezTo>
                <a:cubicBezTo>
                  <a:pt x="162" y="96"/>
                  <a:pt x="158" y="107"/>
                  <a:pt x="158" y="119"/>
                </a:cubicBezTo>
                <a:cubicBezTo>
                  <a:pt x="158" y="131"/>
                  <a:pt x="162" y="142"/>
                  <a:pt x="171" y="151"/>
                </a:cubicBezTo>
                <a:cubicBezTo>
                  <a:pt x="180" y="159"/>
                  <a:pt x="190" y="164"/>
                  <a:pt x="203" y="164"/>
                </a:cubicBezTo>
                <a:cubicBezTo>
                  <a:pt x="215" y="164"/>
                  <a:pt x="226" y="159"/>
                  <a:pt x="235" y="151"/>
                </a:cubicBezTo>
                <a:cubicBezTo>
                  <a:pt x="243" y="142"/>
                  <a:pt x="247" y="133"/>
                  <a:pt x="247" y="121"/>
                </a:cubicBezTo>
                <a:cubicBezTo>
                  <a:pt x="292" y="177"/>
                  <a:pt x="315" y="242"/>
                  <a:pt x="315" y="317"/>
                </a:cubicBezTo>
                <a:close/>
              </a:path>
            </a:pathLst>
          </a:custGeom>
          <a:solidFill>
            <a:schemeClr val="accent3"/>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6" name="Freeform 28"/>
          <p:cNvSpPr/>
          <p:nvPr/>
        </p:nvSpPr>
        <p:spPr bwMode="auto">
          <a:xfrm>
            <a:off x="2256765" y="2531287"/>
            <a:ext cx="1850266" cy="1517260"/>
          </a:xfrm>
          <a:custGeom>
            <a:avLst/>
            <a:gdLst/>
            <a:ahLst/>
            <a:cxnLst>
              <a:cxn ang="0">
                <a:pos x="73" y="318"/>
              </a:cxn>
              <a:cxn ang="0">
                <a:pos x="73" y="243"/>
              </a:cxn>
              <a:cxn ang="0">
                <a:pos x="70" y="247"/>
              </a:cxn>
              <a:cxn ang="0">
                <a:pos x="41" y="259"/>
              </a:cxn>
              <a:cxn ang="0">
                <a:pos x="12" y="247"/>
              </a:cxn>
              <a:cxn ang="0">
                <a:pos x="0" y="218"/>
              </a:cxn>
              <a:cxn ang="0">
                <a:pos x="12" y="189"/>
              </a:cxn>
              <a:cxn ang="0">
                <a:pos x="41" y="177"/>
              </a:cxn>
              <a:cxn ang="0">
                <a:pos x="70" y="189"/>
              </a:cxn>
              <a:cxn ang="0">
                <a:pos x="73" y="192"/>
              </a:cxn>
              <a:cxn ang="0">
                <a:pos x="73" y="147"/>
              </a:cxn>
              <a:cxn ang="0">
                <a:pos x="124" y="137"/>
              </a:cxn>
              <a:cxn ang="0">
                <a:pos x="174" y="104"/>
              </a:cxn>
              <a:cxn ang="0">
                <a:pos x="199" y="72"/>
              </a:cxn>
              <a:cxn ang="0">
                <a:pos x="217" y="1"/>
              </a:cxn>
              <a:cxn ang="0">
                <a:pos x="217" y="0"/>
              </a:cxn>
              <a:cxn ang="0">
                <a:pos x="263" y="0"/>
              </a:cxn>
              <a:cxn ang="0">
                <a:pos x="259" y="3"/>
              </a:cxn>
              <a:cxn ang="0">
                <a:pos x="247" y="32"/>
              </a:cxn>
              <a:cxn ang="0">
                <a:pos x="259" y="61"/>
              </a:cxn>
              <a:cxn ang="0">
                <a:pos x="277" y="72"/>
              </a:cxn>
              <a:cxn ang="0">
                <a:pos x="288" y="73"/>
              </a:cxn>
              <a:cxn ang="0">
                <a:pos x="299" y="72"/>
              </a:cxn>
              <a:cxn ang="0">
                <a:pos x="317" y="61"/>
              </a:cxn>
              <a:cxn ang="0">
                <a:pos x="328" y="32"/>
              </a:cxn>
              <a:cxn ang="0">
                <a:pos x="317" y="3"/>
              </a:cxn>
              <a:cxn ang="0">
                <a:pos x="312" y="0"/>
              </a:cxn>
              <a:cxn ang="0">
                <a:pos x="388" y="0"/>
              </a:cxn>
              <a:cxn ang="0">
                <a:pos x="388" y="0"/>
              </a:cxn>
              <a:cxn ang="0">
                <a:pos x="380" y="72"/>
              </a:cxn>
              <a:cxn ang="0">
                <a:pos x="316" y="202"/>
              </a:cxn>
              <a:cxn ang="0">
                <a:pos x="342" y="214"/>
              </a:cxn>
              <a:cxn ang="0">
                <a:pos x="353" y="243"/>
              </a:cxn>
              <a:cxn ang="0">
                <a:pos x="342" y="272"/>
              </a:cxn>
              <a:cxn ang="0">
                <a:pos x="341" y="272"/>
              </a:cxn>
              <a:cxn ang="0">
                <a:pos x="313" y="284"/>
              </a:cxn>
              <a:cxn ang="0">
                <a:pos x="284" y="272"/>
              </a:cxn>
              <a:cxn ang="0">
                <a:pos x="284" y="272"/>
              </a:cxn>
              <a:cxn ang="0">
                <a:pos x="272" y="246"/>
              </a:cxn>
              <a:cxn ang="0">
                <a:pos x="236" y="272"/>
              </a:cxn>
              <a:cxn ang="0">
                <a:pos x="73" y="318"/>
              </a:cxn>
            </a:cxnLst>
            <a:rect l="0" t="0" r="r" b="b"/>
            <a:pathLst>
              <a:path w="388" h="318">
                <a:moveTo>
                  <a:pt x="73" y="318"/>
                </a:moveTo>
                <a:cubicBezTo>
                  <a:pt x="73" y="243"/>
                  <a:pt x="73" y="243"/>
                  <a:pt x="73" y="243"/>
                </a:cubicBezTo>
                <a:cubicBezTo>
                  <a:pt x="72" y="244"/>
                  <a:pt x="71" y="245"/>
                  <a:pt x="70" y="247"/>
                </a:cubicBezTo>
                <a:cubicBezTo>
                  <a:pt x="62" y="255"/>
                  <a:pt x="53" y="259"/>
                  <a:pt x="41" y="259"/>
                </a:cubicBezTo>
                <a:cubicBezTo>
                  <a:pt x="30" y="259"/>
                  <a:pt x="20" y="255"/>
                  <a:pt x="12" y="247"/>
                </a:cubicBezTo>
                <a:cubicBezTo>
                  <a:pt x="4" y="239"/>
                  <a:pt x="0" y="229"/>
                  <a:pt x="0" y="218"/>
                </a:cubicBezTo>
                <a:cubicBezTo>
                  <a:pt x="0" y="206"/>
                  <a:pt x="4" y="197"/>
                  <a:pt x="12" y="189"/>
                </a:cubicBezTo>
                <a:cubicBezTo>
                  <a:pt x="20" y="181"/>
                  <a:pt x="30" y="177"/>
                  <a:pt x="41" y="177"/>
                </a:cubicBezTo>
                <a:cubicBezTo>
                  <a:pt x="53" y="177"/>
                  <a:pt x="62" y="181"/>
                  <a:pt x="70" y="189"/>
                </a:cubicBezTo>
                <a:cubicBezTo>
                  <a:pt x="71" y="190"/>
                  <a:pt x="72" y="191"/>
                  <a:pt x="73" y="192"/>
                </a:cubicBezTo>
                <a:cubicBezTo>
                  <a:pt x="73" y="147"/>
                  <a:pt x="73" y="147"/>
                  <a:pt x="73" y="147"/>
                </a:cubicBezTo>
                <a:cubicBezTo>
                  <a:pt x="91" y="147"/>
                  <a:pt x="108" y="143"/>
                  <a:pt x="124" y="137"/>
                </a:cubicBezTo>
                <a:cubicBezTo>
                  <a:pt x="142" y="130"/>
                  <a:pt x="159" y="119"/>
                  <a:pt x="174" y="104"/>
                </a:cubicBezTo>
                <a:cubicBezTo>
                  <a:pt x="184" y="94"/>
                  <a:pt x="192" y="83"/>
                  <a:pt x="199" y="72"/>
                </a:cubicBezTo>
                <a:cubicBezTo>
                  <a:pt x="211" y="51"/>
                  <a:pt x="217" y="27"/>
                  <a:pt x="217" y="1"/>
                </a:cubicBezTo>
                <a:cubicBezTo>
                  <a:pt x="217" y="0"/>
                  <a:pt x="217" y="0"/>
                  <a:pt x="217" y="0"/>
                </a:cubicBezTo>
                <a:cubicBezTo>
                  <a:pt x="263" y="0"/>
                  <a:pt x="263" y="0"/>
                  <a:pt x="263" y="0"/>
                </a:cubicBezTo>
                <a:cubicBezTo>
                  <a:pt x="262" y="1"/>
                  <a:pt x="260" y="2"/>
                  <a:pt x="259" y="3"/>
                </a:cubicBezTo>
                <a:cubicBezTo>
                  <a:pt x="251" y="11"/>
                  <a:pt x="247" y="21"/>
                  <a:pt x="247" y="32"/>
                </a:cubicBezTo>
                <a:cubicBezTo>
                  <a:pt x="247" y="44"/>
                  <a:pt x="251" y="53"/>
                  <a:pt x="259" y="61"/>
                </a:cubicBezTo>
                <a:cubicBezTo>
                  <a:pt x="264" y="67"/>
                  <a:pt x="270" y="70"/>
                  <a:pt x="277" y="72"/>
                </a:cubicBezTo>
                <a:cubicBezTo>
                  <a:pt x="280" y="73"/>
                  <a:pt x="284" y="73"/>
                  <a:pt x="288" y="73"/>
                </a:cubicBezTo>
                <a:cubicBezTo>
                  <a:pt x="291" y="73"/>
                  <a:pt x="295" y="73"/>
                  <a:pt x="299" y="72"/>
                </a:cubicBezTo>
                <a:cubicBezTo>
                  <a:pt x="305" y="70"/>
                  <a:pt x="311" y="67"/>
                  <a:pt x="317" y="61"/>
                </a:cubicBezTo>
                <a:cubicBezTo>
                  <a:pt x="324" y="53"/>
                  <a:pt x="328" y="44"/>
                  <a:pt x="328" y="32"/>
                </a:cubicBezTo>
                <a:cubicBezTo>
                  <a:pt x="328" y="21"/>
                  <a:pt x="324" y="11"/>
                  <a:pt x="317" y="3"/>
                </a:cubicBezTo>
                <a:cubicBezTo>
                  <a:pt x="315" y="2"/>
                  <a:pt x="314" y="1"/>
                  <a:pt x="312" y="0"/>
                </a:cubicBezTo>
                <a:cubicBezTo>
                  <a:pt x="388" y="0"/>
                  <a:pt x="388" y="0"/>
                  <a:pt x="388" y="0"/>
                </a:cubicBezTo>
                <a:cubicBezTo>
                  <a:pt x="388" y="0"/>
                  <a:pt x="388" y="0"/>
                  <a:pt x="388" y="0"/>
                </a:cubicBezTo>
                <a:cubicBezTo>
                  <a:pt x="388" y="25"/>
                  <a:pt x="385" y="49"/>
                  <a:pt x="380" y="72"/>
                </a:cubicBezTo>
                <a:cubicBezTo>
                  <a:pt x="370" y="120"/>
                  <a:pt x="348" y="163"/>
                  <a:pt x="316" y="202"/>
                </a:cubicBezTo>
                <a:cubicBezTo>
                  <a:pt x="326" y="203"/>
                  <a:pt x="334" y="207"/>
                  <a:pt x="342" y="214"/>
                </a:cubicBezTo>
                <a:cubicBezTo>
                  <a:pt x="349" y="222"/>
                  <a:pt x="353" y="231"/>
                  <a:pt x="353" y="243"/>
                </a:cubicBezTo>
                <a:cubicBezTo>
                  <a:pt x="353" y="254"/>
                  <a:pt x="349" y="264"/>
                  <a:pt x="342" y="272"/>
                </a:cubicBezTo>
                <a:cubicBezTo>
                  <a:pt x="341" y="272"/>
                  <a:pt x="341" y="272"/>
                  <a:pt x="341" y="272"/>
                </a:cubicBezTo>
                <a:cubicBezTo>
                  <a:pt x="333" y="280"/>
                  <a:pt x="324" y="284"/>
                  <a:pt x="313" y="284"/>
                </a:cubicBezTo>
                <a:cubicBezTo>
                  <a:pt x="302" y="284"/>
                  <a:pt x="292" y="280"/>
                  <a:pt x="284" y="272"/>
                </a:cubicBezTo>
                <a:cubicBezTo>
                  <a:pt x="284" y="272"/>
                  <a:pt x="284" y="272"/>
                  <a:pt x="284" y="272"/>
                </a:cubicBezTo>
                <a:cubicBezTo>
                  <a:pt x="277" y="265"/>
                  <a:pt x="273" y="256"/>
                  <a:pt x="272" y="246"/>
                </a:cubicBezTo>
                <a:cubicBezTo>
                  <a:pt x="261" y="256"/>
                  <a:pt x="249" y="264"/>
                  <a:pt x="236" y="272"/>
                </a:cubicBezTo>
                <a:cubicBezTo>
                  <a:pt x="188" y="302"/>
                  <a:pt x="134" y="317"/>
                  <a:pt x="73" y="318"/>
                </a:cubicBezTo>
                <a:close/>
              </a:path>
            </a:pathLst>
          </a:custGeom>
          <a:solidFill>
            <a:schemeClr val="accent6"/>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7" name="Freeform 29"/>
          <p:cNvSpPr/>
          <p:nvPr/>
        </p:nvSpPr>
        <p:spPr bwMode="auto">
          <a:xfrm>
            <a:off x="1078755" y="2187873"/>
            <a:ext cx="1525585" cy="1860672"/>
          </a:xfrm>
          <a:custGeom>
            <a:avLst/>
            <a:gdLst/>
            <a:ahLst/>
            <a:cxnLst>
              <a:cxn ang="0">
                <a:pos x="172" y="72"/>
              </a:cxn>
              <a:cxn ang="0">
                <a:pos x="172" y="73"/>
              </a:cxn>
              <a:cxn ang="0">
                <a:pos x="214" y="176"/>
              </a:cxn>
              <a:cxn ang="0">
                <a:pos x="318" y="219"/>
              </a:cxn>
              <a:cxn ang="0">
                <a:pos x="320" y="219"/>
              </a:cxn>
              <a:cxn ang="0">
                <a:pos x="320" y="264"/>
              </a:cxn>
              <a:cxn ang="0">
                <a:pos x="317" y="261"/>
              </a:cxn>
              <a:cxn ang="0">
                <a:pos x="288" y="249"/>
              </a:cxn>
              <a:cxn ang="0">
                <a:pos x="259" y="261"/>
              </a:cxn>
              <a:cxn ang="0">
                <a:pos x="247" y="290"/>
              </a:cxn>
              <a:cxn ang="0">
                <a:pos x="259" y="319"/>
              </a:cxn>
              <a:cxn ang="0">
                <a:pos x="288" y="331"/>
              </a:cxn>
              <a:cxn ang="0">
                <a:pos x="317" y="319"/>
              </a:cxn>
              <a:cxn ang="0">
                <a:pos x="320" y="315"/>
              </a:cxn>
              <a:cxn ang="0">
                <a:pos x="320" y="390"/>
              </a:cxn>
              <a:cxn ang="0">
                <a:pos x="318" y="390"/>
              </a:cxn>
              <a:cxn ang="0">
                <a:pos x="117" y="319"/>
              </a:cxn>
              <a:cxn ang="0">
                <a:pos x="119" y="317"/>
              </a:cxn>
              <a:cxn ang="0">
                <a:pos x="151" y="303"/>
              </a:cxn>
              <a:cxn ang="0">
                <a:pos x="164" y="272"/>
              </a:cxn>
              <a:cxn ang="0">
                <a:pos x="151" y="240"/>
              </a:cxn>
              <a:cxn ang="0">
                <a:pos x="119" y="227"/>
              </a:cxn>
              <a:cxn ang="0">
                <a:pos x="87" y="240"/>
              </a:cxn>
              <a:cxn ang="0">
                <a:pos x="74" y="272"/>
              </a:cxn>
              <a:cxn ang="0">
                <a:pos x="72" y="274"/>
              </a:cxn>
              <a:cxn ang="0">
                <a:pos x="0" y="72"/>
              </a:cxn>
              <a:cxn ang="0">
                <a:pos x="0" y="72"/>
              </a:cxn>
              <a:cxn ang="0">
                <a:pos x="74" y="72"/>
              </a:cxn>
              <a:cxn ang="0">
                <a:pos x="71" y="69"/>
              </a:cxn>
              <a:cxn ang="0">
                <a:pos x="59" y="40"/>
              </a:cxn>
              <a:cxn ang="0">
                <a:pos x="71" y="11"/>
              </a:cxn>
              <a:cxn ang="0">
                <a:pos x="100" y="0"/>
              </a:cxn>
              <a:cxn ang="0">
                <a:pos x="129" y="11"/>
              </a:cxn>
              <a:cxn ang="0">
                <a:pos x="141" y="40"/>
              </a:cxn>
              <a:cxn ang="0">
                <a:pos x="129" y="69"/>
              </a:cxn>
              <a:cxn ang="0">
                <a:pos x="126" y="72"/>
              </a:cxn>
              <a:cxn ang="0">
                <a:pos x="172" y="72"/>
              </a:cxn>
            </a:cxnLst>
            <a:rect l="0" t="0" r="r" b="b"/>
            <a:pathLst>
              <a:path w="320" h="390">
                <a:moveTo>
                  <a:pt x="172" y="72"/>
                </a:moveTo>
                <a:cubicBezTo>
                  <a:pt x="172" y="72"/>
                  <a:pt x="172" y="72"/>
                  <a:pt x="172" y="73"/>
                </a:cubicBezTo>
                <a:cubicBezTo>
                  <a:pt x="172" y="113"/>
                  <a:pt x="186" y="147"/>
                  <a:pt x="214" y="176"/>
                </a:cubicBezTo>
                <a:cubicBezTo>
                  <a:pt x="243" y="205"/>
                  <a:pt x="277" y="219"/>
                  <a:pt x="318" y="219"/>
                </a:cubicBezTo>
                <a:cubicBezTo>
                  <a:pt x="319" y="219"/>
                  <a:pt x="320" y="219"/>
                  <a:pt x="320" y="219"/>
                </a:cubicBezTo>
                <a:cubicBezTo>
                  <a:pt x="320" y="264"/>
                  <a:pt x="320" y="264"/>
                  <a:pt x="320" y="264"/>
                </a:cubicBezTo>
                <a:cubicBezTo>
                  <a:pt x="319" y="263"/>
                  <a:pt x="318" y="262"/>
                  <a:pt x="317" y="261"/>
                </a:cubicBezTo>
                <a:cubicBezTo>
                  <a:pt x="309" y="253"/>
                  <a:pt x="300" y="249"/>
                  <a:pt x="288" y="249"/>
                </a:cubicBezTo>
                <a:cubicBezTo>
                  <a:pt x="277" y="249"/>
                  <a:pt x="267" y="253"/>
                  <a:pt x="259" y="261"/>
                </a:cubicBezTo>
                <a:cubicBezTo>
                  <a:pt x="251" y="269"/>
                  <a:pt x="247" y="278"/>
                  <a:pt x="247" y="290"/>
                </a:cubicBezTo>
                <a:cubicBezTo>
                  <a:pt x="247" y="301"/>
                  <a:pt x="251" y="311"/>
                  <a:pt x="259" y="319"/>
                </a:cubicBezTo>
                <a:cubicBezTo>
                  <a:pt x="267" y="327"/>
                  <a:pt x="277" y="331"/>
                  <a:pt x="288" y="331"/>
                </a:cubicBezTo>
                <a:cubicBezTo>
                  <a:pt x="300" y="331"/>
                  <a:pt x="309" y="327"/>
                  <a:pt x="317" y="319"/>
                </a:cubicBezTo>
                <a:cubicBezTo>
                  <a:pt x="318" y="317"/>
                  <a:pt x="319" y="316"/>
                  <a:pt x="320" y="315"/>
                </a:cubicBezTo>
                <a:cubicBezTo>
                  <a:pt x="320" y="390"/>
                  <a:pt x="320" y="390"/>
                  <a:pt x="320" y="390"/>
                </a:cubicBezTo>
                <a:cubicBezTo>
                  <a:pt x="319" y="390"/>
                  <a:pt x="319" y="390"/>
                  <a:pt x="318" y="390"/>
                </a:cubicBezTo>
                <a:cubicBezTo>
                  <a:pt x="241" y="390"/>
                  <a:pt x="174" y="366"/>
                  <a:pt x="117" y="319"/>
                </a:cubicBezTo>
                <a:cubicBezTo>
                  <a:pt x="119" y="317"/>
                  <a:pt x="119" y="317"/>
                  <a:pt x="119" y="317"/>
                </a:cubicBezTo>
                <a:cubicBezTo>
                  <a:pt x="132" y="317"/>
                  <a:pt x="142" y="312"/>
                  <a:pt x="151" y="303"/>
                </a:cubicBezTo>
                <a:cubicBezTo>
                  <a:pt x="160" y="295"/>
                  <a:pt x="164" y="284"/>
                  <a:pt x="164" y="272"/>
                </a:cubicBezTo>
                <a:cubicBezTo>
                  <a:pt x="164" y="259"/>
                  <a:pt x="160" y="249"/>
                  <a:pt x="151" y="240"/>
                </a:cubicBezTo>
                <a:cubicBezTo>
                  <a:pt x="142" y="231"/>
                  <a:pt x="132" y="227"/>
                  <a:pt x="119" y="227"/>
                </a:cubicBezTo>
                <a:cubicBezTo>
                  <a:pt x="107" y="227"/>
                  <a:pt x="96" y="231"/>
                  <a:pt x="87" y="240"/>
                </a:cubicBezTo>
                <a:cubicBezTo>
                  <a:pt x="79" y="249"/>
                  <a:pt x="74" y="259"/>
                  <a:pt x="74" y="272"/>
                </a:cubicBezTo>
                <a:cubicBezTo>
                  <a:pt x="72" y="274"/>
                  <a:pt x="72" y="274"/>
                  <a:pt x="72" y="274"/>
                </a:cubicBezTo>
                <a:cubicBezTo>
                  <a:pt x="24" y="217"/>
                  <a:pt x="0" y="149"/>
                  <a:pt x="0" y="72"/>
                </a:cubicBezTo>
                <a:cubicBezTo>
                  <a:pt x="0" y="72"/>
                  <a:pt x="0" y="72"/>
                  <a:pt x="0" y="72"/>
                </a:cubicBezTo>
                <a:cubicBezTo>
                  <a:pt x="74" y="72"/>
                  <a:pt x="74" y="72"/>
                  <a:pt x="74" y="72"/>
                </a:cubicBezTo>
                <a:cubicBezTo>
                  <a:pt x="73" y="71"/>
                  <a:pt x="72" y="70"/>
                  <a:pt x="71" y="69"/>
                </a:cubicBezTo>
                <a:cubicBezTo>
                  <a:pt x="63" y="61"/>
                  <a:pt x="59" y="52"/>
                  <a:pt x="59" y="40"/>
                </a:cubicBezTo>
                <a:cubicBezTo>
                  <a:pt x="59" y="29"/>
                  <a:pt x="63" y="19"/>
                  <a:pt x="71" y="11"/>
                </a:cubicBezTo>
                <a:cubicBezTo>
                  <a:pt x="79" y="4"/>
                  <a:pt x="89" y="0"/>
                  <a:pt x="100" y="0"/>
                </a:cubicBezTo>
                <a:cubicBezTo>
                  <a:pt x="111" y="0"/>
                  <a:pt x="121" y="4"/>
                  <a:pt x="129" y="11"/>
                </a:cubicBezTo>
                <a:cubicBezTo>
                  <a:pt x="137" y="19"/>
                  <a:pt x="141" y="29"/>
                  <a:pt x="141" y="40"/>
                </a:cubicBezTo>
                <a:cubicBezTo>
                  <a:pt x="141" y="52"/>
                  <a:pt x="137" y="61"/>
                  <a:pt x="129" y="69"/>
                </a:cubicBezTo>
                <a:cubicBezTo>
                  <a:pt x="128" y="70"/>
                  <a:pt x="127" y="71"/>
                  <a:pt x="126" y="72"/>
                </a:cubicBezTo>
                <a:lnTo>
                  <a:pt x="172" y="72"/>
                </a:lnTo>
                <a:close/>
              </a:path>
            </a:pathLst>
          </a:custGeom>
          <a:solidFill>
            <a:schemeClr val="accent1"/>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8" name="Freeform 30"/>
          <p:cNvSpPr/>
          <p:nvPr/>
        </p:nvSpPr>
        <p:spPr bwMode="auto">
          <a:xfrm>
            <a:off x="1078755" y="1018189"/>
            <a:ext cx="1860672" cy="1513098"/>
          </a:xfrm>
          <a:custGeom>
            <a:avLst/>
            <a:gdLst/>
            <a:ahLst/>
            <a:cxnLst>
              <a:cxn ang="0">
                <a:pos x="172" y="317"/>
              </a:cxn>
              <a:cxn ang="0">
                <a:pos x="126" y="317"/>
              </a:cxn>
              <a:cxn ang="0">
                <a:pos x="129" y="314"/>
              </a:cxn>
              <a:cxn ang="0">
                <a:pos x="141" y="285"/>
              </a:cxn>
              <a:cxn ang="0">
                <a:pos x="129" y="256"/>
              </a:cxn>
              <a:cxn ang="0">
                <a:pos x="100" y="245"/>
              </a:cxn>
              <a:cxn ang="0">
                <a:pos x="71" y="256"/>
              </a:cxn>
              <a:cxn ang="0">
                <a:pos x="59" y="285"/>
              </a:cxn>
              <a:cxn ang="0">
                <a:pos x="71" y="314"/>
              </a:cxn>
              <a:cxn ang="0">
                <a:pos x="74" y="317"/>
              </a:cxn>
              <a:cxn ang="0">
                <a:pos x="0" y="317"/>
              </a:cxn>
              <a:cxn ang="0">
                <a:pos x="74" y="114"/>
              </a:cxn>
              <a:cxn ang="0">
                <a:pos x="72" y="114"/>
              </a:cxn>
              <a:cxn ang="0">
                <a:pos x="43" y="102"/>
              </a:cxn>
              <a:cxn ang="0">
                <a:pos x="31" y="73"/>
              </a:cxn>
              <a:cxn ang="0">
                <a:pos x="43" y="44"/>
              </a:cxn>
              <a:cxn ang="0">
                <a:pos x="72" y="32"/>
              </a:cxn>
              <a:cxn ang="0">
                <a:pos x="101" y="44"/>
              </a:cxn>
              <a:cxn ang="0">
                <a:pos x="113" y="73"/>
              </a:cxn>
              <a:cxn ang="0">
                <a:pos x="113" y="75"/>
              </a:cxn>
              <a:cxn ang="0">
                <a:pos x="318" y="0"/>
              </a:cxn>
              <a:cxn ang="0">
                <a:pos x="320" y="0"/>
              </a:cxn>
              <a:cxn ang="0">
                <a:pos x="320" y="70"/>
              </a:cxn>
              <a:cxn ang="0">
                <a:pos x="349" y="58"/>
              </a:cxn>
              <a:cxn ang="0">
                <a:pos x="378" y="70"/>
              </a:cxn>
              <a:cxn ang="0">
                <a:pos x="390" y="99"/>
              </a:cxn>
              <a:cxn ang="0">
                <a:pos x="378" y="128"/>
              </a:cxn>
              <a:cxn ang="0">
                <a:pos x="349" y="140"/>
              </a:cxn>
              <a:cxn ang="0">
                <a:pos x="320" y="128"/>
              </a:cxn>
              <a:cxn ang="0">
                <a:pos x="320" y="171"/>
              </a:cxn>
              <a:cxn ang="0">
                <a:pos x="318" y="171"/>
              </a:cxn>
              <a:cxn ang="0">
                <a:pos x="214" y="214"/>
              </a:cxn>
              <a:cxn ang="0">
                <a:pos x="172" y="317"/>
              </a:cxn>
            </a:cxnLst>
            <a:rect l="0" t="0" r="r" b="b"/>
            <a:pathLst>
              <a:path w="390" h="317">
                <a:moveTo>
                  <a:pt x="172" y="317"/>
                </a:moveTo>
                <a:cubicBezTo>
                  <a:pt x="126" y="317"/>
                  <a:pt x="126" y="317"/>
                  <a:pt x="126" y="317"/>
                </a:cubicBezTo>
                <a:cubicBezTo>
                  <a:pt x="127" y="316"/>
                  <a:pt x="128" y="315"/>
                  <a:pt x="129" y="314"/>
                </a:cubicBezTo>
                <a:cubicBezTo>
                  <a:pt x="137" y="306"/>
                  <a:pt x="141" y="297"/>
                  <a:pt x="141" y="285"/>
                </a:cubicBezTo>
                <a:cubicBezTo>
                  <a:pt x="141" y="274"/>
                  <a:pt x="137" y="264"/>
                  <a:pt x="129" y="256"/>
                </a:cubicBezTo>
                <a:cubicBezTo>
                  <a:pt x="121" y="249"/>
                  <a:pt x="111" y="245"/>
                  <a:pt x="100" y="245"/>
                </a:cubicBezTo>
                <a:cubicBezTo>
                  <a:pt x="89" y="245"/>
                  <a:pt x="79" y="249"/>
                  <a:pt x="71" y="256"/>
                </a:cubicBezTo>
                <a:cubicBezTo>
                  <a:pt x="63" y="264"/>
                  <a:pt x="59" y="274"/>
                  <a:pt x="59" y="285"/>
                </a:cubicBezTo>
                <a:cubicBezTo>
                  <a:pt x="59" y="297"/>
                  <a:pt x="63" y="306"/>
                  <a:pt x="71" y="314"/>
                </a:cubicBezTo>
                <a:cubicBezTo>
                  <a:pt x="72" y="315"/>
                  <a:pt x="73" y="316"/>
                  <a:pt x="74" y="317"/>
                </a:cubicBezTo>
                <a:cubicBezTo>
                  <a:pt x="0" y="317"/>
                  <a:pt x="0" y="317"/>
                  <a:pt x="0" y="317"/>
                </a:cubicBezTo>
                <a:cubicBezTo>
                  <a:pt x="0" y="239"/>
                  <a:pt x="25" y="171"/>
                  <a:pt x="74" y="114"/>
                </a:cubicBezTo>
                <a:cubicBezTo>
                  <a:pt x="73" y="114"/>
                  <a:pt x="73" y="114"/>
                  <a:pt x="72" y="114"/>
                </a:cubicBezTo>
                <a:cubicBezTo>
                  <a:pt x="61" y="114"/>
                  <a:pt x="51" y="110"/>
                  <a:pt x="43" y="102"/>
                </a:cubicBezTo>
                <a:cubicBezTo>
                  <a:pt x="35" y="94"/>
                  <a:pt x="31" y="84"/>
                  <a:pt x="31" y="73"/>
                </a:cubicBezTo>
                <a:cubicBezTo>
                  <a:pt x="31" y="62"/>
                  <a:pt x="35" y="52"/>
                  <a:pt x="43" y="44"/>
                </a:cubicBezTo>
                <a:cubicBezTo>
                  <a:pt x="51" y="36"/>
                  <a:pt x="61" y="32"/>
                  <a:pt x="72" y="32"/>
                </a:cubicBezTo>
                <a:cubicBezTo>
                  <a:pt x="83" y="32"/>
                  <a:pt x="93" y="36"/>
                  <a:pt x="101" y="44"/>
                </a:cubicBezTo>
                <a:cubicBezTo>
                  <a:pt x="109" y="52"/>
                  <a:pt x="113" y="62"/>
                  <a:pt x="113" y="73"/>
                </a:cubicBezTo>
                <a:cubicBezTo>
                  <a:pt x="113" y="74"/>
                  <a:pt x="113" y="74"/>
                  <a:pt x="113" y="75"/>
                </a:cubicBezTo>
                <a:cubicBezTo>
                  <a:pt x="170" y="25"/>
                  <a:pt x="239" y="0"/>
                  <a:pt x="318" y="0"/>
                </a:cubicBezTo>
                <a:cubicBezTo>
                  <a:pt x="319" y="0"/>
                  <a:pt x="319" y="0"/>
                  <a:pt x="320" y="0"/>
                </a:cubicBezTo>
                <a:cubicBezTo>
                  <a:pt x="320" y="70"/>
                  <a:pt x="320" y="70"/>
                  <a:pt x="320" y="70"/>
                </a:cubicBezTo>
                <a:cubicBezTo>
                  <a:pt x="328" y="62"/>
                  <a:pt x="338" y="58"/>
                  <a:pt x="349" y="58"/>
                </a:cubicBezTo>
                <a:cubicBezTo>
                  <a:pt x="361" y="58"/>
                  <a:pt x="370" y="62"/>
                  <a:pt x="378" y="70"/>
                </a:cubicBezTo>
                <a:cubicBezTo>
                  <a:pt x="386" y="78"/>
                  <a:pt x="390" y="88"/>
                  <a:pt x="390" y="99"/>
                </a:cubicBezTo>
                <a:cubicBezTo>
                  <a:pt x="390" y="110"/>
                  <a:pt x="386" y="120"/>
                  <a:pt x="378" y="128"/>
                </a:cubicBezTo>
                <a:cubicBezTo>
                  <a:pt x="370" y="136"/>
                  <a:pt x="361" y="140"/>
                  <a:pt x="349" y="140"/>
                </a:cubicBezTo>
                <a:cubicBezTo>
                  <a:pt x="338" y="140"/>
                  <a:pt x="328" y="136"/>
                  <a:pt x="320" y="128"/>
                </a:cubicBezTo>
                <a:cubicBezTo>
                  <a:pt x="320" y="171"/>
                  <a:pt x="320" y="171"/>
                  <a:pt x="320" y="171"/>
                </a:cubicBezTo>
                <a:cubicBezTo>
                  <a:pt x="320" y="171"/>
                  <a:pt x="319" y="171"/>
                  <a:pt x="318" y="171"/>
                </a:cubicBezTo>
                <a:cubicBezTo>
                  <a:pt x="277" y="171"/>
                  <a:pt x="243" y="186"/>
                  <a:pt x="214" y="214"/>
                </a:cubicBezTo>
                <a:cubicBezTo>
                  <a:pt x="186" y="242"/>
                  <a:pt x="172" y="277"/>
                  <a:pt x="172" y="317"/>
                </a:cubicBezTo>
                <a:close/>
              </a:path>
            </a:pathLst>
          </a:custGeom>
          <a:solidFill>
            <a:schemeClr val="accent2"/>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63" name="Freeform 129"/>
          <p:cNvSpPr/>
          <p:nvPr/>
        </p:nvSpPr>
        <p:spPr bwMode="auto">
          <a:xfrm>
            <a:off x="1613574" y="1608095"/>
            <a:ext cx="327637" cy="400745"/>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2"/>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64" name="Freeform 182"/>
          <p:cNvSpPr>
            <a:spLocks noEditPoints="1"/>
          </p:cNvSpPr>
          <p:nvPr/>
        </p:nvSpPr>
        <p:spPr bwMode="auto">
          <a:xfrm>
            <a:off x="1395942" y="2702628"/>
            <a:ext cx="448060" cy="418624"/>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2"/>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65" name="Freeform 211"/>
          <p:cNvSpPr>
            <a:spLocks noEditPoints="1"/>
          </p:cNvSpPr>
          <p:nvPr/>
        </p:nvSpPr>
        <p:spPr bwMode="auto">
          <a:xfrm>
            <a:off x="3437491" y="2025973"/>
            <a:ext cx="391728" cy="38862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2"/>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66" name="Freeform 135"/>
          <p:cNvSpPr>
            <a:spLocks noEditPoints="1"/>
          </p:cNvSpPr>
          <p:nvPr/>
        </p:nvSpPr>
        <p:spPr bwMode="auto">
          <a:xfrm>
            <a:off x="3061529" y="3196294"/>
            <a:ext cx="395469" cy="37043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2"/>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34" name="Freeform 239"/>
          <p:cNvSpPr>
            <a:spLocks noEditPoints="1"/>
          </p:cNvSpPr>
          <p:nvPr/>
        </p:nvSpPr>
        <p:spPr bwMode="auto">
          <a:xfrm>
            <a:off x="2329150" y="2319429"/>
            <a:ext cx="487265" cy="479592"/>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 calcmode="lin" valueType="num">
                                      <p:cBhvr>
                                        <p:cTn id="9" dur="500" fill="hold"/>
                                        <p:tgtEl>
                                          <p:spTgt spid="34"/>
                                        </p:tgtEl>
                                        <p:attrNameLst>
                                          <p:attrName>style.rotation</p:attrName>
                                        </p:attrNameLst>
                                      </p:cBhvr>
                                      <p:tavLst>
                                        <p:tav tm="0">
                                          <p:val>
                                            <p:fltVal val="360"/>
                                          </p:val>
                                        </p:tav>
                                        <p:tav tm="100000">
                                          <p:val>
                                            <p:fltVal val="0"/>
                                          </p:val>
                                        </p:tav>
                                      </p:tavLst>
                                    </p:anim>
                                    <p:animEffect transition="in" filter="fade">
                                      <p:cBhvr>
                                        <p:cTn id="10" dur="500"/>
                                        <p:tgtEl>
                                          <p:spTgt spid="34"/>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ppt_w</p:attrName>
                                        </p:attrNameLst>
                                      </p:cBhvr>
                                      <p:tavLst>
                                        <p:tav tm="0">
                                          <p:val>
                                            <p:fltVal val="0"/>
                                          </p:val>
                                        </p:tav>
                                        <p:tav tm="100000">
                                          <p:val>
                                            <p:strVal val="#ppt_w"/>
                                          </p:val>
                                        </p:tav>
                                      </p:tavLst>
                                    </p:anim>
                                    <p:anim calcmode="lin" valueType="num">
                                      <p:cBhvr>
                                        <p:cTn id="15" dur="500" fill="hold"/>
                                        <p:tgtEl>
                                          <p:spTgt spid="27"/>
                                        </p:tgtEl>
                                        <p:attrNameLst>
                                          <p:attrName>ppt_h</p:attrName>
                                        </p:attrNameLst>
                                      </p:cBhvr>
                                      <p:tavLst>
                                        <p:tav tm="0">
                                          <p:val>
                                            <p:fltVal val="0"/>
                                          </p:val>
                                        </p:tav>
                                        <p:tav tm="100000">
                                          <p:val>
                                            <p:strVal val="#ppt_h"/>
                                          </p:val>
                                        </p:tav>
                                      </p:tavLst>
                                    </p:anim>
                                    <p:animEffect transition="in" filter="fade">
                                      <p:cBhvr>
                                        <p:cTn id="16" dur="500"/>
                                        <p:tgtEl>
                                          <p:spTgt spid="27"/>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p:cTn id="20" dur="500" fill="hold"/>
                                        <p:tgtEl>
                                          <p:spTgt spid="64"/>
                                        </p:tgtEl>
                                        <p:attrNameLst>
                                          <p:attrName>ppt_w</p:attrName>
                                        </p:attrNameLst>
                                      </p:cBhvr>
                                      <p:tavLst>
                                        <p:tav tm="0">
                                          <p:val>
                                            <p:fltVal val="0"/>
                                          </p:val>
                                        </p:tav>
                                        <p:tav tm="100000">
                                          <p:val>
                                            <p:strVal val="#ppt_w"/>
                                          </p:val>
                                        </p:tav>
                                      </p:tavLst>
                                    </p:anim>
                                    <p:anim calcmode="lin" valueType="num">
                                      <p:cBhvr>
                                        <p:cTn id="21" dur="500" fill="hold"/>
                                        <p:tgtEl>
                                          <p:spTgt spid="64"/>
                                        </p:tgtEl>
                                        <p:attrNameLst>
                                          <p:attrName>ppt_h</p:attrName>
                                        </p:attrNameLst>
                                      </p:cBhvr>
                                      <p:tavLst>
                                        <p:tav tm="0">
                                          <p:val>
                                            <p:fltVal val="0"/>
                                          </p:val>
                                        </p:tav>
                                        <p:tav tm="100000">
                                          <p:val>
                                            <p:strVal val="#ppt_h"/>
                                          </p:val>
                                        </p:tav>
                                      </p:tavLst>
                                    </p:anim>
                                    <p:animEffect transition="in" filter="fade">
                                      <p:cBhvr>
                                        <p:cTn id="22" dur="500"/>
                                        <p:tgtEl>
                                          <p:spTgt spid="64"/>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p:cTn id="26" dur="500" fill="hold"/>
                                        <p:tgtEl>
                                          <p:spTgt spid="28"/>
                                        </p:tgtEl>
                                        <p:attrNameLst>
                                          <p:attrName>ppt_w</p:attrName>
                                        </p:attrNameLst>
                                      </p:cBhvr>
                                      <p:tavLst>
                                        <p:tav tm="0">
                                          <p:val>
                                            <p:fltVal val="0"/>
                                          </p:val>
                                        </p:tav>
                                        <p:tav tm="100000">
                                          <p:val>
                                            <p:strVal val="#ppt_w"/>
                                          </p:val>
                                        </p:tav>
                                      </p:tavLst>
                                    </p:anim>
                                    <p:anim calcmode="lin" valueType="num">
                                      <p:cBhvr>
                                        <p:cTn id="27" dur="500" fill="hold"/>
                                        <p:tgtEl>
                                          <p:spTgt spid="28"/>
                                        </p:tgtEl>
                                        <p:attrNameLst>
                                          <p:attrName>ppt_h</p:attrName>
                                        </p:attrNameLst>
                                      </p:cBhvr>
                                      <p:tavLst>
                                        <p:tav tm="0">
                                          <p:val>
                                            <p:fltVal val="0"/>
                                          </p:val>
                                        </p:tav>
                                        <p:tav tm="100000">
                                          <p:val>
                                            <p:strVal val="#ppt_h"/>
                                          </p:val>
                                        </p:tav>
                                      </p:tavLst>
                                    </p:anim>
                                    <p:animEffect transition="in" filter="fade">
                                      <p:cBhvr>
                                        <p:cTn id="28" dur="500"/>
                                        <p:tgtEl>
                                          <p:spTgt spid="28"/>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 calcmode="lin" valueType="num">
                                      <p:cBhvr>
                                        <p:cTn id="32" dur="500" fill="hold"/>
                                        <p:tgtEl>
                                          <p:spTgt spid="63"/>
                                        </p:tgtEl>
                                        <p:attrNameLst>
                                          <p:attrName>ppt_w</p:attrName>
                                        </p:attrNameLst>
                                      </p:cBhvr>
                                      <p:tavLst>
                                        <p:tav tm="0">
                                          <p:val>
                                            <p:fltVal val="0"/>
                                          </p:val>
                                        </p:tav>
                                        <p:tav tm="100000">
                                          <p:val>
                                            <p:strVal val="#ppt_w"/>
                                          </p:val>
                                        </p:tav>
                                      </p:tavLst>
                                    </p:anim>
                                    <p:anim calcmode="lin" valueType="num">
                                      <p:cBhvr>
                                        <p:cTn id="33" dur="500" fill="hold"/>
                                        <p:tgtEl>
                                          <p:spTgt spid="63"/>
                                        </p:tgtEl>
                                        <p:attrNameLst>
                                          <p:attrName>ppt_h</p:attrName>
                                        </p:attrNameLst>
                                      </p:cBhvr>
                                      <p:tavLst>
                                        <p:tav tm="0">
                                          <p:val>
                                            <p:fltVal val="0"/>
                                          </p:val>
                                        </p:tav>
                                        <p:tav tm="100000">
                                          <p:val>
                                            <p:strVal val="#ppt_h"/>
                                          </p:val>
                                        </p:tav>
                                      </p:tavLst>
                                    </p:anim>
                                    <p:animEffect transition="in" filter="fade">
                                      <p:cBhvr>
                                        <p:cTn id="34" dur="500"/>
                                        <p:tgtEl>
                                          <p:spTgt spid="63"/>
                                        </p:tgtEl>
                                      </p:cBhvr>
                                    </p:animEffect>
                                  </p:childTnLst>
                                </p:cTn>
                              </p:par>
                            </p:childTnLst>
                          </p:cTn>
                        </p:par>
                        <p:par>
                          <p:cTn id="35" fill="hold">
                            <p:stCondLst>
                              <p:cond delay="2500"/>
                            </p:stCondLst>
                            <p:childTnLst>
                              <p:par>
                                <p:cTn id="36" presetID="53" presetClass="entr" presetSubtype="16"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animEffect transition="in" filter="fade">
                                      <p:cBhvr>
                                        <p:cTn id="40" dur="500"/>
                                        <p:tgtEl>
                                          <p:spTgt spid="25"/>
                                        </p:tgtEl>
                                      </p:cBhvr>
                                    </p:animEffect>
                                  </p:childTnLst>
                                </p:cTn>
                              </p:par>
                            </p:childTnLst>
                          </p:cTn>
                        </p:par>
                        <p:par>
                          <p:cTn id="41" fill="hold">
                            <p:stCondLst>
                              <p:cond delay="3000"/>
                            </p:stCondLst>
                            <p:childTnLst>
                              <p:par>
                                <p:cTn id="42" presetID="53" presetClass="entr" presetSubtype="16" fill="hold" grpId="0" nodeType="afterEffect">
                                  <p:stCondLst>
                                    <p:cond delay="0"/>
                                  </p:stCondLst>
                                  <p:childTnLst>
                                    <p:set>
                                      <p:cBhvr>
                                        <p:cTn id="43" dur="1" fill="hold">
                                          <p:stCondLst>
                                            <p:cond delay="0"/>
                                          </p:stCondLst>
                                        </p:cTn>
                                        <p:tgtEl>
                                          <p:spTgt spid="65"/>
                                        </p:tgtEl>
                                        <p:attrNameLst>
                                          <p:attrName>style.visibility</p:attrName>
                                        </p:attrNameLst>
                                      </p:cBhvr>
                                      <p:to>
                                        <p:strVal val="visible"/>
                                      </p:to>
                                    </p:set>
                                    <p:anim calcmode="lin" valueType="num">
                                      <p:cBhvr>
                                        <p:cTn id="44" dur="500" fill="hold"/>
                                        <p:tgtEl>
                                          <p:spTgt spid="65"/>
                                        </p:tgtEl>
                                        <p:attrNameLst>
                                          <p:attrName>ppt_w</p:attrName>
                                        </p:attrNameLst>
                                      </p:cBhvr>
                                      <p:tavLst>
                                        <p:tav tm="0">
                                          <p:val>
                                            <p:fltVal val="0"/>
                                          </p:val>
                                        </p:tav>
                                        <p:tav tm="100000">
                                          <p:val>
                                            <p:strVal val="#ppt_w"/>
                                          </p:val>
                                        </p:tav>
                                      </p:tavLst>
                                    </p:anim>
                                    <p:anim calcmode="lin" valueType="num">
                                      <p:cBhvr>
                                        <p:cTn id="45" dur="500" fill="hold"/>
                                        <p:tgtEl>
                                          <p:spTgt spid="65"/>
                                        </p:tgtEl>
                                        <p:attrNameLst>
                                          <p:attrName>ppt_h</p:attrName>
                                        </p:attrNameLst>
                                      </p:cBhvr>
                                      <p:tavLst>
                                        <p:tav tm="0">
                                          <p:val>
                                            <p:fltVal val="0"/>
                                          </p:val>
                                        </p:tav>
                                        <p:tav tm="100000">
                                          <p:val>
                                            <p:strVal val="#ppt_h"/>
                                          </p:val>
                                        </p:tav>
                                      </p:tavLst>
                                    </p:anim>
                                    <p:animEffect transition="in" filter="fade">
                                      <p:cBhvr>
                                        <p:cTn id="46" dur="500"/>
                                        <p:tgtEl>
                                          <p:spTgt spid="65"/>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childTnLst>
                          </p:cTn>
                        </p:par>
                        <p:par>
                          <p:cTn id="53" fill="hold">
                            <p:stCondLst>
                              <p:cond delay="4000"/>
                            </p:stCondLst>
                            <p:childTnLst>
                              <p:par>
                                <p:cTn id="54" presetID="53" presetClass="entr" presetSubtype="16" fill="hold" grpId="0" nodeType="afterEffect">
                                  <p:stCondLst>
                                    <p:cond delay="0"/>
                                  </p:stCondLst>
                                  <p:childTnLst>
                                    <p:set>
                                      <p:cBhvr>
                                        <p:cTn id="55" dur="1" fill="hold">
                                          <p:stCondLst>
                                            <p:cond delay="0"/>
                                          </p:stCondLst>
                                        </p:cTn>
                                        <p:tgtEl>
                                          <p:spTgt spid="66"/>
                                        </p:tgtEl>
                                        <p:attrNameLst>
                                          <p:attrName>style.visibility</p:attrName>
                                        </p:attrNameLst>
                                      </p:cBhvr>
                                      <p:to>
                                        <p:strVal val="visible"/>
                                      </p:to>
                                    </p:set>
                                    <p:anim calcmode="lin" valueType="num">
                                      <p:cBhvr>
                                        <p:cTn id="56" dur="500" fill="hold"/>
                                        <p:tgtEl>
                                          <p:spTgt spid="66"/>
                                        </p:tgtEl>
                                        <p:attrNameLst>
                                          <p:attrName>ppt_w</p:attrName>
                                        </p:attrNameLst>
                                      </p:cBhvr>
                                      <p:tavLst>
                                        <p:tav tm="0">
                                          <p:val>
                                            <p:fltVal val="0"/>
                                          </p:val>
                                        </p:tav>
                                        <p:tav tm="100000">
                                          <p:val>
                                            <p:strVal val="#ppt_w"/>
                                          </p:val>
                                        </p:tav>
                                      </p:tavLst>
                                    </p:anim>
                                    <p:anim calcmode="lin" valueType="num">
                                      <p:cBhvr>
                                        <p:cTn id="57" dur="500" fill="hold"/>
                                        <p:tgtEl>
                                          <p:spTgt spid="66"/>
                                        </p:tgtEl>
                                        <p:attrNameLst>
                                          <p:attrName>ppt_h</p:attrName>
                                        </p:attrNameLst>
                                      </p:cBhvr>
                                      <p:tavLst>
                                        <p:tav tm="0">
                                          <p:val>
                                            <p:fltVal val="0"/>
                                          </p:val>
                                        </p:tav>
                                        <p:tav tm="100000">
                                          <p:val>
                                            <p:strVal val="#ppt_h"/>
                                          </p:val>
                                        </p:tav>
                                      </p:tavLst>
                                    </p:anim>
                                    <p:animEffect transition="in" filter="fade">
                                      <p:cBhvr>
                                        <p:cTn id="5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bldLvl="0" animBg="1"/>
      <p:bldP spid="27" grpId="0" bldLvl="0" animBg="1"/>
      <p:bldP spid="28" grpId="0" bldLvl="0" animBg="1"/>
      <p:bldP spid="63" grpId="0" bldLvl="0" animBg="1"/>
      <p:bldP spid="64" grpId="0" bldLvl="0" animBg="1"/>
      <p:bldP spid="65" grpId="0" bldLvl="0" animBg="1"/>
      <p:bldP spid="66" grpId="0" bldLvl="0" animBg="1"/>
      <p:bldP spid="34"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p:cNvSpPr>
            <a:spLocks noGrp="1" noChangeArrowheads="1"/>
          </p:cNvSpPr>
          <p:nvPr>
            <p:ph type="title" idx="4294967295"/>
          </p:nvPr>
        </p:nvSpPr>
        <p:spPr>
          <a:xfrm>
            <a:off x="0" y="205740"/>
            <a:ext cx="6172200" cy="857250"/>
          </a:xfrm>
        </p:spPr>
        <p:txBody>
          <a:bodyPr/>
          <a:lstStyle/>
          <a:p>
            <a:pPr eaLnBrk="1" hangingPunct="1"/>
            <a:r>
              <a:rPr lang="zh-CN" altLang="en-US" sz="2400" b="1">
                <a:solidFill>
                  <a:srgbClr val="000000"/>
                </a:solidFill>
                <a:cs typeface="微软雅黑"/>
              </a:rPr>
              <a:t>多阶段图问题：求从</a:t>
            </a:r>
            <a:r>
              <a:rPr lang="en-US" altLang="zh-CN" sz="2400" b="1">
                <a:solidFill>
                  <a:srgbClr val="000000"/>
                </a:solidFill>
                <a:cs typeface="微软雅黑"/>
              </a:rPr>
              <a:t>s</a:t>
            </a:r>
            <a:r>
              <a:rPr lang="zh-CN" altLang="en-US" sz="2400" b="1">
                <a:solidFill>
                  <a:srgbClr val="000000"/>
                </a:solidFill>
                <a:cs typeface="微软雅黑"/>
              </a:rPr>
              <a:t>到</a:t>
            </a:r>
            <a:r>
              <a:rPr lang="en-US" altLang="zh-CN" sz="2400" b="1">
                <a:solidFill>
                  <a:srgbClr val="000000"/>
                </a:solidFill>
                <a:cs typeface="微软雅黑"/>
              </a:rPr>
              <a:t>t</a:t>
            </a:r>
            <a:r>
              <a:rPr lang="zh-CN" altLang="en-US" sz="2400" b="1">
                <a:solidFill>
                  <a:srgbClr val="000000"/>
                </a:solidFill>
                <a:cs typeface="微软雅黑"/>
              </a:rPr>
              <a:t>的最小代价路径</a:t>
            </a:r>
          </a:p>
        </p:txBody>
      </p:sp>
      <p:sp>
        <p:nvSpPr>
          <p:cNvPr id="172034" name="Rectangle 3"/>
          <p:cNvSpPr>
            <a:spLocks noGrp="1" noChangeArrowheads="1"/>
          </p:cNvSpPr>
          <p:nvPr>
            <p:ph idx="4294967295"/>
          </p:nvPr>
        </p:nvSpPr>
        <p:spPr>
          <a:xfrm>
            <a:off x="251460" y="1059180"/>
            <a:ext cx="8262620" cy="1512570"/>
          </a:xfrm>
        </p:spPr>
        <p:txBody>
          <a:bodyPr/>
          <a:lstStyle/>
          <a:p>
            <a:pPr eaLnBrk="1" hangingPunct="1"/>
            <a:r>
              <a:rPr lang="zh-CN" altLang="en-US" sz="1950" b="1">
                <a:solidFill>
                  <a:srgbClr val="000000"/>
                </a:solidFill>
              </a:rPr>
              <a:t>设</a:t>
            </a:r>
            <a:r>
              <a:rPr lang="en-US" altLang="zh-CN" sz="1950" b="1">
                <a:solidFill>
                  <a:srgbClr val="000000"/>
                </a:solidFill>
              </a:rPr>
              <a:t>G=</a:t>
            </a:r>
            <a:r>
              <a:rPr lang="zh-CN" altLang="en-US" sz="1950" b="1">
                <a:solidFill>
                  <a:srgbClr val="000000"/>
                </a:solidFill>
              </a:rPr>
              <a:t>（</a:t>
            </a:r>
            <a:r>
              <a:rPr lang="en-US" altLang="zh-CN" sz="1950" b="1">
                <a:solidFill>
                  <a:srgbClr val="000000"/>
                </a:solidFill>
              </a:rPr>
              <a:t>V.E</a:t>
            </a:r>
            <a:r>
              <a:rPr lang="zh-CN" altLang="en-US" sz="1950" b="1">
                <a:solidFill>
                  <a:srgbClr val="000000"/>
                </a:solidFill>
              </a:rPr>
              <a:t>）是一个赋权有向图，其顶点集</a:t>
            </a:r>
            <a:r>
              <a:rPr lang="en-US" altLang="zh-CN" sz="1950" b="1">
                <a:solidFill>
                  <a:srgbClr val="000000"/>
                </a:solidFill>
              </a:rPr>
              <a:t>V</a:t>
            </a:r>
            <a:r>
              <a:rPr lang="zh-CN" altLang="en-US" sz="1950" b="1">
                <a:solidFill>
                  <a:srgbClr val="000000"/>
                </a:solidFill>
              </a:rPr>
              <a:t>被划分成</a:t>
            </a:r>
            <a:r>
              <a:rPr lang="en-US" altLang="zh-CN" sz="1950" b="1">
                <a:solidFill>
                  <a:srgbClr val="000000"/>
                </a:solidFill>
              </a:rPr>
              <a:t>k&gt;2</a:t>
            </a:r>
            <a:r>
              <a:rPr lang="zh-CN" altLang="en-US" sz="1950" b="1">
                <a:solidFill>
                  <a:srgbClr val="000000"/>
                </a:solidFill>
              </a:rPr>
              <a:t>个不相交的子集</a:t>
            </a:r>
            <a:r>
              <a:rPr lang="en-US" altLang="zh-CN" sz="1950" b="1">
                <a:solidFill>
                  <a:srgbClr val="000000"/>
                </a:solidFill>
              </a:rPr>
              <a:t>Vi</a:t>
            </a:r>
            <a:r>
              <a:rPr lang="zh-CN" altLang="en-US" sz="1950" b="1">
                <a:solidFill>
                  <a:srgbClr val="000000"/>
                </a:solidFill>
              </a:rPr>
              <a:t>。（</a:t>
            </a:r>
            <a:r>
              <a:rPr lang="en-US" altLang="zh-CN" sz="1950" b="1">
                <a:solidFill>
                  <a:srgbClr val="000000"/>
                </a:solidFill>
              </a:rPr>
              <a:t>1&lt;=i&lt;=k),</a:t>
            </a:r>
            <a:r>
              <a:rPr lang="zh-CN" altLang="en-US" sz="1950" b="1">
                <a:solidFill>
                  <a:srgbClr val="000000"/>
                </a:solidFill>
              </a:rPr>
              <a:t>其中，</a:t>
            </a:r>
            <a:r>
              <a:rPr lang="en-US" altLang="zh-CN" sz="1950" b="1">
                <a:solidFill>
                  <a:srgbClr val="000000"/>
                </a:solidFill>
              </a:rPr>
              <a:t>V1</a:t>
            </a:r>
            <a:r>
              <a:rPr lang="zh-CN" altLang="en-US" sz="1950" b="1">
                <a:solidFill>
                  <a:srgbClr val="000000"/>
                </a:solidFill>
              </a:rPr>
              <a:t>和</a:t>
            </a:r>
            <a:r>
              <a:rPr lang="en-US" altLang="zh-CN" sz="1950" b="1">
                <a:solidFill>
                  <a:srgbClr val="000000"/>
                </a:solidFill>
              </a:rPr>
              <a:t>Vk</a:t>
            </a:r>
            <a:r>
              <a:rPr lang="zh-CN" altLang="en-US" sz="1950" b="1">
                <a:solidFill>
                  <a:srgbClr val="000000"/>
                </a:solidFill>
              </a:rPr>
              <a:t>分别只有一个顶点</a:t>
            </a:r>
            <a:r>
              <a:rPr lang="en-US" altLang="zh-CN" sz="1950" b="1">
                <a:solidFill>
                  <a:srgbClr val="000000"/>
                </a:solidFill>
              </a:rPr>
              <a:t>s(</a:t>
            </a:r>
            <a:r>
              <a:rPr lang="zh-CN" altLang="en-US" sz="1950" b="1">
                <a:solidFill>
                  <a:srgbClr val="000000"/>
                </a:solidFill>
              </a:rPr>
              <a:t>源</a:t>
            </a:r>
            <a:r>
              <a:rPr lang="en-US" altLang="zh-CN" sz="1950" b="1">
                <a:solidFill>
                  <a:srgbClr val="000000"/>
                </a:solidFill>
              </a:rPr>
              <a:t>)</a:t>
            </a:r>
            <a:r>
              <a:rPr lang="zh-CN" altLang="en-US" sz="1950" b="1">
                <a:solidFill>
                  <a:srgbClr val="000000"/>
                </a:solidFill>
              </a:rPr>
              <a:t>和一个顶点</a:t>
            </a:r>
            <a:r>
              <a:rPr lang="en-US" altLang="zh-CN" sz="1950" b="1">
                <a:solidFill>
                  <a:srgbClr val="000000"/>
                </a:solidFill>
              </a:rPr>
              <a:t>t(</a:t>
            </a:r>
            <a:r>
              <a:rPr lang="zh-CN" altLang="en-US" sz="1950" b="1">
                <a:solidFill>
                  <a:srgbClr val="000000"/>
                </a:solidFill>
              </a:rPr>
              <a:t>汇），图中所有边的始点和终点都在相邻的两个子集</a:t>
            </a:r>
            <a:r>
              <a:rPr lang="en-US" altLang="zh-CN" sz="1950" b="1">
                <a:solidFill>
                  <a:srgbClr val="000000"/>
                </a:solidFill>
              </a:rPr>
              <a:t>Vi</a:t>
            </a:r>
            <a:r>
              <a:rPr lang="zh-CN" altLang="en-US" sz="1950" b="1">
                <a:solidFill>
                  <a:srgbClr val="000000"/>
                </a:solidFill>
              </a:rPr>
              <a:t>和</a:t>
            </a:r>
            <a:r>
              <a:rPr lang="en-US" altLang="zh-CN" sz="1950" b="1">
                <a:solidFill>
                  <a:srgbClr val="000000"/>
                </a:solidFill>
              </a:rPr>
              <a:t>Vi+1</a:t>
            </a:r>
            <a:r>
              <a:rPr lang="zh-CN" altLang="en-US" sz="1950" b="1">
                <a:solidFill>
                  <a:srgbClr val="000000"/>
                </a:solidFill>
              </a:rPr>
              <a:t>中。</a:t>
            </a:r>
          </a:p>
        </p:txBody>
      </p:sp>
      <p:sp>
        <p:nvSpPr>
          <p:cNvPr id="172036" name="Picture 4"/>
          <p:cNvSpPr>
            <a:spLocks noChangeAspect="1" noChangeArrowheads="1"/>
          </p:cNvSpPr>
          <p:nvPr/>
        </p:nvSpPr>
        <p:spPr bwMode="auto">
          <a:xfrm>
            <a:off x="2250281" y="2571750"/>
            <a:ext cx="4443413" cy="2171700"/>
          </a:xfrm>
          <a:prstGeom prst="rect">
            <a:avLst/>
          </a:prstGeom>
          <a:noFill/>
          <a:ln w="9525">
            <a:noFill/>
            <a:miter lim="800000"/>
          </a:ln>
        </p:spPr>
        <p:txBody>
          <a:bodyPr/>
          <a:lstStyle/>
          <a:p>
            <a:endParaRPr lang="zh-CN" altLang="en-US" sz="1500" b="1">
              <a:solidFill>
                <a:srgbClr val="000000"/>
              </a:solidFill>
            </a:endParaRPr>
          </a:p>
        </p:txBody>
      </p:sp>
      <p:pic>
        <p:nvPicPr>
          <p:cNvPr id="172037" name="Picture 2"/>
          <p:cNvPicPr>
            <a:picLocks noChangeAspect="1" noChangeArrowheads="1"/>
          </p:cNvPicPr>
          <p:nvPr/>
        </p:nvPicPr>
        <p:blipFill>
          <a:blip r:embed="rId2"/>
          <a:srcRect/>
          <a:stretch>
            <a:fillRect/>
          </a:stretch>
        </p:blipFill>
        <p:spPr bwMode="auto">
          <a:xfrm>
            <a:off x="2465785" y="2788444"/>
            <a:ext cx="4900613" cy="1322785"/>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5"/>
          <p:cNvPicPr>
            <a:picLocks noChangeAspect="1" noChangeArrowheads="1"/>
          </p:cNvPicPr>
          <p:nvPr/>
        </p:nvPicPr>
        <p:blipFill>
          <a:blip r:embed="rId2"/>
          <a:srcRect/>
          <a:stretch>
            <a:fillRect/>
          </a:stretch>
        </p:blipFill>
        <p:spPr bwMode="auto">
          <a:xfrm>
            <a:off x="1601391" y="357188"/>
            <a:ext cx="2614613" cy="242888"/>
          </a:xfrm>
          <a:prstGeom prst="rect">
            <a:avLst/>
          </a:prstGeom>
          <a:noFill/>
          <a:ln w="9525">
            <a:noFill/>
            <a:miter lim="800000"/>
            <a:headEnd/>
            <a:tailEnd/>
          </a:ln>
        </p:spPr>
      </p:pic>
      <p:pic>
        <p:nvPicPr>
          <p:cNvPr id="173059" name="Picture 6"/>
          <p:cNvPicPr>
            <a:picLocks noChangeAspect="1" noChangeArrowheads="1"/>
          </p:cNvPicPr>
          <p:nvPr/>
        </p:nvPicPr>
        <p:blipFill>
          <a:blip r:embed="rId3"/>
          <a:srcRect/>
          <a:stretch>
            <a:fillRect/>
          </a:stretch>
        </p:blipFill>
        <p:spPr bwMode="auto">
          <a:xfrm>
            <a:off x="1439466" y="844154"/>
            <a:ext cx="3057525" cy="1114425"/>
          </a:xfrm>
          <a:prstGeom prst="rect">
            <a:avLst/>
          </a:prstGeom>
          <a:noFill/>
          <a:ln w="9525">
            <a:noFill/>
            <a:miter lim="800000"/>
            <a:headEnd/>
            <a:tailEnd/>
          </a:ln>
        </p:spPr>
      </p:pic>
      <p:pic>
        <p:nvPicPr>
          <p:cNvPr id="173060" name="Picture 7"/>
          <p:cNvPicPr>
            <a:picLocks noChangeAspect="1" noChangeArrowheads="1"/>
          </p:cNvPicPr>
          <p:nvPr/>
        </p:nvPicPr>
        <p:blipFill>
          <a:blip r:embed="rId4"/>
          <a:srcRect/>
          <a:stretch>
            <a:fillRect/>
          </a:stretch>
        </p:blipFill>
        <p:spPr bwMode="auto">
          <a:xfrm>
            <a:off x="1494235" y="2085975"/>
            <a:ext cx="4716065" cy="1107281"/>
          </a:xfrm>
          <a:prstGeom prst="rect">
            <a:avLst/>
          </a:prstGeom>
          <a:noFill/>
          <a:ln w="9525">
            <a:noFill/>
            <a:miter lim="800000"/>
            <a:headEnd/>
            <a:tailEnd/>
          </a:ln>
        </p:spPr>
      </p:pic>
      <p:pic>
        <p:nvPicPr>
          <p:cNvPr id="173061" name="Picture 8"/>
          <p:cNvPicPr>
            <a:picLocks noChangeAspect="1" noChangeArrowheads="1"/>
          </p:cNvPicPr>
          <p:nvPr/>
        </p:nvPicPr>
        <p:blipFill>
          <a:blip r:embed="rId5"/>
          <a:srcRect/>
          <a:stretch>
            <a:fillRect/>
          </a:stretch>
        </p:blipFill>
        <p:spPr bwMode="auto">
          <a:xfrm>
            <a:off x="1494235" y="3436144"/>
            <a:ext cx="2743200" cy="264319"/>
          </a:xfrm>
          <a:prstGeom prst="rect">
            <a:avLst/>
          </a:prstGeom>
          <a:noFill/>
          <a:ln w="9525">
            <a:noFill/>
            <a:miter lim="800000"/>
            <a:headEnd/>
            <a:tailEnd/>
          </a:ln>
        </p:spPr>
      </p:pic>
      <p:pic>
        <p:nvPicPr>
          <p:cNvPr id="173062" name="Picture 9"/>
          <p:cNvPicPr>
            <a:picLocks noChangeAspect="1" noChangeArrowheads="1"/>
          </p:cNvPicPr>
          <p:nvPr/>
        </p:nvPicPr>
        <p:blipFill>
          <a:blip r:embed="rId6"/>
          <a:srcRect/>
          <a:stretch>
            <a:fillRect/>
          </a:stretch>
        </p:blipFill>
        <p:spPr bwMode="auto">
          <a:xfrm>
            <a:off x="1547813" y="4083844"/>
            <a:ext cx="4566047" cy="292894"/>
          </a:xfrm>
          <a:prstGeom prst="rect">
            <a:avLst/>
          </a:prstGeom>
          <a:noFill/>
          <a:ln w="9525">
            <a:noFill/>
            <a:miter lim="800000"/>
            <a:headEnd/>
            <a:tailEnd/>
          </a:ln>
        </p:spPr>
      </p:pic>
      <p:pic>
        <p:nvPicPr>
          <p:cNvPr id="173063" name="Picture 10"/>
          <p:cNvPicPr>
            <a:picLocks noChangeAspect="1" noChangeArrowheads="1"/>
          </p:cNvPicPr>
          <p:nvPr/>
        </p:nvPicPr>
        <p:blipFill>
          <a:blip r:embed="rId7"/>
          <a:srcRect/>
          <a:stretch>
            <a:fillRect/>
          </a:stretch>
        </p:blipFill>
        <p:spPr bwMode="auto">
          <a:xfrm>
            <a:off x="5320665" y="1108314"/>
            <a:ext cx="3150394" cy="850106"/>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idx="4294967295"/>
          </p:nvPr>
        </p:nvSpPr>
        <p:spPr>
          <a:xfrm>
            <a:off x="1806575" y="152400"/>
            <a:ext cx="6172200" cy="857250"/>
          </a:xfrm>
        </p:spPr>
        <p:txBody>
          <a:bodyPr/>
          <a:lstStyle/>
          <a:p>
            <a:pPr eaLnBrk="1" hangingPunct="1"/>
            <a:r>
              <a:rPr lang="zh-CN" altLang="en-US" b="1">
                <a:solidFill>
                  <a:srgbClr val="000000"/>
                </a:solidFill>
                <a:latin typeface="楷体" charset="0"/>
                <a:ea typeface="楷体" charset="0"/>
                <a:cs typeface="微软雅黑"/>
              </a:rPr>
              <a:t>最优化原理</a:t>
            </a:r>
          </a:p>
        </p:txBody>
      </p:sp>
      <p:sp>
        <p:nvSpPr>
          <p:cNvPr id="37890" name="Rectangle 3"/>
          <p:cNvSpPr>
            <a:spLocks noGrp="1" noChangeArrowheads="1"/>
          </p:cNvSpPr>
          <p:nvPr>
            <p:ph idx="4294967295"/>
          </p:nvPr>
        </p:nvSpPr>
        <p:spPr>
          <a:xfrm>
            <a:off x="448310" y="1200150"/>
            <a:ext cx="8256905" cy="3514725"/>
          </a:xfrm>
        </p:spPr>
        <p:txBody>
          <a:bodyPr/>
          <a:lstStyle/>
          <a:p>
            <a:pPr eaLnBrk="1" hangingPunct="1"/>
            <a:r>
              <a:rPr lang="zh-CN" altLang="en-US" b="1" dirty="0">
                <a:solidFill>
                  <a:srgbClr val="000000"/>
                </a:solidFill>
                <a:latin typeface="楷体" charset="0"/>
                <a:ea typeface="楷体" charset="0"/>
              </a:rPr>
              <a:t>多阶段过程的最优决策序列应当具有性质：</a:t>
            </a:r>
          </a:p>
          <a:p>
            <a:pPr lvl="1" eaLnBrk="1" hangingPunct="1"/>
            <a:r>
              <a:rPr lang="zh-CN" altLang="en-US" b="1" dirty="0">
                <a:solidFill>
                  <a:srgbClr val="000000"/>
                </a:solidFill>
                <a:latin typeface="楷体" charset="0"/>
                <a:ea typeface="楷体" charset="0"/>
              </a:rPr>
              <a:t>无论过程的初始状态和初始决策是什么，其余的决策都必须相对于初始决策所产生的状态构成一个最优决策序列。</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4"/>
          <p:cNvSpPr>
            <a:spLocks noGrp="1" noChangeArrowheads="1"/>
          </p:cNvSpPr>
          <p:nvPr>
            <p:ph type="ctrTitle" idx="4294967295"/>
          </p:nvPr>
        </p:nvSpPr>
        <p:spPr>
          <a:xfrm>
            <a:off x="0" y="1257300"/>
            <a:ext cx="5829300" cy="1153795"/>
          </a:xfrm>
        </p:spPr>
        <p:txBody>
          <a:bodyPr/>
          <a:lstStyle/>
          <a:p>
            <a:pPr eaLnBrk="1" hangingPunct="1"/>
            <a:r>
              <a:rPr lang="zh-CN" altLang="en-US" b="1">
                <a:solidFill>
                  <a:srgbClr val="000000"/>
                </a:solidFill>
                <a:cs typeface="微软雅黑"/>
              </a:rPr>
              <a:t>最长公共子序列</a:t>
            </a:r>
          </a:p>
        </p:txBody>
      </p:sp>
      <p:sp>
        <p:nvSpPr>
          <p:cNvPr id="33795" name="Rectangle 5"/>
          <p:cNvSpPr>
            <a:spLocks noGrp="1" noChangeArrowheads="1"/>
          </p:cNvSpPr>
          <p:nvPr>
            <p:ph type="subTitle" idx="4294967295"/>
          </p:nvPr>
        </p:nvSpPr>
        <p:spPr>
          <a:xfrm>
            <a:off x="539750" y="2411095"/>
            <a:ext cx="4914900" cy="1706245"/>
          </a:xfrm>
        </p:spPr>
        <p:txBody>
          <a:bodyPr rtlCol="0">
            <a:normAutofit fontScale="70000" lnSpcReduction="20000"/>
          </a:bodyPr>
          <a:lstStyle/>
          <a:p>
            <a:pPr eaLnBrk="1" fontAlgn="auto" hangingPunct="1">
              <a:spcAft>
                <a:spcPts val="0"/>
              </a:spcAft>
              <a:buFont typeface="Wingdings 2"/>
              <a:buNone/>
              <a:defRPr/>
            </a:pPr>
            <a:r>
              <a:rPr lang="zh-CN" altLang="en-US" dirty="0">
                <a:solidFill>
                  <a:srgbClr val="000099"/>
                </a:solidFill>
              </a:rPr>
              <a:t>问题：给定两个序列</a:t>
            </a:r>
          </a:p>
          <a:p>
            <a:pPr eaLnBrk="1" fontAlgn="auto" hangingPunct="1">
              <a:spcAft>
                <a:spcPts val="0"/>
              </a:spcAft>
              <a:buFont typeface="Wingdings 2"/>
              <a:buNone/>
              <a:defRPr/>
            </a:pPr>
            <a:r>
              <a:rPr lang="en-US" altLang="zh-CN" dirty="0">
                <a:solidFill>
                  <a:srgbClr val="000099"/>
                </a:solidFill>
              </a:rPr>
              <a:t>X={ x1, x2, …..,</a:t>
            </a:r>
            <a:r>
              <a:rPr lang="en-US" altLang="zh-CN" dirty="0" err="1">
                <a:solidFill>
                  <a:srgbClr val="000099"/>
                </a:solidFill>
              </a:rPr>
              <a:t>xm</a:t>
            </a:r>
            <a:r>
              <a:rPr lang="en-US" altLang="zh-CN" dirty="0">
                <a:solidFill>
                  <a:srgbClr val="000099"/>
                </a:solidFill>
              </a:rPr>
              <a:t>}</a:t>
            </a:r>
          </a:p>
          <a:p>
            <a:pPr eaLnBrk="1" fontAlgn="auto" hangingPunct="1">
              <a:spcAft>
                <a:spcPts val="0"/>
              </a:spcAft>
              <a:buFont typeface="Wingdings 2"/>
              <a:buNone/>
              <a:defRPr/>
            </a:pPr>
            <a:r>
              <a:rPr lang="en-US" altLang="zh-CN" dirty="0">
                <a:solidFill>
                  <a:srgbClr val="000099"/>
                </a:solidFill>
              </a:rPr>
              <a:t>Y={ y1, y2, ……,</a:t>
            </a:r>
            <a:r>
              <a:rPr lang="en-US" altLang="zh-CN" dirty="0" err="1">
                <a:solidFill>
                  <a:srgbClr val="000099"/>
                </a:solidFill>
              </a:rPr>
              <a:t>yn</a:t>
            </a:r>
            <a:r>
              <a:rPr lang="en-US" altLang="zh-CN" dirty="0">
                <a:solidFill>
                  <a:srgbClr val="000099"/>
                </a:solidFill>
              </a:rPr>
              <a:t>}</a:t>
            </a:r>
          </a:p>
          <a:p>
            <a:pPr eaLnBrk="1" fontAlgn="auto" hangingPunct="1">
              <a:spcAft>
                <a:spcPts val="0"/>
              </a:spcAft>
              <a:buFont typeface="Wingdings 2"/>
              <a:buNone/>
              <a:defRPr/>
            </a:pPr>
            <a:r>
              <a:rPr lang="zh-CN" altLang="en-US" dirty="0">
                <a:solidFill>
                  <a:srgbClr val="000099"/>
                </a:solidFill>
              </a:rPr>
              <a:t>找出</a:t>
            </a:r>
            <a:r>
              <a:rPr lang="en-US" altLang="zh-CN" dirty="0">
                <a:solidFill>
                  <a:srgbClr val="000099"/>
                </a:solidFill>
              </a:rPr>
              <a:t>X</a:t>
            </a:r>
            <a:r>
              <a:rPr lang="zh-CN" altLang="en-US" dirty="0">
                <a:solidFill>
                  <a:srgbClr val="000099"/>
                </a:solidFill>
              </a:rPr>
              <a:t>和</a:t>
            </a:r>
            <a:r>
              <a:rPr lang="en-US" altLang="zh-CN" dirty="0">
                <a:solidFill>
                  <a:srgbClr val="000099"/>
                </a:solidFill>
              </a:rPr>
              <a:t>Y</a:t>
            </a:r>
            <a:r>
              <a:rPr lang="zh-CN" altLang="en-US" dirty="0">
                <a:solidFill>
                  <a:srgbClr val="000099"/>
                </a:solidFill>
              </a:rPr>
              <a:t>的一个最长公共子序列。</a:t>
            </a:r>
          </a:p>
        </p:txBody>
      </p:sp>
      <p:grpSp>
        <p:nvGrpSpPr>
          <p:cNvPr id="2" name="组合 1"/>
          <p:cNvGrpSpPr/>
          <p:nvPr/>
        </p:nvGrpSpPr>
        <p:grpSpPr>
          <a:xfrm>
            <a:off x="5829300" y="899324"/>
            <a:ext cx="2354580" cy="2796911"/>
            <a:chOff x="9595" y="2508"/>
            <a:chExt cx="3107" cy="3804"/>
          </a:xfrm>
        </p:grpSpPr>
        <p:sp>
          <p:nvSpPr>
            <p:cNvPr id="5125" name="Freeform 5"/>
            <p:cNvSpPr/>
            <p:nvPr/>
          </p:nvSpPr>
          <p:spPr bwMode="auto">
            <a:xfrm flipH="1">
              <a:off x="10315" y="2508"/>
              <a:ext cx="1931" cy="1198"/>
            </a:xfrm>
            <a:custGeom>
              <a:avLst/>
              <a:gdLst/>
              <a:ahLst/>
              <a:cxnLst>
                <a:cxn ang="0">
                  <a:pos x="515" y="102"/>
                </a:cxn>
                <a:cxn ang="0">
                  <a:pos x="366" y="194"/>
                </a:cxn>
                <a:cxn ang="0">
                  <a:pos x="395" y="211"/>
                </a:cxn>
                <a:cxn ang="0">
                  <a:pos x="414" y="257"/>
                </a:cxn>
                <a:cxn ang="0">
                  <a:pos x="395" y="302"/>
                </a:cxn>
                <a:cxn ang="0">
                  <a:pos x="350" y="320"/>
                </a:cxn>
                <a:cxn ang="0">
                  <a:pos x="305" y="302"/>
                </a:cxn>
                <a:cxn ang="0">
                  <a:pos x="287" y="257"/>
                </a:cxn>
                <a:cxn ang="0">
                  <a:pos x="288" y="243"/>
                </a:cxn>
                <a:cxn ang="0">
                  <a:pos x="171" y="315"/>
                </a:cxn>
                <a:cxn ang="0">
                  <a:pos x="124" y="238"/>
                </a:cxn>
                <a:cxn ang="0">
                  <a:pos x="109" y="262"/>
                </a:cxn>
                <a:cxn ang="0">
                  <a:pos x="64" y="281"/>
                </a:cxn>
                <a:cxn ang="0">
                  <a:pos x="18" y="262"/>
                </a:cxn>
                <a:cxn ang="0">
                  <a:pos x="0" y="217"/>
                </a:cxn>
                <a:cxn ang="0">
                  <a:pos x="18" y="172"/>
                </a:cxn>
                <a:cxn ang="0">
                  <a:pos x="64" y="153"/>
                </a:cxn>
                <a:cxn ang="0">
                  <a:pos x="74" y="154"/>
                </a:cxn>
                <a:cxn ang="0">
                  <a:pos x="29" y="80"/>
                </a:cxn>
                <a:cxn ang="0">
                  <a:pos x="115" y="31"/>
                </a:cxn>
                <a:cxn ang="0">
                  <a:pos x="278" y="3"/>
                </a:cxn>
                <a:cxn ang="0">
                  <a:pos x="445" y="52"/>
                </a:cxn>
                <a:cxn ang="0">
                  <a:pos x="515" y="102"/>
                </a:cxn>
              </a:cxnLst>
              <a:rect l="0" t="0" r="r" b="b"/>
              <a:pathLst>
                <a:path w="515" h="320">
                  <a:moveTo>
                    <a:pt x="515" y="102"/>
                  </a:moveTo>
                  <a:cubicBezTo>
                    <a:pt x="366" y="194"/>
                    <a:pt x="366" y="194"/>
                    <a:pt x="366" y="194"/>
                  </a:cubicBezTo>
                  <a:cubicBezTo>
                    <a:pt x="377" y="197"/>
                    <a:pt x="387" y="203"/>
                    <a:pt x="395" y="211"/>
                  </a:cubicBezTo>
                  <a:cubicBezTo>
                    <a:pt x="408" y="224"/>
                    <a:pt x="414" y="239"/>
                    <a:pt x="414" y="257"/>
                  </a:cubicBezTo>
                  <a:cubicBezTo>
                    <a:pt x="414" y="274"/>
                    <a:pt x="408" y="289"/>
                    <a:pt x="395" y="302"/>
                  </a:cubicBezTo>
                  <a:cubicBezTo>
                    <a:pt x="383" y="314"/>
                    <a:pt x="368" y="320"/>
                    <a:pt x="350" y="320"/>
                  </a:cubicBezTo>
                  <a:cubicBezTo>
                    <a:pt x="333" y="320"/>
                    <a:pt x="318" y="314"/>
                    <a:pt x="305" y="302"/>
                  </a:cubicBezTo>
                  <a:cubicBezTo>
                    <a:pt x="293" y="289"/>
                    <a:pt x="287" y="274"/>
                    <a:pt x="287" y="257"/>
                  </a:cubicBezTo>
                  <a:cubicBezTo>
                    <a:pt x="287" y="252"/>
                    <a:pt x="287" y="247"/>
                    <a:pt x="288" y="243"/>
                  </a:cubicBezTo>
                  <a:cubicBezTo>
                    <a:pt x="171" y="315"/>
                    <a:pt x="171" y="315"/>
                    <a:pt x="171" y="315"/>
                  </a:cubicBezTo>
                  <a:cubicBezTo>
                    <a:pt x="124" y="238"/>
                    <a:pt x="124" y="238"/>
                    <a:pt x="124" y="238"/>
                  </a:cubicBezTo>
                  <a:cubicBezTo>
                    <a:pt x="121" y="247"/>
                    <a:pt x="116" y="255"/>
                    <a:pt x="109" y="262"/>
                  </a:cubicBezTo>
                  <a:cubicBezTo>
                    <a:pt x="96" y="275"/>
                    <a:pt x="81" y="281"/>
                    <a:pt x="64" y="281"/>
                  </a:cubicBezTo>
                  <a:cubicBezTo>
                    <a:pt x="46" y="281"/>
                    <a:pt x="31" y="275"/>
                    <a:pt x="18" y="262"/>
                  </a:cubicBezTo>
                  <a:cubicBezTo>
                    <a:pt x="6" y="250"/>
                    <a:pt x="0" y="235"/>
                    <a:pt x="0" y="217"/>
                  </a:cubicBezTo>
                  <a:cubicBezTo>
                    <a:pt x="0" y="200"/>
                    <a:pt x="6" y="184"/>
                    <a:pt x="18" y="172"/>
                  </a:cubicBezTo>
                  <a:cubicBezTo>
                    <a:pt x="31" y="160"/>
                    <a:pt x="46" y="153"/>
                    <a:pt x="64" y="153"/>
                  </a:cubicBezTo>
                  <a:cubicBezTo>
                    <a:pt x="67" y="153"/>
                    <a:pt x="71" y="154"/>
                    <a:pt x="74" y="154"/>
                  </a:cubicBezTo>
                  <a:cubicBezTo>
                    <a:pt x="29" y="80"/>
                    <a:pt x="29" y="80"/>
                    <a:pt x="29" y="80"/>
                  </a:cubicBezTo>
                  <a:cubicBezTo>
                    <a:pt x="55" y="60"/>
                    <a:pt x="84" y="43"/>
                    <a:pt x="115" y="31"/>
                  </a:cubicBezTo>
                  <a:cubicBezTo>
                    <a:pt x="167" y="9"/>
                    <a:pt x="221" y="0"/>
                    <a:pt x="278" y="3"/>
                  </a:cubicBezTo>
                  <a:cubicBezTo>
                    <a:pt x="337" y="7"/>
                    <a:pt x="392" y="23"/>
                    <a:pt x="445" y="52"/>
                  </a:cubicBezTo>
                  <a:cubicBezTo>
                    <a:pt x="471" y="67"/>
                    <a:pt x="494" y="84"/>
                    <a:pt x="515" y="102"/>
                  </a:cubicBezTo>
                  <a:close/>
                </a:path>
              </a:pathLst>
            </a:custGeom>
            <a:solidFill>
              <a:schemeClr val="accent3"/>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6" name="Freeform 6"/>
            <p:cNvSpPr/>
            <p:nvPr/>
          </p:nvSpPr>
          <p:spPr bwMode="auto">
            <a:xfrm flipH="1">
              <a:off x="9899" y="2890"/>
              <a:ext cx="1717" cy="1929"/>
            </a:xfrm>
            <a:custGeom>
              <a:avLst/>
              <a:gdLst/>
              <a:ahLst/>
              <a:cxnLst>
                <a:cxn ang="0">
                  <a:pos x="458" y="345"/>
                </a:cxn>
                <a:cxn ang="0">
                  <a:pos x="365" y="403"/>
                </a:cxn>
                <a:cxn ang="0">
                  <a:pos x="365" y="402"/>
                </a:cxn>
                <a:cxn ang="0">
                  <a:pos x="346" y="356"/>
                </a:cxn>
                <a:cxn ang="0">
                  <a:pos x="301" y="338"/>
                </a:cxn>
                <a:cxn ang="0">
                  <a:pos x="256" y="356"/>
                </a:cxn>
                <a:cxn ang="0">
                  <a:pos x="237" y="402"/>
                </a:cxn>
                <a:cxn ang="0">
                  <a:pos x="256" y="447"/>
                </a:cxn>
                <a:cxn ang="0">
                  <a:pos x="273" y="459"/>
                </a:cxn>
                <a:cxn ang="0">
                  <a:pos x="184" y="515"/>
                </a:cxn>
                <a:cxn ang="0">
                  <a:pos x="122" y="411"/>
                </a:cxn>
                <a:cxn ang="0">
                  <a:pos x="109" y="429"/>
                </a:cxn>
                <a:cxn ang="0">
                  <a:pos x="64" y="448"/>
                </a:cxn>
                <a:cxn ang="0">
                  <a:pos x="18" y="429"/>
                </a:cxn>
                <a:cxn ang="0">
                  <a:pos x="0" y="385"/>
                </a:cxn>
                <a:cxn ang="0">
                  <a:pos x="18" y="339"/>
                </a:cxn>
                <a:cxn ang="0">
                  <a:pos x="64" y="321"/>
                </a:cxn>
                <a:cxn ang="0">
                  <a:pos x="67" y="321"/>
                </a:cxn>
                <a:cxn ang="0">
                  <a:pos x="3" y="213"/>
                </a:cxn>
                <a:cxn ang="0">
                  <a:pos x="120" y="141"/>
                </a:cxn>
                <a:cxn ang="0">
                  <a:pos x="119" y="155"/>
                </a:cxn>
                <a:cxn ang="0">
                  <a:pos x="137" y="200"/>
                </a:cxn>
                <a:cxn ang="0">
                  <a:pos x="182" y="218"/>
                </a:cxn>
                <a:cxn ang="0">
                  <a:pos x="227" y="200"/>
                </a:cxn>
                <a:cxn ang="0">
                  <a:pos x="246" y="155"/>
                </a:cxn>
                <a:cxn ang="0">
                  <a:pos x="227" y="109"/>
                </a:cxn>
                <a:cxn ang="0">
                  <a:pos x="198" y="92"/>
                </a:cxn>
                <a:cxn ang="0">
                  <a:pos x="347" y="0"/>
                </a:cxn>
                <a:cxn ang="0">
                  <a:pos x="443" y="159"/>
                </a:cxn>
                <a:cxn ang="0">
                  <a:pos x="447" y="305"/>
                </a:cxn>
                <a:cxn ang="0">
                  <a:pos x="458" y="345"/>
                </a:cxn>
              </a:cxnLst>
              <a:rect l="0" t="0" r="r" b="b"/>
              <a:pathLst>
                <a:path w="458" h="515">
                  <a:moveTo>
                    <a:pt x="458" y="345"/>
                  </a:moveTo>
                  <a:cubicBezTo>
                    <a:pt x="365" y="403"/>
                    <a:pt x="365" y="403"/>
                    <a:pt x="365" y="403"/>
                  </a:cubicBezTo>
                  <a:cubicBezTo>
                    <a:pt x="365" y="402"/>
                    <a:pt x="365" y="402"/>
                    <a:pt x="365" y="402"/>
                  </a:cubicBezTo>
                  <a:cubicBezTo>
                    <a:pt x="365" y="384"/>
                    <a:pt x="358" y="369"/>
                    <a:pt x="346" y="356"/>
                  </a:cubicBezTo>
                  <a:cubicBezTo>
                    <a:pt x="334" y="344"/>
                    <a:pt x="319" y="338"/>
                    <a:pt x="301" y="338"/>
                  </a:cubicBezTo>
                  <a:cubicBezTo>
                    <a:pt x="283" y="338"/>
                    <a:pt x="268" y="344"/>
                    <a:pt x="256" y="356"/>
                  </a:cubicBezTo>
                  <a:cubicBezTo>
                    <a:pt x="243" y="369"/>
                    <a:pt x="237" y="384"/>
                    <a:pt x="237" y="402"/>
                  </a:cubicBezTo>
                  <a:cubicBezTo>
                    <a:pt x="237" y="419"/>
                    <a:pt x="243" y="434"/>
                    <a:pt x="256" y="447"/>
                  </a:cubicBezTo>
                  <a:cubicBezTo>
                    <a:pt x="261" y="452"/>
                    <a:pt x="267" y="456"/>
                    <a:pt x="273" y="459"/>
                  </a:cubicBezTo>
                  <a:cubicBezTo>
                    <a:pt x="184" y="515"/>
                    <a:pt x="184" y="515"/>
                    <a:pt x="184" y="515"/>
                  </a:cubicBezTo>
                  <a:cubicBezTo>
                    <a:pt x="122" y="411"/>
                    <a:pt x="122" y="411"/>
                    <a:pt x="122" y="411"/>
                  </a:cubicBezTo>
                  <a:cubicBezTo>
                    <a:pt x="119" y="418"/>
                    <a:pt x="114" y="424"/>
                    <a:pt x="109" y="429"/>
                  </a:cubicBezTo>
                  <a:cubicBezTo>
                    <a:pt x="96" y="442"/>
                    <a:pt x="81" y="448"/>
                    <a:pt x="64" y="448"/>
                  </a:cubicBezTo>
                  <a:cubicBezTo>
                    <a:pt x="46" y="448"/>
                    <a:pt x="31" y="442"/>
                    <a:pt x="18" y="429"/>
                  </a:cubicBezTo>
                  <a:cubicBezTo>
                    <a:pt x="6" y="417"/>
                    <a:pt x="0" y="402"/>
                    <a:pt x="0" y="385"/>
                  </a:cubicBezTo>
                  <a:cubicBezTo>
                    <a:pt x="0" y="367"/>
                    <a:pt x="6" y="352"/>
                    <a:pt x="18" y="339"/>
                  </a:cubicBezTo>
                  <a:cubicBezTo>
                    <a:pt x="31" y="327"/>
                    <a:pt x="46" y="321"/>
                    <a:pt x="64" y="321"/>
                  </a:cubicBezTo>
                  <a:cubicBezTo>
                    <a:pt x="65" y="321"/>
                    <a:pt x="66" y="321"/>
                    <a:pt x="67" y="321"/>
                  </a:cubicBezTo>
                  <a:cubicBezTo>
                    <a:pt x="3" y="213"/>
                    <a:pt x="3" y="213"/>
                    <a:pt x="3" y="213"/>
                  </a:cubicBezTo>
                  <a:cubicBezTo>
                    <a:pt x="120" y="141"/>
                    <a:pt x="120" y="141"/>
                    <a:pt x="120" y="141"/>
                  </a:cubicBezTo>
                  <a:cubicBezTo>
                    <a:pt x="119" y="145"/>
                    <a:pt x="119" y="150"/>
                    <a:pt x="119" y="155"/>
                  </a:cubicBezTo>
                  <a:cubicBezTo>
                    <a:pt x="119" y="172"/>
                    <a:pt x="125" y="187"/>
                    <a:pt x="137" y="200"/>
                  </a:cubicBezTo>
                  <a:cubicBezTo>
                    <a:pt x="150" y="212"/>
                    <a:pt x="165" y="218"/>
                    <a:pt x="182" y="218"/>
                  </a:cubicBezTo>
                  <a:cubicBezTo>
                    <a:pt x="200" y="218"/>
                    <a:pt x="215" y="212"/>
                    <a:pt x="227" y="200"/>
                  </a:cubicBezTo>
                  <a:cubicBezTo>
                    <a:pt x="240" y="187"/>
                    <a:pt x="246" y="172"/>
                    <a:pt x="246" y="155"/>
                  </a:cubicBezTo>
                  <a:cubicBezTo>
                    <a:pt x="246" y="137"/>
                    <a:pt x="240" y="122"/>
                    <a:pt x="227" y="109"/>
                  </a:cubicBezTo>
                  <a:cubicBezTo>
                    <a:pt x="219" y="101"/>
                    <a:pt x="209" y="95"/>
                    <a:pt x="198" y="92"/>
                  </a:cubicBezTo>
                  <a:cubicBezTo>
                    <a:pt x="347" y="0"/>
                    <a:pt x="347" y="0"/>
                    <a:pt x="347" y="0"/>
                  </a:cubicBezTo>
                  <a:cubicBezTo>
                    <a:pt x="396" y="43"/>
                    <a:pt x="428" y="97"/>
                    <a:pt x="443" y="159"/>
                  </a:cubicBezTo>
                  <a:cubicBezTo>
                    <a:pt x="454" y="205"/>
                    <a:pt x="456" y="254"/>
                    <a:pt x="447" y="305"/>
                  </a:cubicBezTo>
                  <a:cubicBezTo>
                    <a:pt x="445" y="314"/>
                    <a:pt x="449" y="328"/>
                    <a:pt x="458" y="345"/>
                  </a:cubicBezTo>
                  <a:close/>
                </a:path>
              </a:pathLst>
            </a:custGeom>
            <a:solidFill>
              <a:schemeClr val="accent2"/>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7" name="Freeform 7"/>
            <p:cNvSpPr/>
            <p:nvPr/>
          </p:nvSpPr>
          <p:spPr bwMode="auto">
            <a:xfrm flipH="1">
              <a:off x="9595" y="4156"/>
              <a:ext cx="1330" cy="1422"/>
            </a:xfrm>
            <a:custGeom>
              <a:avLst/>
              <a:gdLst/>
              <a:ahLst/>
              <a:cxnLst>
                <a:cxn ang="0">
                  <a:pos x="114" y="365"/>
                </a:cxn>
                <a:cxn ang="0">
                  <a:pos x="92" y="330"/>
                </a:cxn>
                <a:cxn ang="0">
                  <a:pos x="132" y="311"/>
                </a:cxn>
                <a:cxn ang="0">
                  <a:pos x="151" y="266"/>
                </a:cxn>
                <a:cxn ang="0">
                  <a:pos x="132" y="221"/>
                </a:cxn>
                <a:cxn ang="0">
                  <a:pos x="87" y="202"/>
                </a:cxn>
                <a:cxn ang="0">
                  <a:pos x="42" y="221"/>
                </a:cxn>
                <a:cxn ang="0">
                  <a:pos x="33" y="232"/>
                </a:cxn>
                <a:cxn ang="0">
                  <a:pos x="0" y="177"/>
                </a:cxn>
                <a:cxn ang="0">
                  <a:pos x="89" y="121"/>
                </a:cxn>
                <a:cxn ang="0">
                  <a:pos x="72" y="109"/>
                </a:cxn>
                <a:cxn ang="0">
                  <a:pos x="53" y="64"/>
                </a:cxn>
                <a:cxn ang="0">
                  <a:pos x="72" y="18"/>
                </a:cxn>
                <a:cxn ang="0">
                  <a:pos x="117" y="0"/>
                </a:cxn>
                <a:cxn ang="0">
                  <a:pos x="162" y="18"/>
                </a:cxn>
                <a:cxn ang="0">
                  <a:pos x="181" y="64"/>
                </a:cxn>
                <a:cxn ang="0">
                  <a:pos x="181" y="65"/>
                </a:cxn>
                <a:cxn ang="0">
                  <a:pos x="274" y="7"/>
                </a:cxn>
                <a:cxn ang="0">
                  <a:pos x="294" y="42"/>
                </a:cxn>
                <a:cxn ang="0">
                  <a:pos x="344" y="112"/>
                </a:cxn>
                <a:cxn ang="0">
                  <a:pos x="351" y="146"/>
                </a:cxn>
                <a:cxn ang="0">
                  <a:pos x="324" y="167"/>
                </a:cxn>
                <a:cxn ang="0">
                  <a:pos x="309" y="190"/>
                </a:cxn>
                <a:cxn ang="0">
                  <a:pos x="313" y="216"/>
                </a:cxn>
                <a:cxn ang="0">
                  <a:pos x="295" y="233"/>
                </a:cxn>
                <a:cxn ang="0">
                  <a:pos x="277" y="236"/>
                </a:cxn>
                <a:cxn ang="0">
                  <a:pos x="291" y="240"/>
                </a:cxn>
                <a:cxn ang="0">
                  <a:pos x="305" y="256"/>
                </a:cxn>
                <a:cxn ang="0">
                  <a:pos x="287" y="276"/>
                </a:cxn>
                <a:cxn ang="0">
                  <a:pos x="269" y="285"/>
                </a:cxn>
                <a:cxn ang="0">
                  <a:pos x="264" y="314"/>
                </a:cxn>
                <a:cxn ang="0">
                  <a:pos x="253" y="361"/>
                </a:cxn>
                <a:cxn ang="0">
                  <a:pos x="235" y="378"/>
                </a:cxn>
                <a:cxn ang="0">
                  <a:pos x="214" y="379"/>
                </a:cxn>
                <a:cxn ang="0">
                  <a:pos x="177" y="372"/>
                </a:cxn>
                <a:cxn ang="0">
                  <a:pos x="117" y="366"/>
                </a:cxn>
                <a:cxn ang="0">
                  <a:pos x="114" y="365"/>
                </a:cxn>
              </a:cxnLst>
              <a:rect l="0" t="0" r="r" b="b"/>
              <a:pathLst>
                <a:path w="355" h="380">
                  <a:moveTo>
                    <a:pt x="114" y="365"/>
                  </a:moveTo>
                  <a:cubicBezTo>
                    <a:pt x="92" y="330"/>
                    <a:pt x="92" y="330"/>
                    <a:pt x="92" y="330"/>
                  </a:cubicBezTo>
                  <a:cubicBezTo>
                    <a:pt x="108" y="329"/>
                    <a:pt x="121" y="323"/>
                    <a:pt x="132" y="311"/>
                  </a:cubicBezTo>
                  <a:cubicBezTo>
                    <a:pt x="145" y="299"/>
                    <a:pt x="151" y="284"/>
                    <a:pt x="151" y="266"/>
                  </a:cubicBezTo>
                  <a:cubicBezTo>
                    <a:pt x="151" y="249"/>
                    <a:pt x="145" y="233"/>
                    <a:pt x="132" y="221"/>
                  </a:cubicBezTo>
                  <a:cubicBezTo>
                    <a:pt x="120" y="209"/>
                    <a:pt x="105" y="202"/>
                    <a:pt x="87" y="202"/>
                  </a:cubicBezTo>
                  <a:cubicBezTo>
                    <a:pt x="70" y="202"/>
                    <a:pt x="54" y="209"/>
                    <a:pt x="42" y="221"/>
                  </a:cubicBezTo>
                  <a:cubicBezTo>
                    <a:pt x="38" y="224"/>
                    <a:pt x="36" y="228"/>
                    <a:pt x="33" y="232"/>
                  </a:cubicBezTo>
                  <a:cubicBezTo>
                    <a:pt x="0" y="177"/>
                    <a:pt x="0" y="177"/>
                    <a:pt x="0" y="177"/>
                  </a:cubicBezTo>
                  <a:cubicBezTo>
                    <a:pt x="89" y="121"/>
                    <a:pt x="89" y="121"/>
                    <a:pt x="89" y="121"/>
                  </a:cubicBezTo>
                  <a:cubicBezTo>
                    <a:pt x="83" y="118"/>
                    <a:pt x="77" y="114"/>
                    <a:pt x="72" y="109"/>
                  </a:cubicBezTo>
                  <a:cubicBezTo>
                    <a:pt x="59" y="96"/>
                    <a:pt x="53" y="81"/>
                    <a:pt x="53" y="64"/>
                  </a:cubicBezTo>
                  <a:cubicBezTo>
                    <a:pt x="53" y="46"/>
                    <a:pt x="59" y="31"/>
                    <a:pt x="72" y="18"/>
                  </a:cubicBezTo>
                  <a:cubicBezTo>
                    <a:pt x="84" y="6"/>
                    <a:pt x="99" y="0"/>
                    <a:pt x="117" y="0"/>
                  </a:cubicBezTo>
                  <a:cubicBezTo>
                    <a:pt x="135" y="0"/>
                    <a:pt x="150" y="6"/>
                    <a:pt x="162" y="18"/>
                  </a:cubicBezTo>
                  <a:cubicBezTo>
                    <a:pt x="174" y="31"/>
                    <a:pt x="181" y="46"/>
                    <a:pt x="181" y="64"/>
                  </a:cubicBezTo>
                  <a:cubicBezTo>
                    <a:pt x="181" y="64"/>
                    <a:pt x="181" y="64"/>
                    <a:pt x="181" y="65"/>
                  </a:cubicBezTo>
                  <a:cubicBezTo>
                    <a:pt x="274" y="7"/>
                    <a:pt x="274" y="7"/>
                    <a:pt x="274" y="7"/>
                  </a:cubicBezTo>
                  <a:cubicBezTo>
                    <a:pt x="279" y="17"/>
                    <a:pt x="286" y="29"/>
                    <a:pt x="294" y="42"/>
                  </a:cubicBezTo>
                  <a:cubicBezTo>
                    <a:pt x="321" y="79"/>
                    <a:pt x="338" y="102"/>
                    <a:pt x="344" y="112"/>
                  </a:cubicBezTo>
                  <a:cubicBezTo>
                    <a:pt x="353" y="127"/>
                    <a:pt x="355" y="138"/>
                    <a:pt x="351" y="146"/>
                  </a:cubicBezTo>
                  <a:cubicBezTo>
                    <a:pt x="348" y="154"/>
                    <a:pt x="339" y="160"/>
                    <a:pt x="324" y="167"/>
                  </a:cubicBezTo>
                  <a:cubicBezTo>
                    <a:pt x="312" y="172"/>
                    <a:pt x="307" y="180"/>
                    <a:pt x="309" y="190"/>
                  </a:cubicBezTo>
                  <a:cubicBezTo>
                    <a:pt x="309" y="196"/>
                    <a:pt x="311" y="204"/>
                    <a:pt x="313" y="216"/>
                  </a:cubicBezTo>
                  <a:cubicBezTo>
                    <a:pt x="313" y="223"/>
                    <a:pt x="307" y="229"/>
                    <a:pt x="295" y="233"/>
                  </a:cubicBezTo>
                  <a:cubicBezTo>
                    <a:pt x="289" y="235"/>
                    <a:pt x="283" y="236"/>
                    <a:pt x="277" y="236"/>
                  </a:cubicBezTo>
                  <a:cubicBezTo>
                    <a:pt x="282" y="237"/>
                    <a:pt x="286" y="238"/>
                    <a:pt x="291" y="240"/>
                  </a:cubicBezTo>
                  <a:cubicBezTo>
                    <a:pt x="301" y="244"/>
                    <a:pt x="305" y="249"/>
                    <a:pt x="305" y="256"/>
                  </a:cubicBezTo>
                  <a:cubicBezTo>
                    <a:pt x="305" y="263"/>
                    <a:pt x="299" y="270"/>
                    <a:pt x="287" y="276"/>
                  </a:cubicBezTo>
                  <a:cubicBezTo>
                    <a:pt x="281" y="280"/>
                    <a:pt x="275" y="283"/>
                    <a:pt x="269" y="285"/>
                  </a:cubicBezTo>
                  <a:cubicBezTo>
                    <a:pt x="264" y="289"/>
                    <a:pt x="263" y="299"/>
                    <a:pt x="264" y="314"/>
                  </a:cubicBezTo>
                  <a:cubicBezTo>
                    <a:pt x="265" y="332"/>
                    <a:pt x="261" y="347"/>
                    <a:pt x="253" y="361"/>
                  </a:cubicBezTo>
                  <a:cubicBezTo>
                    <a:pt x="247" y="370"/>
                    <a:pt x="241" y="376"/>
                    <a:pt x="235" y="378"/>
                  </a:cubicBezTo>
                  <a:cubicBezTo>
                    <a:pt x="230" y="380"/>
                    <a:pt x="223" y="380"/>
                    <a:pt x="214" y="379"/>
                  </a:cubicBezTo>
                  <a:cubicBezTo>
                    <a:pt x="208" y="378"/>
                    <a:pt x="196" y="375"/>
                    <a:pt x="177" y="372"/>
                  </a:cubicBezTo>
                  <a:cubicBezTo>
                    <a:pt x="158" y="368"/>
                    <a:pt x="138" y="366"/>
                    <a:pt x="117" y="366"/>
                  </a:cubicBezTo>
                  <a:cubicBezTo>
                    <a:pt x="116" y="365"/>
                    <a:pt x="115" y="365"/>
                    <a:pt x="114" y="365"/>
                  </a:cubicBezTo>
                  <a:close/>
                </a:path>
              </a:pathLst>
            </a:custGeom>
            <a:solidFill>
              <a:schemeClr val="accent1"/>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8" name="Freeform 8"/>
            <p:cNvSpPr/>
            <p:nvPr/>
          </p:nvSpPr>
          <p:spPr bwMode="auto">
            <a:xfrm flipH="1">
              <a:off x="10926" y="3688"/>
              <a:ext cx="1715" cy="1821"/>
            </a:xfrm>
            <a:custGeom>
              <a:avLst/>
              <a:gdLst/>
              <a:ahLst/>
              <a:cxnLst>
                <a:cxn ang="0">
                  <a:pos x="457" y="302"/>
                </a:cxn>
                <a:cxn ang="0">
                  <a:pos x="367" y="357"/>
                </a:cxn>
                <a:cxn ang="0">
                  <a:pos x="382" y="368"/>
                </a:cxn>
                <a:cxn ang="0">
                  <a:pos x="400" y="414"/>
                </a:cxn>
                <a:cxn ang="0">
                  <a:pos x="382" y="458"/>
                </a:cxn>
                <a:cxn ang="0">
                  <a:pos x="337" y="477"/>
                </a:cxn>
                <a:cxn ang="0">
                  <a:pos x="291" y="458"/>
                </a:cxn>
                <a:cxn ang="0">
                  <a:pos x="273" y="416"/>
                </a:cxn>
                <a:cxn ang="0">
                  <a:pos x="158" y="486"/>
                </a:cxn>
                <a:cxn ang="0">
                  <a:pos x="148" y="435"/>
                </a:cxn>
                <a:cxn ang="0">
                  <a:pos x="139" y="403"/>
                </a:cxn>
                <a:cxn ang="0">
                  <a:pos x="108" y="372"/>
                </a:cxn>
                <a:cxn ang="0">
                  <a:pos x="45" y="283"/>
                </a:cxn>
                <a:cxn ang="0">
                  <a:pos x="0" y="172"/>
                </a:cxn>
                <a:cxn ang="0">
                  <a:pos x="83" y="120"/>
                </a:cxn>
                <a:cxn ang="0">
                  <a:pos x="83" y="125"/>
                </a:cxn>
                <a:cxn ang="0">
                  <a:pos x="101" y="170"/>
                </a:cxn>
                <a:cxn ang="0">
                  <a:pos x="146" y="188"/>
                </a:cxn>
                <a:cxn ang="0">
                  <a:pos x="191" y="170"/>
                </a:cxn>
                <a:cxn ang="0">
                  <a:pos x="210" y="125"/>
                </a:cxn>
                <a:cxn ang="0">
                  <a:pos x="191" y="79"/>
                </a:cxn>
                <a:cxn ang="0">
                  <a:pos x="171" y="65"/>
                </a:cxn>
                <a:cxn ang="0">
                  <a:pos x="276" y="0"/>
                </a:cxn>
                <a:cxn ang="0">
                  <a:pos x="340" y="108"/>
                </a:cxn>
                <a:cxn ang="0">
                  <a:pos x="337" y="108"/>
                </a:cxn>
                <a:cxn ang="0">
                  <a:pos x="291" y="126"/>
                </a:cxn>
                <a:cxn ang="0">
                  <a:pos x="273" y="172"/>
                </a:cxn>
                <a:cxn ang="0">
                  <a:pos x="291" y="216"/>
                </a:cxn>
                <a:cxn ang="0">
                  <a:pos x="337" y="235"/>
                </a:cxn>
                <a:cxn ang="0">
                  <a:pos x="382" y="216"/>
                </a:cxn>
                <a:cxn ang="0">
                  <a:pos x="395" y="198"/>
                </a:cxn>
                <a:cxn ang="0">
                  <a:pos x="457" y="302"/>
                </a:cxn>
              </a:cxnLst>
              <a:rect l="0" t="0" r="r" b="b"/>
              <a:pathLst>
                <a:path w="457" h="486">
                  <a:moveTo>
                    <a:pt x="457" y="302"/>
                  </a:moveTo>
                  <a:cubicBezTo>
                    <a:pt x="367" y="357"/>
                    <a:pt x="367" y="357"/>
                    <a:pt x="367" y="357"/>
                  </a:cubicBezTo>
                  <a:cubicBezTo>
                    <a:pt x="372" y="360"/>
                    <a:pt x="377" y="364"/>
                    <a:pt x="382" y="368"/>
                  </a:cubicBezTo>
                  <a:cubicBezTo>
                    <a:pt x="394" y="381"/>
                    <a:pt x="400" y="396"/>
                    <a:pt x="400" y="414"/>
                  </a:cubicBezTo>
                  <a:cubicBezTo>
                    <a:pt x="400" y="431"/>
                    <a:pt x="394" y="446"/>
                    <a:pt x="382" y="458"/>
                  </a:cubicBezTo>
                  <a:cubicBezTo>
                    <a:pt x="369" y="471"/>
                    <a:pt x="354" y="477"/>
                    <a:pt x="337" y="477"/>
                  </a:cubicBezTo>
                  <a:cubicBezTo>
                    <a:pt x="319" y="477"/>
                    <a:pt x="304" y="471"/>
                    <a:pt x="291" y="458"/>
                  </a:cubicBezTo>
                  <a:cubicBezTo>
                    <a:pt x="280" y="447"/>
                    <a:pt x="273" y="432"/>
                    <a:pt x="273" y="416"/>
                  </a:cubicBezTo>
                  <a:cubicBezTo>
                    <a:pt x="158" y="486"/>
                    <a:pt x="158" y="486"/>
                    <a:pt x="158" y="486"/>
                  </a:cubicBezTo>
                  <a:cubicBezTo>
                    <a:pt x="156" y="469"/>
                    <a:pt x="152" y="452"/>
                    <a:pt x="148" y="435"/>
                  </a:cubicBezTo>
                  <a:cubicBezTo>
                    <a:pt x="139" y="403"/>
                    <a:pt x="139" y="403"/>
                    <a:pt x="139" y="403"/>
                  </a:cubicBezTo>
                  <a:cubicBezTo>
                    <a:pt x="108" y="372"/>
                    <a:pt x="108" y="372"/>
                    <a:pt x="108" y="372"/>
                  </a:cubicBezTo>
                  <a:cubicBezTo>
                    <a:pt x="84" y="345"/>
                    <a:pt x="63" y="315"/>
                    <a:pt x="45" y="283"/>
                  </a:cubicBezTo>
                  <a:cubicBezTo>
                    <a:pt x="25" y="246"/>
                    <a:pt x="9" y="209"/>
                    <a:pt x="0" y="172"/>
                  </a:cubicBezTo>
                  <a:cubicBezTo>
                    <a:pt x="83" y="120"/>
                    <a:pt x="83" y="120"/>
                    <a:pt x="83" y="120"/>
                  </a:cubicBezTo>
                  <a:cubicBezTo>
                    <a:pt x="83" y="122"/>
                    <a:pt x="83" y="123"/>
                    <a:pt x="83" y="125"/>
                  </a:cubicBezTo>
                  <a:cubicBezTo>
                    <a:pt x="83" y="142"/>
                    <a:pt x="89" y="157"/>
                    <a:pt x="101" y="170"/>
                  </a:cubicBezTo>
                  <a:cubicBezTo>
                    <a:pt x="114" y="182"/>
                    <a:pt x="129" y="188"/>
                    <a:pt x="146" y="188"/>
                  </a:cubicBezTo>
                  <a:cubicBezTo>
                    <a:pt x="164" y="188"/>
                    <a:pt x="179" y="182"/>
                    <a:pt x="191" y="170"/>
                  </a:cubicBezTo>
                  <a:cubicBezTo>
                    <a:pt x="204" y="157"/>
                    <a:pt x="210" y="142"/>
                    <a:pt x="210" y="125"/>
                  </a:cubicBezTo>
                  <a:cubicBezTo>
                    <a:pt x="210" y="107"/>
                    <a:pt x="204" y="92"/>
                    <a:pt x="191" y="79"/>
                  </a:cubicBezTo>
                  <a:cubicBezTo>
                    <a:pt x="185" y="73"/>
                    <a:pt x="178" y="68"/>
                    <a:pt x="171" y="65"/>
                  </a:cubicBezTo>
                  <a:cubicBezTo>
                    <a:pt x="276" y="0"/>
                    <a:pt x="276" y="0"/>
                    <a:pt x="276" y="0"/>
                  </a:cubicBezTo>
                  <a:cubicBezTo>
                    <a:pt x="340" y="108"/>
                    <a:pt x="340" y="108"/>
                    <a:pt x="340" y="108"/>
                  </a:cubicBezTo>
                  <a:cubicBezTo>
                    <a:pt x="339" y="108"/>
                    <a:pt x="338" y="108"/>
                    <a:pt x="337" y="108"/>
                  </a:cubicBezTo>
                  <a:cubicBezTo>
                    <a:pt x="319" y="108"/>
                    <a:pt x="304" y="114"/>
                    <a:pt x="291" y="126"/>
                  </a:cubicBezTo>
                  <a:cubicBezTo>
                    <a:pt x="279" y="139"/>
                    <a:pt x="273" y="154"/>
                    <a:pt x="273" y="172"/>
                  </a:cubicBezTo>
                  <a:cubicBezTo>
                    <a:pt x="273" y="189"/>
                    <a:pt x="279" y="204"/>
                    <a:pt x="291" y="216"/>
                  </a:cubicBezTo>
                  <a:cubicBezTo>
                    <a:pt x="304" y="229"/>
                    <a:pt x="319" y="235"/>
                    <a:pt x="337" y="235"/>
                  </a:cubicBezTo>
                  <a:cubicBezTo>
                    <a:pt x="354" y="235"/>
                    <a:pt x="369" y="229"/>
                    <a:pt x="382" y="216"/>
                  </a:cubicBezTo>
                  <a:cubicBezTo>
                    <a:pt x="387" y="211"/>
                    <a:pt x="392" y="205"/>
                    <a:pt x="395" y="198"/>
                  </a:cubicBezTo>
                  <a:lnTo>
                    <a:pt x="457" y="302"/>
                  </a:lnTo>
                  <a:close/>
                </a:path>
              </a:pathLst>
            </a:custGeom>
            <a:solidFill>
              <a:schemeClr val="accent5"/>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9" name="Freeform 9"/>
            <p:cNvSpPr/>
            <p:nvPr/>
          </p:nvSpPr>
          <p:spPr bwMode="auto">
            <a:xfrm flipH="1">
              <a:off x="10360" y="4818"/>
              <a:ext cx="1845" cy="1494"/>
            </a:xfrm>
            <a:custGeom>
              <a:avLst/>
              <a:gdLst/>
              <a:ahLst/>
              <a:cxnLst>
                <a:cxn ang="0">
                  <a:pos x="455" y="188"/>
                </a:cxn>
                <a:cxn ang="0">
                  <a:pos x="371" y="286"/>
                </a:cxn>
                <a:cxn ang="0">
                  <a:pos x="361" y="387"/>
                </a:cxn>
                <a:cxn ang="0">
                  <a:pos x="363" y="399"/>
                </a:cxn>
                <a:cxn ang="0">
                  <a:pos x="0" y="399"/>
                </a:cxn>
                <a:cxn ang="0">
                  <a:pos x="45" y="209"/>
                </a:cxn>
                <a:cxn ang="0">
                  <a:pos x="42" y="184"/>
                </a:cxn>
                <a:cxn ang="0">
                  <a:pos x="157" y="114"/>
                </a:cxn>
                <a:cxn ang="0">
                  <a:pos x="175" y="156"/>
                </a:cxn>
                <a:cxn ang="0">
                  <a:pos x="221" y="175"/>
                </a:cxn>
                <a:cxn ang="0">
                  <a:pos x="266" y="156"/>
                </a:cxn>
                <a:cxn ang="0">
                  <a:pos x="284" y="112"/>
                </a:cxn>
                <a:cxn ang="0">
                  <a:pos x="266" y="66"/>
                </a:cxn>
                <a:cxn ang="0">
                  <a:pos x="251" y="55"/>
                </a:cxn>
                <a:cxn ang="0">
                  <a:pos x="341" y="0"/>
                </a:cxn>
                <a:cxn ang="0">
                  <a:pos x="374" y="55"/>
                </a:cxn>
                <a:cxn ang="0">
                  <a:pos x="383" y="44"/>
                </a:cxn>
                <a:cxn ang="0">
                  <a:pos x="428" y="25"/>
                </a:cxn>
                <a:cxn ang="0">
                  <a:pos x="473" y="44"/>
                </a:cxn>
                <a:cxn ang="0">
                  <a:pos x="492" y="89"/>
                </a:cxn>
                <a:cxn ang="0">
                  <a:pos x="473" y="134"/>
                </a:cxn>
                <a:cxn ang="0">
                  <a:pos x="433" y="153"/>
                </a:cxn>
                <a:cxn ang="0">
                  <a:pos x="455" y="188"/>
                </a:cxn>
              </a:cxnLst>
              <a:rect l="0" t="0" r="r" b="b"/>
              <a:pathLst>
                <a:path w="492" h="399">
                  <a:moveTo>
                    <a:pt x="455" y="188"/>
                  </a:moveTo>
                  <a:cubicBezTo>
                    <a:pt x="414" y="188"/>
                    <a:pt x="386" y="221"/>
                    <a:pt x="371" y="286"/>
                  </a:cubicBezTo>
                  <a:cubicBezTo>
                    <a:pt x="364" y="320"/>
                    <a:pt x="360" y="353"/>
                    <a:pt x="361" y="387"/>
                  </a:cubicBezTo>
                  <a:cubicBezTo>
                    <a:pt x="363" y="399"/>
                    <a:pt x="363" y="399"/>
                    <a:pt x="363" y="399"/>
                  </a:cubicBezTo>
                  <a:cubicBezTo>
                    <a:pt x="0" y="399"/>
                    <a:pt x="0" y="399"/>
                    <a:pt x="0" y="399"/>
                  </a:cubicBezTo>
                  <a:cubicBezTo>
                    <a:pt x="38" y="354"/>
                    <a:pt x="53" y="290"/>
                    <a:pt x="45" y="209"/>
                  </a:cubicBezTo>
                  <a:cubicBezTo>
                    <a:pt x="45" y="201"/>
                    <a:pt x="44" y="193"/>
                    <a:pt x="42" y="184"/>
                  </a:cubicBezTo>
                  <a:cubicBezTo>
                    <a:pt x="157" y="114"/>
                    <a:pt x="157" y="114"/>
                    <a:pt x="157" y="114"/>
                  </a:cubicBezTo>
                  <a:cubicBezTo>
                    <a:pt x="157" y="130"/>
                    <a:pt x="164" y="145"/>
                    <a:pt x="175" y="156"/>
                  </a:cubicBezTo>
                  <a:cubicBezTo>
                    <a:pt x="188" y="169"/>
                    <a:pt x="203" y="175"/>
                    <a:pt x="221" y="175"/>
                  </a:cubicBezTo>
                  <a:cubicBezTo>
                    <a:pt x="238" y="175"/>
                    <a:pt x="253" y="169"/>
                    <a:pt x="266" y="156"/>
                  </a:cubicBezTo>
                  <a:cubicBezTo>
                    <a:pt x="278" y="144"/>
                    <a:pt x="284" y="129"/>
                    <a:pt x="284" y="112"/>
                  </a:cubicBezTo>
                  <a:cubicBezTo>
                    <a:pt x="284" y="94"/>
                    <a:pt x="278" y="79"/>
                    <a:pt x="266" y="66"/>
                  </a:cubicBezTo>
                  <a:cubicBezTo>
                    <a:pt x="261" y="62"/>
                    <a:pt x="256" y="58"/>
                    <a:pt x="251" y="55"/>
                  </a:cubicBezTo>
                  <a:cubicBezTo>
                    <a:pt x="341" y="0"/>
                    <a:pt x="341" y="0"/>
                    <a:pt x="341" y="0"/>
                  </a:cubicBezTo>
                  <a:cubicBezTo>
                    <a:pt x="374" y="55"/>
                    <a:pt x="374" y="55"/>
                    <a:pt x="374" y="55"/>
                  </a:cubicBezTo>
                  <a:cubicBezTo>
                    <a:pt x="377" y="51"/>
                    <a:pt x="379" y="47"/>
                    <a:pt x="383" y="44"/>
                  </a:cubicBezTo>
                  <a:cubicBezTo>
                    <a:pt x="395" y="32"/>
                    <a:pt x="411" y="25"/>
                    <a:pt x="428" y="25"/>
                  </a:cubicBezTo>
                  <a:cubicBezTo>
                    <a:pt x="446" y="25"/>
                    <a:pt x="461" y="32"/>
                    <a:pt x="473" y="44"/>
                  </a:cubicBezTo>
                  <a:cubicBezTo>
                    <a:pt x="486" y="56"/>
                    <a:pt x="492" y="72"/>
                    <a:pt x="492" y="89"/>
                  </a:cubicBezTo>
                  <a:cubicBezTo>
                    <a:pt x="492" y="107"/>
                    <a:pt x="486" y="122"/>
                    <a:pt x="473" y="134"/>
                  </a:cubicBezTo>
                  <a:cubicBezTo>
                    <a:pt x="462" y="146"/>
                    <a:pt x="449" y="152"/>
                    <a:pt x="433" y="153"/>
                  </a:cubicBezTo>
                  <a:lnTo>
                    <a:pt x="455" y="188"/>
                  </a:lnTo>
                  <a:close/>
                </a:path>
              </a:pathLst>
            </a:custGeom>
            <a:solidFill>
              <a:schemeClr val="accent6"/>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30" name="Freeform 10"/>
            <p:cNvSpPr/>
            <p:nvPr/>
          </p:nvSpPr>
          <p:spPr bwMode="auto">
            <a:xfrm flipH="1">
              <a:off x="11604" y="2808"/>
              <a:ext cx="1098" cy="1584"/>
            </a:xfrm>
            <a:custGeom>
              <a:avLst/>
              <a:gdLst/>
              <a:ahLst/>
              <a:cxnLst>
                <a:cxn ang="0">
                  <a:pos x="17" y="407"/>
                </a:cxn>
                <a:cxn ang="0">
                  <a:pos x="18" y="207"/>
                </a:cxn>
                <a:cxn ang="0">
                  <a:pos x="101" y="47"/>
                </a:cxn>
                <a:cxn ang="0">
                  <a:pos x="151" y="0"/>
                </a:cxn>
                <a:cxn ang="0">
                  <a:pos x="196" y="74"/>
                </a:cxn>
                <a:cxn ang="0">
                  <a:pos x="186" y="73"/>
                </a:cxn>
                <a:cxn ang="0">
                  <a:pos x="140" y="92"/>
                </a:cxn>
                <a:cxn ang="0">
                  <a:pos x="122" y="137"/>
                </a:cxn>
                <a:cxn ang="0">
                  <a:pos x="140" y="182"/>
                </a:cxn>
                <a:cxn ang="0">
                  <a:pos x="186" y="201"/>
                </a:cxn>
                <a:cxn ang="0">
                  <a:pos x="231" y="182"/>
                </a:cxn>
                <a:cxn ang="0">
                  <a:pos x="246" y="158"/>
                </a:cxn>
                <a:cxn ang="0">
                  <a:pos x="293" y="235"/>
                </a:cxn>
                <a:cxn ang="0">
                  <a:pos x="188" y="300"/>
                </a:cxn>
                <a:cxn ang="0">
                  <a:pos x="208" y="314"/>
                </a:cxn>
                <a:cxn ang="0">
                  <a:pos x="227" y="360"/>
                </a:cxn>
                <a:cxn ang="0">
                  <a:pos x="208" y="405"/>
                </a:cxn>
                <a:cxn ang="0">
                  <a:pos x="163" y="423"/>
                </a:cxn>
                <a:cxn ang="0">
                  <a:pos x="118" y="405"/>
                </a:cxn>
                <a:cxn ang="0">
                  <a:pos x="100" y="360"/>
                </a:cxn>
                <a:cxn ang="0">
                  <a:pos x="100" y="355"/>
                </a:cxn>
                <a:cxn ang="0">
                  <a:pos x="17" y="407"/>
                </a:cxn>
              </a:cxnLst>
              <a:rect l="0" t="0" r="r" b="b"/>
              <a:pathLst>
                <a:path w="293" h="423">
                  <a:moveTo>
                    <a:pt x="17" y="407"/>
                  </a:moveTo>
                  <a:cubicBezTo>
                    <a:pt x="0" y="341"/>
                    <a:pt x="1" y="275"/>
                    <a:pt x="18" y="207"/>
                  </a:cubicBezTo>
                  <a:cubicBezTo>
                    <a:pt x="33" y="145"/>
                    <a:pt x="61" y="92"/>
                    <a:pt x="101" y="47"/>
                  </a:cubicBezTo>
                  <a:cubicBezTo>
                    <a:pt x="116" y="29"/>
                    <a:pt x="133" y="14"/>
                    <a:pt x="151" y="0"/>
                  </a:cubicBezTo>
                  <a:cubicBezTo>
                    <a:pt x="196" y="74"/>
                    <a:pt x="196" y="74"/>
                    <a:pt x="196" y="74"/>
                  </a:cubicBezTo>
                  <a:cubicBezTo>
                    <a:pt x="193" y="74"/>
                    <a:pt x="189" y="73"/>
                    <a:pt x="186" y="73"/>
                  </a:cubicBezTo>
                  <a:cubicBezTo>
                    <a:pt x="168" y="73"/>
                    <a:pt x="153" y="80"/>
                    <a:pt x="140" y="92"/>
                  </a:cubicBezTo>
                  <a:cubicBezTo>
                    <a:pt x="128" y="104"/>
                    <a:pt x="122" y="120"/>
                    <a:pt x="122" y="137"/>
                  </a:cubicBezTo>
                  <a:cubicBezTo>
                    <a:pt x="122" y="155"/>
                    <a:pt x="128" y="170"/>
                    <a:pt x="140" y="182"/>
                  </a:cubicBezTo>
                  <a:cubicBezTo>
                    <a:pt x="153" y="195"/>
                    <a:pt x="168" y="201"/>
                    <a:pt x="186" y="201"/>
                  </a:cubicBezTo>
                  <a:cubicBezTo>
                    <a:pt x="203" y="201"/>
                    <a:pt x="218" y="195"/>
                    <a:pt x="231" y="182"/>
                  </a:cubicBezTo>
                  <a:cubicBezTo>
                    <a:pt x="238" y="175"/>
                    <a:pt x="243" y="167"/>
                    <a:pt x="246" y="158"/>
                  </a:cubicBezTo>
                  <a:cubicBezTo>
                    <a:pt x="293" y="235"/>
                    <a:pt x="293" y="235"/>
                    <a:pt x="293" y="235"/>
                  </a:cubicBezTo>
                  <a:cubicBezTo>
                    <a:pt x="188" y="300"/>
                    <a:pt x="188" y="300"/>
                    <a:pt x="188" y="300"/>
                  </a:cubicBezTo>
                  <a:cubicBezTo>
                    <a:pt x="195" y="303"/>
                    <a:pt x="202" y="308"/>
                    <a:pt x="208" y="314"/>
                  </a:cubicBezTo>
                  <a:cubicBezTo>
                    <a:pt x="221" y="327"/>
                    <a:pt x="227" y="342"/>
                    <a:pt x="227" y="360"/>
                  </a:cubicBezTo>
                  <a:cubicBezTo>
                    <a:pt x="227" y="377"/>
                    <a:pt x="221" y="392"/>
                    <a:pt x="208" y="405"/>
                  </a:cubicBezTo>
                  <a:cubicBezTo>
                    <a:pt x="196" y="417"/>
                    <a:pt x="181" y="423"/>
                    <a:pt x="163" y="423"/>
                  </a:cubicBezTo>
                  <a:cubicBezTo>
                    <a:pt x="146" y="423"/>
                    <a:pt x="131" y="417"/>
                    <a:pt x="118" y="405"/>
                  </a:cubicBezTo>
                  <a:cubicBezTo>
                    <a:pt x="106" y="392"/>
                    <a:pt x="100" y="377"/>
                    <a:pt x="100" y="360"/>
                  </a:cubicBezTo>
                  <a:cubicBezTo>
                    <a:pt x="100" y="358"/>
                    <a:pt x="100" y="357"/>
                    <a:pt x="100" y="355"/>
                  </a:cubicBezTo>
                  <a:lnTo>
                    <a:pt x="17" y="407"/>
                  </a:lnTo>
                  <a:close/>
                </a:path>
              </a:pathLst>
            </a:custGeom>
            <a:solidFill>
              <a:schemeClr val="accent4"/>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37" name="Text Placeholder 3"/>
            <p:cNvSpPr txBox="1"/>
            <p:nvPr/>
          </p:nvSpPr>
          <p:spPr>
            <a:xfrm>
              <a:off x="9950" y="4605"/>
              <a:ext cx="449" cy="415"/>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01</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8" name="Text Placeholder 3"/>
            <p:cNvSpPr txBox="1"/>
            <p:nvPr/>
          </p:nvSpPr>
          <p:spPr>
            <a:xfrm>
              <a:off x="11071" y="2852"/>
              <a:ext cx="449" cy="415"/>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03</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9" name="Text Placeholder 3"/>
            <p:cNvSpPr txBox="1"/>
            <p:nvPr/>
          </p:nvSpPr>
          <p:spPr>
            <a:xfrm>
              <a:off x="12048" y="3619"/>
              <a:ext cx="449" cy="415"/>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04</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0" name="Text Placeholder 3"/>
            <p:cNvSpPr txBox="1"/>
            <p:nvPr/>
          </p:nvSpPr>
          <p:spPr>
            <a:xfrm>
              <a:off x="10476" y="3720"/>
              <a:ext cx="449" cy="415"/>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02</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1" name="Text Placeholder 3"/>
            <p:cNvSpPr txBox="1"/>
            <p:nvPr/>
          </p:nvSpPr>
          <p:spPr>
            <a:xfrm>
              <a:off x="11604" y="4605"/>
              <a:ext cx="449" cy="415"/>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05</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2" name="Text Placeholder 3"/>
            <p:cNvSpPr txBox="1"/>
            <p:nvPr/>
          </p:nvSpPr>
          <p:spPr>
            <a:xfrm>
              <a:off x="11167" y="5708"/>
              <a:ext cx="449" cy="415"/>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06</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p:cNvPicPr>
            <a:picLocks noChangeAspect="1" noChangeArrowheads="1"/>
          </p:cNvPicPr>
          <p:nvPr/>
        </p:nvPicPr>
        <p:blipFill>
          <a:blip r:embed="rId2"/>
          <a:srcRect/>
          <a:stretch>
            <a:fillRect/>
          </a:stretch>
        </p:blipFill>
        <p:spPr bwMode="auto">
          <a:xfrm>
            <a:off x="1601391" y="754856"/>
            <a:ext cx="4672013" cy="1978819"/>
          </a:xfrm>
          <a:prstGeom prst="rect">
            <a:avLst/>
          </a:prstGeom>
          <a:noFill/>
          <a:ln w="9525">
            <a:noFill/>
            <a:miter lim="800000"/>
            <a:headEnd/>
            <a:tailEnd/>
          </a:ln>
        </p:spPr>
      </p:pic>
      <p:pic>
        <p:nvPicPr>
          <p:cNvPr id="175107" name="Picture 3"/>
          <p:cNvPicPr>
            <a:picLocks noChangeAspect="1" noChangeArrowheads="1"/>
          </p:cNvPicPr>
          <p:nvPr/>
        </p:nvPicPr>
        <p:blipFill>
          <a:blip r:embed="rId3"/>
          <a:srcRect/>
          <a:stretch>
            <a:fillRect/>
          </a:stretch>
        </p:blipFill>
        <p:spPr bwMode="auto">
          <a:xfrm>
            <a:off x="1709738" y="2877741"/>
            <a:ext cx="5207794" cy="1800225"/>
          </a:xfrm>
          <a:prstGeom prst="rect">
            <a:avLst/>
          </a:prstGeom>
          <a:noFill/>
          <a:ln w="9525">
            <a:noFill/>
            <a:miter lim="800000"/>
            <a:headEnd/>
            <a:tailEnd/>
          </a:ln>
        </p:spPr>
      </p:pic>
      <p:sp>
        <p:nvSpPr>
          <p:cNvPr id="5" name="Rectangle 2"/>
          <p:cNvSpPr>
            <a:spLocks noChangeArrowheads="1"/>
          </p:cNvSpPr>
          <p:nvPr/>
        </p:nvSpPr>
        <p:spPr bwMode="auto">
          <a:xfrm>
            <a:off x="2087166" y="0"/>
            <a:ext cx="4806553" cy="596504"/>
          </a:xfrm>
          <a:prstGeom prst="rect">
            <a:avLst/>
          </a:prstGeom>
          <a:noFill/>
          <a:ln>
            <a:noFill/>
          </a:ln>
          <a:effectLst/>
        </p:spPr>
        <p:txBody>
          <a:bodyPr anchor="b"/>
          <a:lstStyle/>
          <a:p>
            <a:pPr algn="ctr">
              <a:defRPr/>
            </a:pPr>
            <a:r>
              <a:rPr lang="zh-CN" altLang="en-US" sz="2850" b="1" dirty="0">
                <a:solidFill>
                  <a:srgbClr val="000066"/>
                </a:solidFill>
                <a:effectLst>
                  <a:outerShdw blurRad="38100" dist="38100" dir="2700000" algn="tl">
                    <a:srgbClr val="C0C0C0"/>
                  </a:outerShdw>
                </a:effectLst>
                <a:latin typeface="Garamond" pitchFamily="18" charset="0"/>
                <a:ea typeface="黑体" pitchFamily="2" charset="-122"/>
              </a:rPr>
              <a:t>公共子序列</a:t>
            </a:r>
            <a:endParaRPr lang="ja-JP" altLang="en-US" sz="2850" b="1" dirty="0">
              <a:solidFill>
                <a:srgbClr val="000066"/>
              </a:solidFill>
              <a:effectLst>
                <a:outerShdw blurRad="38100" dist="38100" dir="2700000" algn="tl">
                  <a:srgbClr val="C0C0C0"/>
                </a:outerShdw>
              </a:effectLst>
              <a:latin typeface="Garamond" pitchFamily="18" charset="0"/>
              <a:ea typeface="黑体"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2"/>
          <p:cNvSpPr>
            <a:spLocks noGrp="1" noChangeArrowheads="1"/>
          </p:cNvSpPr>
          <p:nvPr>
            <p:ph type="title" idx="4294967295"/>
          </p:nvPr>
        </p:nvSpPr>
        <p:spPr>
          <a:xfrm>
            <a:off x="1633855" y="94615"/>
            <a:ext cx="6172200" cy="857250"/>
          </a:xfrm>
        </p:spPr>
        <p:txBody>
          <a:bodyPr/>
          <a:lstStyle/>
          <a:p>
            <a:pPr algn="ctr" eaLnBrk="1" hangingPunct="1"/>
            <a:r>
              <a:rPr lang="zh-CN" altLang="en-US" sz="4000" b="1">
                <a:solidFill>
                  <a:srgbClr val="000000"/>
                </a:solidFill>
                <a:latin typeface="Times New Roman" pitchFamily="18" charset="0"/>
                <a:ea typeface="楷体" charset="0"/>
                <a:cs typeface="微软雅黑"/>
              </a:rPr>
              <a:t>最长公共子序列</a:t>
            </a:r>
          </a:p>
        </p:txBody>
      </p:sp>
      <p:sp>
        <p:nvSpPr>
          <p:cNvPr id="176130" name="Rectangle 3"/>
          <p:cNvSpPr>
            <a:spLocks noGrp="1" noChangeArrowheads="1"/>
          </p:cNvSpPr>
          <p:nvPr>
            <p:ph idx="4294967295"/>
          </p:nvPr>
        </p:nvSpPr>
        <p:spPr>
          <a:xfrm>
            <a:off x="885190" y="951865"/>
            <a:ext cx="7910830" cy="3514725"/>
          </a:xfrm>
        </p:spPr>
        <p:txBody>
          <a:bodyPr/>
          <a:lstStyle/>
          <a:p>
            <a:pPr algn="just" eaLnBrk="1" hangingPunct="1"/>
            <a:r>
              <a:rPr lang="en-US" altLang="zh-CN" b="1">
                <a:solidFill>
                  <a:srgbClr val="000000"/>
                </a:solidFill>
                <a:latin typeface="Times New Roman" pitchFamily="18" charset="0"/>
                <a:ea typeface="楷体" charset="0"/>
              </a:rPr>
              <a:t>X = { A, B, C, B, D, A, B }</a:t>
            </a:r>
          </a:p>
          <a:p>
            <a:pPr algn="just" eaLnBrk="1" hangingPunct="1"/>
            <a:r>
              <a:rPr lang="en-US" altLang="zh-CN" b="1">
                <a:solidFill>
                  <a:srgbClr val="000000"/>
                </a:solidFill>
                <a:latin typeface="Times New Roman" pitchFamily="18" charset="0"/>
                <a:ea typeface="楷体" charset="0"/>
              </a:rPr>
              <a:t>Y = { B, D, C, A, B, A }</a:t>
            </a:r>
          </a:p>
          <a:p>
            <a:pPr algn="just" eaLnBrk="1" hangingPunct="1"/>
            <a:r>
              <a:rPr lang="zh-CN" altLang="en-US" b="1">
                <a:solidFill>
                  <a:srgbClr val="000000"/>
                </a:solidFill>
                <a:latin typeface="Times New Roman" pitchFamily="18" charset="0"/>
                <a:ea typeface="楷体" charset="0"/>
              </a:rPr>
              <a:t>其中，序列 </a:t>
            </a:r>
            <a:r>
              <a:rPr lang="en-US" altLang="zh-CN" b="1">
                <a:solidFill>
                  <a:srgbClr val="000000"/>
                </a:solidFill>
                <a:latin typeface="Times New Roman" pitchFamily="18" charset="0"/>
                <a:ea typeface="楷体" charset="0"/>
              </a:rPr>
              <a:t>{ B, C, A }</a:t>
            </a:r>
            <a:r>
              <a:rPr lang="zh-CN" altLang="en-US" b="1">
                <a:solidFill>
                  <a:srgbClr val="000000"/>
                </a:solidFill>
                <a:latin typeface="Times New Roman" pitchFamily="18" charset="0"/>
                <a:ea typeface="楷体" charset="0"/>
              </a:rPr>
              <a:t>是长度</a:t>
            </a:r>
            <a:r>
              <a:rPr lang="en-US" altLang="zh-CN" b="1">
                <a:solidFill>
                  <a:srgbClr val="000000"/>
                </a:solidFill>
                <a:latin typeface="Times New Roman" pitchFamily="18" charset="0"/>
                <a:ea typeface="楷体" charset="0"/>
              </a:rPr>
              <a:t>=3</a:t>
            </a:r>
            <a:r>
              <a:rPr lang="zh-CN" altLang="en-US" b="1">
                <a:solidFill>
                  <a:srgbClr val="000000"/>
                </a:solidFill>
                <a:latin typeface="Times New Roman" pitchFamily="18" charset="0"/>
                <a:ea typeface="楷体" charset="0"/>
              </a:rPr>
              <a:t>的公共子序列；</a:t>
            </a:r>
          </a:p>
          <a:p>
            <a:pPr algn="just" eaLnBrk="1" hangingPunct="1"/>
            <a:r>
              <a:rPr lang="en-US" altLang="zh-CN" b="1">
                <a:solidFill>
                  <a:srgbClr val="000000"/>
                </a:solidFill>
                <a:latin typeface="Times New Roman" pitchFamily="18" charset="0"/>
                <a:ea typeface="楷体" charset="0"/>
              </a:rPr>
              <a:t>{ B, C, B, A }</a:t>
            </a:r>
            <a:r>
              <a:rPr lang="zh-CN" altLang="en-US" b="1">
                <a:solidFill>
                  <a:srgbClr val="000000"/>
                </a:solidFill>
                <a:latin typeface="Times New Roman" pitchFamily="18" charset="0"/>
                <a:ea typeface="楷体" charset="0"/>
              </a:rPr>
              <a:t>是长度</a:t>
            </a:r>
            <a:r>
              <a:rPr lang="en-US" altLang="zh-CN" b="1">
                <a:solidFill>
                  <a:srgbClr val="000000"/>
                </a:solidFill>
                <a:latin typeface="Times New Roman" pitchFamily="18" charset="0"/>
                <a:ea typeface="楷体" charset="0"/>
              </a:rPr>
              <a:t>=4</a:t>
            </a:r>
            <a:r>
              <a:rPr lang="zh-CN" altLang="en-US" b="1">
                <a:solidFill>
                  <a:srgbClr val="000000"/>
                </a:solidFill>
                <a:latin typeface="Times New Roman" pitchFamily="18" charset="0"/>
                <a:ea typeface="楷体" charset="0"/>
              </a:rPr>
              <a:t>的最长公共子序列</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ChangeArrowheads="1"/>
          </p:cNvSpPr>
          <p:nvPr/>
        </p:nvSpPr>
        <p:spPr bwMode="auto">
          <a:xfrm>
            <a:off x="2173526" y="209550"/>
            <a:ext cx="4806553" cy="596504"/>
          </a:xfrm>
          <a:prstGeom prst="rect">
            <a:avLst/>
          </a:prstGeom>
          <a:noFill/>
          <a:ln>
            <a:noFill/>
          </a:ln>
          <a:effectLst/>
        </p:spPr>
        <p:txBody>
          <a:bodyPr anchor="b"/>
          <a:lstStyle/>
          <a:p>
            <a:pPr algn="ctr">
              <a:defRPr/>
            </a:pPr>
            <a:r>
              <a:rPr lang="zh-CN" altLang="en-US" sz="2850" b="1" dirty="0">
                <a:solidFill>
                  <a:srgbClr val="000066"/>
                </a:solidFill>
                <a:effectLst>
                  <a:outerShdw blurRad="38100" dist="38100" dir="2700000" algn="tl">
                    <a:srgbClr val="C0C0C0"/>
                  </a:outerShdw>
                </a:effectLst>
                <a:latin typeface="Garamond" pitchFamily="18" charset="0"/>
                <a:ea typeface="黑体" pitchFamily="2" charset="-122"/>
              </a:rPr>
              <a:t>最长公共子序列</a:t>
            </a:r>
            <a:endParaRPr lang="ja-JP" altLang="en-US" sz="2850" b="1" dirty="0">
              <a:solidFill>
                <a:srgbClr val="000066"/>
              </a:solidFill>
              <a:effectLst>
                <a:outerShdw blurRad="38100" dist="38100" dir="2700000" algn="tl">
                  <a:srgbClr val="C0C0C0"/>
                </a:outerShdw>
              </a:effectLst>
              <a:latin typeface="Garamond" pitchFamily="18" charset="0"/>
              <a:ea typeface="黑体" pitchFamily="2" charset="-122"/>
            </a:endParaRPr>
          </a:p>
        </p:txBody>
      </p:sp>
      <p:pic>
        <p:nvPicPr>
          <p:cNvPr id="177155" name="Picture 2"/>
          <p:cNvPicPr>
            <a:picLocks noChangeAspect="1" noChangeArrowheads="1"/>
          </p:cNvPicPr>
          <p:nvPr/>
        </p:nvPicPr>
        <p:blipFill>
          <a:blip r:embed="rId2"/>
          <a:srcRect/>
          <a:stretch>
            <a:fillRect/>
          </a:stretch>
        </p:blipFill>
        <p:spPr bwMode="auto">
          <a:xfrm>
            <a:off x="1335881" y="1113235"/>
            <a:ext cx="6307931" cy="592931"/>
          </a:xfrm>
          <a:prstGeom prst="rect">
            <a:avLst/>
          </a:prstGeom>
          <a:noFill/>
          <a:ln w="9525">
            <a:noFill/>
            <a:miter lim="800000"/>
            <a:headEnd/>
            <a:tailEnd/>
          </a:ln>
        </p:spPr>
      </p:pic>
      <p:pic>
        <p:nvPicPr>
          <p:cNvPr id="177156" name="Picture 3"/>
          <p:cNvPicPr>
            <a:picLocks noChangeAspect="1" noChangeArrowheads="1"/>
          </p:cNvPicPr>
          <p:nvPr/>
        </p:nvPicPr>
        <p:blipFill>
          <a:blip r:embed="rId3"/>
          <a:srcRect/>
          <a:stretch>
            <a:fillRect/>
          </a:stretch>
        </p:blipFill>
        <p:spPr bwMode="auto">
          <a:xfrm>
            <a:off x="1335881" y="2264569"/>
            <a:ext cx="5643563" cy="700088"/>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2"/>
          <p:cNvSpPr>
            <a:spLocks noGrp="1" noChangeArrowheads="1"/>
          </p:cNvSpPr>
          <p:nvPr>
            <p:ph type="title" idx="4294967295"/>
          </p:nvPr>
        </p:nvSpPr>
        <p:spPr>
          <a:xfrm>
            <a:off x="1806575" y="36830"/>
            <a:ext cx="6172200" cy="857250"/>
          </a:xfrm>
        </p:spPr>
        <p:txBody>
          <a:bodyPr/>
          <a:lstStyle/>
          <a:p>
            <a:pPr eaLnBrk="1" hangingPunct="1"/>
            <a:r>
              <a:rPr lang="zh-CN" altLang="en-US" b="1">
                <a:solidFill>
                  <a:srgbClr val="000000"/>
                </a:solidFill>
                <a:latin typeface="Times New Roman" pitchFamily="18" charset="0"/>
                <a:ea typeface="楷体" charset="0"/>
                <a:cs typeface="微软雅黑"/>
              </a:rPr>
              <a:t>又见穷举</a:t>
            </a:r>
          </a:p>
        </p:txBody>
      </p:sp>
      <p:sp>
        <p:nvSpPr>
          <p:cNvPr id="178178" name="Rectangle 3"/>
          <p:cNvSpPr>
            <a:spLocks noGrp="1" noChangeArrowheads="1"/>
          </p:cNvSpPr>
          <p:nvPr>
            <p:ph idx="4294967295"/>
          </p:nvPr>
        </p:nvSpPr>
        <p:spPr>
          <a:xfrm>
            <a:off x="685800" y="894080"/>
            <a:ext cx="7902575" cy="3514725"/>
          </a:xfrm>
        </p:spPr>
        <p:txBody>
          <a:bodyPr/>
          <a:lstStyle/>
          <a:p>
            <a:pPr eaLnBrk="1" hangingPunct="1"/>
            <a:r>
              <a:rPr lang="zh-CN" altLang="en-US" b="1">
                <a:solidFill>
                  <a:srgbClr val="000000"/>
                </a:solidFill>
                <a:latin typeface="Times New Roman" pitchFamily="18" charset="0"/>
                <a:ea typeface="楷体" charset="0"/>
              </a:rPr>
              <a:t>对</a:t>
            </a:r>
            <a:r>
              <a:rPr lang="en-US" altLang="zh-CN" b="1">
                <a:solidFill>
                  <a:srgbClr val="000000"/>
                </a:solidFill>
                <a:latin typeface="Times New Roman" pitchFamily="18" charset="0"/>
                <a:ea typeface="楷体" charset="0"/>
              </a:rPr>
              <a:t>X</a:t>
            </a:r>
            <a:r>
              <a:rPr lang="zh-CN" altLang="en-US" b="1">
                <a:solidFill>
                  <a:srgbClr val="000000"/>
                </a:solidFill>
                <a:latin typeface="Times New Roman" pitchFamily="18" charset="0"/>
                <a:ea typeface="楷体" charset="0"/>
              </a:rPr>
              <a:t>的所有子序列，</a:t>
            </a:r>
          </a:p>
          <a:p>
            <a:pPr eaLnBrk="1" hangingPunct="1"/>
            <a:r>
              <a:rPr lang="zh-CN" altLang="en-US" b="1">
                <a:solidFill>
                  <a:srgbClr val="000000"/>
                </a:solidFill>
                <a:latin typeface="Times New Roman" pitchFamily="18" charset="0"/>
                <a:ea typeface="楷体" charset="0"/>
              </a:rPr>
              <a:t>检查它是否也是</a:t>
            </a:r>
            <a:r>
              <a:rPr lang="en-US" altLang="zh-CN" b="1">
                <a:solidFill>
                  <a:srgbClr val="000000"/>
                </a:solidFill>
                <a:latin typeface="Times New Roman" pitchFamily="18" charset="0"/>
                <a:ea typeface="楷体" charset="0"/>
              </a:rPr>
              <a:t>Y</a:t>
            </a:r>
            <a:r>
              <a:rPr lang="zh-CN" altLang="en-US" b="1">
                <a:solidFill>
                  <a:srgbClr val="000000"/>
                </a:solidFill>
                <a:latin typeface="Times New Roman" pitchFamily="18" charset="0"/>
                <a:ea typeface="楷体" charset="0"/>
              </a:rPr>
              <a:t>的子序列，</a:t>
            </a:r>
          </a:p>
          <a:p>
            <a:pPr eaLnBrk="1" hangingPunct="1"/>
            <a:r>
              <a:rPr lang="zh-CN" altLang="en-US" b="1">
                <a:solidFill>
                  <a:srgbClr val="000000"/>
                </a:solidFill>
                <a:latin typeface="Times New Roman" pitchFamily="18" charset="0"/>
                <a:ea typeface="楷体" charset="0"/>
              </a:rPr>
              <a:t>从而确定它是否为</a:t>
            </a:r>
            <a:r>
              <a:rPr lang="en-US" altLang="zh-CN" b="1">
                <a:solidFill>
                  <a:srgbClr val="000000"/>
                </a:solidFill>
                <a:latin typeface="Times New Roman" pitchFamily="18" charset="0"/>
                <a:ea typeface="楷体" charset="0"/>
              </a:rPr>
              <a:t>X</a:t>
            </a:r>
            <a:r>
              <a:rPr lang="zh-CN" altLang="en-US" b="1">
                <a:solidFill>
                  <a:srgbClr val="000000"/>
                </a:solidFill>
                <a:latin typeface="Times New Roman" pitchFamily="18" charset="0"/>
                <a:ea typeface="楷体" charset="0"/>
              </a:rPr>
              <a:t>和</a:t>
            </a:r>
            <a:r>
              <a:rPr lang="en-US" altLang="zh-CN" b="1">
                <a:solidFill>
                  <a:srgbClr val="000000"/>
                </a:solidFill>
                <a:latin typeface="Times New Roman" pitchFamily="18" charset="0"/>
                <a:ea typeface="楷体" charset="0"/>
              </a:rPr>
              <a:t>Y</a:t>
            </a:r>
            <a:r>
              <a:rPr lang="zh-CN" altLang="en-US" b="1">
                <a:solidFill>
                  <a:srgbClr val="000000"/>
                </a:solidFill>
                <a:latin typeface="Times New Roman" pitchFamily="18" charset="0"/>
                <a:ea typeface="楷体" charset="0"/>
              </a:rPr>
              <a:t>的公共子序列，并且在检查过程中记录最长的公共子序列。</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ChangeArrowheads="1"/>
          </p:cNvSpPr>
          <p:nvPr/>
        </p:nvSpPr>
        <p:spPr bwMode="auto">
          <a:xfrm>
            <a:off x="2209721" y="152241"/>
            <a:ext cx="4806553" cy="596504"/>
          </a:xfrm>
          <a:prstGeom prst="rect">
            <a:avLst/>
          </a:prstGeom>
          <a:noFill/>
          <a:ln>
            <a:noFill/>
          </a:ln>
          <a:effectLst/>
        </p:spPr>
        <p:txBody>
          <a:bodyPr anchor="b"/>
          <a:lstStyle/>
          <a:p>
            <a:pPr>
              <a:defRPr/>
            </a:pPr>
            <a:r>
              <a:rPr lang="en-US" altLang="zh-CN" sz="2850" b="1">
                <a:solidFill>
                  <a:srgbClr val="000066"/>
                </a:solidFill>
                <a:effectLst>
                  <a:outerShdw blurRad="38100" dist="38100" dir="2700000" algn="tl">
                    <a:srgbClr val="C0C0C0"/>
                  </a:outerShdw>
                </a:effectLst>
                <a:latin typeface="Garamond" pitchFamily="18" charset="0"/>
                <a:ea typeface="黑体" pitchFamily="2" charset="-122"/>
              </a:rPr>
              <a:t>1.</a:t>
            </a:r>
            <a:r>
              <a:rPr lang="zh-CN" altLang="en-US" sz="2850" b="1">
                <a:solidFill>
                  <a:srgbClr val="000066"/>
                </a:solidFill>
                <a:effectLst>
                  <a:outerShdw blurRad="38100" dist="38100" dir="2700000" algn="tl">
                    <a:srgbClr val="C0C0C0"/>
                  </a:outerShdw>
                </a:effectLst>
                <a:latin typeface="Garamond" pitchFamily="18" charset="0"/>
                <a:ea typeface="黑体" pitchFamily="2" charset="-122"/>
              </a:rPr>
              <a:t>最长公共子序列的结构</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180227" name="Text Box 3"/>
          <p:cNvSpPr txBox="1">
            <a:spLocks noChangeArrowheads="1"/>
          </p:cNvSpPr>
          <p:nvPr/>
        </p:nvSpPr>
        <p:spPr bwMode="auto">
          <a:xfrm>
            <a:off x="741680" y="911860"/>
            <a:ext cx="7622540" cy="2895600"/>
          </a:xfrm>
          <a:prstGeom prst="rect">
            <a:avLst/>
          </a:prstGeom>
          <a:noFill/>
          <a:ln w="9525">
            <a:noFill/>
            <a:miter lim="800000"/>
          </a:ln>
        </p:spPr>
        <p:txBody>
          <a:bodyPr wrap="square">
            <a:spAutoFit/>
          </a:bodyPr>
          <a:lstStyle/>
          <a:p>
            <a:r>
              <a:rPr lang="zh-CN" altLang="en-US" b="1" dirty="0">
                <a:solidFill>
                  <a:srgbClr val="000000"/>
                </a:solidFill>
                <a:ea typeface="楷体_GB2312"/>
                <a:cs typeface="楷体_GB2312"/>
              </a:rPr>
              <a:t>设序列</a:t>
            </a:r>
            <a:r>
              <a:rPr lang="en-US" altLang="zh-CN" b="1" dirty="0">
                <a:solidFill>
                  <a:srgbClr val="000000"/>
                </a:solidFill>
                <a:ea typeface="楷体_GB2312"/>
                <a:cs typeface="楷体_GB2312"/>
              </a:rPr>
              <a:t>X={x</a:t>
            </a:r>
            <a:r>
              <a:rPr lang="en-US" altLang="zh-CN" b="1" baseline="-25000" dirty="0">
                <a:solidFill>
                  <a:srgbClr val="000000"/>
                </a:solidFill>
                <a:ea typeface="楷体_GB2312"/>
                <a:cs typeface="楷体_GB2312"/>
              </a:rPr>
              <a:t>1</a:t>
            </a:r>
            <a:r>
              <a:rPr lang="en-US" altLang="zh-CN" b="1" dirty="0">
                <a:solidFill>
                  <a:srgbClr val="000000"/>
                </a:solidFill>
                <a:ea typeface="楷体_GB2312"/>
                <a:cs typeface="楷体_GB2312"/>
              </a:rPr>
              <a:t>,x</a:t>
            </a:r>
            <a:r>
              <a:rPr lang="en-US" altLang="zh-CN" b="1" baseline="-25000" dirty="0">
                <a:solidFill>
                  <a:srgbClr val="000000"/>
                </a:solidFill>
                <a:ea typeface="楷体_GB2312"/>
                <a:cs typeface="楷体_GB2312"/>
              </a:rPr>
              <a:t>2</a:t>
            </a:r>
            <a:r>
              <a:rPr lang="en-US" altLang="zh-CN" b="1" dirty="0">
                <a:solidFill>
                  <a:srgbClr val="000000"/>
                </a:solidFill>
                <a:ea typeface="楷体_GB2312"/>
                <a:cs typeface="楷体_GB2312"/>
              </a:rPr>
              <a:t>,…,</a:t>
            </a:r>
            <a:r>
              <a:rPr lang="en-US" altLang="zh-CN" b="1" dirty="0" err="1">
                <a:solidFill>
                  <a:srgbClr val="000000"/>
                </a:solidFill>
                <a:ea typeface="楷体_GB2312"/>
                <a:cs typeface="楷体_GB2312"/>
              </a:rPr>
              <a:t>x</a:t>
            </a:r>
            <a:r>
              <a:rPr lang="en-US" altLang="zh-CN" b="1" baseline="-25000" dirty="0" err="1">
                <a:solidFill>
                  <a:srgbClr val="000000"/>
                </a:solidFill>
                <a:ea typeface="楷体_GB2312"/>
                <a:cs typeface="楷体_GB2312"/>
              </a:rPr>
              <a:t>m</a:t>
            </a:r>
            <a:r>
              <a:rPr lang="en-US" altLang="zh-CN" b="1" dirty="0">
                <a:solidFill>
                  <a:srgbClr val="000000"/>
                </a:solidFill>
                <a:ea typeface="楷体_GB2312"/>
                <a:cs typeface="楷体_GB2312"/>
              </a:rPr>
              <a:t>}</a:t>
            </a:r>
            <a:r>
              <a:rPr lang="zh-CN" altLang="en-US" b="1" dirty="0">
                <a:solidFill>
                  <a:srgbClr val="000000"/>
                </a:solidFill>
                <a:ea typeface="楷体_GB2312"/>
                <a:cs typeface="楷体_GB2312"/>
              </a:rPr>
              <a:t>和</a:t>
            </a:r>
            <a:r>
              <a:rPr lang="en-US" altLang="zh-CN" b="1" dirty="0">
                <a:solidFill>
                  <a:srgbClr val="000000"/>
                </a:solidFill>
                <a:ea typeface="楷体_GB2312"/>
                <a:cs typeface="楷体_GB2312"/>
              </a:rPr>
              <a:t>Y={y</a:t>
            </a:r>
            <a:r>
              <a:rPr lang="en-US" altLang="zh-CN" b="1" baseline="-25000" dirty="0">
                <a:solidFill>
                  <a:srgbClr val="000000"/>
                </a:solidFill>
                <a:ea typeface="楷体_GB2312"/>
                <a:cs typeface="楷体_GB2312"/>
              </a:rPr>
              <a:t>1</a:t>
            </a:r>
            <a:r>
              <a:rPr lang="en-US" altLang="zh-CN" b="1" dirty="0">
                <a:solidFill>
                  <a:srgbClr val="000000"/>
                </a:solidFill>
                <a:ea typeface="楷体_GB2312"/>
                <a:cs typeface="楷体_GB2312"/>
              </a:rPr>
              <a:t>,y</a:t>
            </a:r>
            <a:r>
              <a:rPr lang="en-US" altLang="zh-CN" b="1" baseline="-25000" dirty="0">
                <a:solidFill>
                  <a:srgbClr val="000000"/>
                </a:solidFill>
                <a:ea typeface="楷体_GB2312"/>
                <a:cs typeface="楷体_GB2312"/>
              </a:rPr>
              <a:t>2</a:t>
            </a:r>
            <a:r>
              <a:rPr lang="en-US" altLang="zh-CN" b="1" dirty="0">
                <a:solidFill>
                  <a:srgbClr val="000000"/>
                </a:solidFill>
                <a:ea typeface="楷体_GB2312"/>
                <a:cs typeface="楷体_GB2312"/>
              </a:rPr>
              <a:t>,…,</a:t>
            </a:r>
            <a:r>
              <a:rPr lang="en-US" altLang="zh-CN" b="1" dirty="0" err="1">
                <a:solidFill>
                  <a:srgbClr val="000000"/>
                </a:solidFill>
                <a:ea typeface="楷体_GB2312"/>
                <a:cs typeface="楷体_GB2312"/>
              </a:rPr>
              <a:t>y</a:t>
            </a:r>
            <a:r>
              <a:rPr lang="en-US" altLang="zh-CN" b="1" baseline="-25000" dirty="0" err="1">
                <a:solidFill>
                  <a:srgbClr val="000000"/>
                </a:solidFill>
                <a:ea typeface="楷体_GB2312"/>
                <a:cs typeface="楷体_GB2312"/>
              </a:rPr>
              <a:t>n</a:t>
            </a:r>
            <a:r>
              <a:rPr lang="en-US" altLang="zh-CN" b="1" dirty="0">
                <a:solidFill>
                  <a:srgbClr val="000000"/>
                </a:solidFill>
                <a:ea typeface="楷体_GB2312"/>
                <a:cs typeface="楷体_GB2312"/>
              </a:rPr>
              <a:t>}</a:t>
            </a:r>
            <a:r>
              <a:rPr lang="zh-CN" altLang="en-US" b="1" dirty="0">
                <a:solidFill>
                  <a:srgbClr val="000000"/>
                </a:solidFill>
                <a:ea typeface="楷体_GB2312"/>
                <a:cs typeface="楷体_GB2312"/>
              </a:rPr>
              <a:t>的最长公共子序列为</a:t>
            </a:r>
            <a:r>
              <a:rPr lang="en-US" altLang="zh-CN" b="1" dirty="0">
                <a:solidFill>
                  <a:srgbClr val="000000"/>
                </a:solidFill>
                <a:ea typeface="楷体_GB2312"/>
                <a:cs typeface="楷体_GB2312"/>
              </a:rPr>
              <a:t>Z={z</a:t>
            </a:r>
            <a:r>
              <a:rPr lang="en-US" altLang="zh-CN" b="1" baseline="-25000" dirty="0">
                <a:solidFill>
                  <a:srgbClr val="000000"/>
                </a:solidFill>
                <a:ea typeface="楷体_GB2312"/>
                <a:cs typeface="楷体_GB2312"/>
              </a:rPr>
              <a:t>1</a:t>
            </a:r>
            <a:r>
              <a:rPr lang="en-US" altLang="zh-CN" b="1" dirty="0">
                <a:solidFill>
                  <a:srgbClr val="000000"/>
                </a:solidFill>
                <a:ea typeface="楷体_GB2312"/>
                <a:cs typeface="楷体_GB2312"/>
              </a:rPr>
              <a:t>,z</a:t>
            </a:r>
            <a:r>
              <a:rPr lang="en-US" altLang="zh-CN" b="1" baseline="-25000" dirty="0">
                <a:solidFill>
                  <a:srgbClr val="000000"/>
                </a:solidFill>
                <a:ea typeface="楷体_GB2312"/>
                <a:cs typeface="楷体_GB2312"/>
              </a:rPr>
              <a:t>2</a:t>
            </a:r>
            <a:r>
              <a:rPr lang="en-US" altLang="zh-CN" b="1" dirty="0">
                <a:solidFill>
                  <a:srgbClr val="000000"/>
                </a:solidFill>
                <a:ea typeface="楷体_GB2312"/>
                <a:cs typeface="楷体_GB2312"/>
              </a:rPr>
              <a:t>,…,</a:t>
            </a:r>
            <a:r>
              <a:rPr lang="en-US" altLang="zh-CN" b="1" dirty="0" err="1">
                <a:solidFill>
                  <a:srgbClr val="000000"/>
                </a:solidFill>
                <a:ea typeface="楷体_GB2312"/>
                <a:cs typeface="楷体_GB2312"/>
              </a:rPr>
              <a:t>z</a:t>
            </a:r>
            <a:r>
              <a:rPr lang="en-US" altLang="zh-CN" b="1" baseline="-25000" dirty="0" err="1">
                <a:solidFill>
                  <a:srgbClr val="000000"/>
                </a:solidFill>
                <a:ea typeface="楷体_GB2312"/>
                <a:cs typeface="楷体_GB2312"/>
              </a:rPr>
              <a:t>k</a:t>
            </a:r>
            <a:r>
              <a:rPr lang="en-US" altLang="zh-CN" b="1" dirty="0">
                <a:solidFill>
                  <a:srgbClr val="000000"/>
                </a:solidFill>
                <a:ea typeface="楷体_GB2312"/>
                <a:cs typeface="楷体_GB2312"/>
              </a:rPr>
              <a:t>} </a:t>
            </a:r>
            <a:r>
              <a:rPr lang="zh-CN" altLang="en-US" b="1" dirty="0">
                <a:solidFill>
                  <a:srgbClr val="000000"/>
                </a:solidFill>
                <a:ea typeface="楷体_GB2312"/>
                <a:cs typeface="楷体_GB2312"/>
              </a:rPr>
              <a:t>，则</a:t>
            </a:r>
          </a:p>
          <a:p>
            <a:endParaRPr lang="zh-CN" altLang="en-US" sz="2400" b="1" dirty="0">
              <a:solidFill>
                <a:srgbClr val="000000"/>
              </a:solidFill>
              <a:ea typeface="楷体_GB2312"/>
              <a:cs typeface="楷体_GB2312"/>
            </a:endParaRPr>
          </a:p>
          <a:p>
            <a:r>
              <a:rPr lang="en-US" altLang="zh-CN" b="1" dirty="0">
                <a:solidFill>
                  <a:srgbClr val="000000"/>
                </a:solidFill>
                <a:ea typeface="楷体_GB2312"/>
                <a:cs typeface="楷体_GB2312"/>
              </a:rPr>
              <a:t>(1)</a:t>
            </a:r>
            <a:r>
              <a:rPr lang="zh-CN" altLang="en-US" b="1" dirty="0">
                <a:solidFill>
                  <a:srgbClr val="000000"/>
                </a:solidFill>
                <a:ea typeface="楷体_GB2312"/>
                <a:cs typeface="楷体_GB2312"/>
              </a:rPr>
              <a:t>若</a:t>
            </a:r>
            <a:r>
              <a:rPr lang="en-US" altLang="zh-CN" b="1" dirty="0" err="1">
                <a:solidFill>
                  <a:srgbClr val="000000"/>
                </a:solidFill>
                <a:ea typeface="楷体_GB2312"/>
                <a:cs typeface="楷体_GB2312"/>
              </a:rPr>
              <a:t>x</a:t>
            </a:r>
            <a:r>
              <a:rPr lang="en-US" altLang="zh-CN" b="1" baseline="-25000" dirty="0" err="1">
                <a:solidFill>
                  <a:srgbClr val="000000"/>
                </a:solidFill>
                <a:ea typeface="楷体_GB2312"/>
                <a:cs typeface="楷体_GB2312"/>
              </a:rPr>
              <a:t>m</a:t>
            </a:r>
            <a:r>
              <a:rPr lang="en-US" altLang="zh-CN" b="1" dirty="0">
                <a:solidFill>
                  <a:srgbClr val="000000"/>
                </a:solidFill>
                <a:ea typeface="楷体_GB2312"/>
                <a:cs typeface="楷体_GB2312"/>
              </a:rPr>
              <a:t>=</a:t>
            </a:r>
            <a:r>
              <a:rPr lang="en-US" altLang="zh-CN" b="1" dirty="0" err="1">
                <a:solidFill>
                  <a:srgbClr val="000000"/>
                </a:solidFill>
                <a:ea typeface="楷体_GB2312"/>
                <a:cs typeface="楷体_GB2312"/>
              </a:rPr>
              <a:t>y</a:t>
            </a:r>
            <a:r>
              <a:rPr lang="en-US" altLang="zh-CN" b="1" baseline="-25000" dirty="0" err="1">
                <a:solidFill>
                  <a:srgbClr val="000000"/>
                </a:solidFill>
                <a:ea typeface="楷体_GB2312"/>
                <a:cs typeface="楷体_GB2312"/>
              </a:rPr>
              <a:t>n</a:t>
            </a:r>
            <a:r>
              <a:rPr lang="zh-CN" altLang="en-US" b="1" dirty="0">
                <a:solidFill>
                  <a:srgbClr val="000000"/>
                </a:solidFill>
                <a:ea typeface="楷体_GB2312"/>
                <a:cs typeface="楷体_GB2312"/>
              </a:rPr>
              <a:t>，则</a:t>
            </a:r>
            <a:r>
              <a:rPr lang="en-US" altLang="zh-CN" b="1" dirty="0" err="1">
                <a:solidFill>
                  <a:srgbClr val="000000"/>
                </a:solidFill>
                <a:ea typeface="楷体_GB2312"/>
                <a:cs typeface="楷体_GB2312"/>
              </a:rPr>
              <a:t>z</a:t>
            </a:r>
            <a:r>
              <a:rPr lang="en-US" altLang="zh-CN" b="1" baseline="-25000" dirty="0" err="1">
                <a:solidFill>
                  <a:srgbClr val="000000"/>
                </a:solidFill>
                <a:ea typeface="楷体_GB2312"/>
                <a:cs typeface="楷体_GB2312"/>
              </a:rPr>
              <a:t>k</a:t>
            </a:r>
            <a:r>
              <a:rPr lang="en-US" altLang="zh-CN" b="1" dirty="0">
                <a:solidFill>
                  <a:srgbClr val="000000"/>
                </a:solidFill>
                <a:ea typeface="楷体_GB2312"/>
                <a:cs typeface="楷体_GB2312"/>
              </a:rPr>
              <a:t>=</a:t>
            </a:r>
            <a:r>
              <a:rPr lang="en-US" altLang="zh-CN" b="1" dirty="0" err="1">
                <a:solidFill>
                  <a:srgbClr val="000000"/>
                </a:solidFill>
                <a:ea typeface="楷体_GB2312"/>
                <a:cs typeface="楷体_GB2312"/>
              </a:rPr>
              <a:t>x</a:t>
            </a:r>
            <a:r>
              <a:rPr lang="en-US" altLang="zh-CN" b="1" baseline="-25000" dirty="0" err="1">
                <a:solidFill>
                  <a:srgbClr val="000000"/>
                </a:solidFill>
                <a:ea typeface="楷体_GB2312"/>
                <a:cs typeface="楷体_GB2312"/>
              </a:rPr>
              <a:t>m</a:t>
            </a:r>
            <a:r>
              <a:rPr lang="en-US" altLang="zh-CN" b="1" dirty="0">
                <a:solidFill>
                  <a:srgbClr val="000000"/>
                </a:solidFill>
                <a:ea typeface="楷体_GB2312"/>
                <a:cs typeface="楷体_GB2312"/>
              </a:rPr>
              <a:t>=</a:t>
            </a:r>
            <a:r>
              <a:rPr lang="en-US" altLang="zh-CN" b="1" dirty="0" err="1">
                <a:solidFill>
                  <a:srgbClr val="000000"/>
                </a:solidFill>
                <a:ea typeface="楷体_GB2312"/>
                <a:cs typeface="楷体_GB2312"/>
              </a:rPr>
              <a:t>y</a:t>
            </a:r>
            <a:r>
              <a:rPr lang="en-US" altLang="zh-CN" b="1" baseline="-25000" dirty="0" err="1">
                <a:solidFill>
                  <a:srgbClr val="000000"/>
                </a:solidFill>
                <a:ea typeface="楷体_GB2312"/>
                <a:cs typeface="楷体_GB2312"/>
              </a:rPr>
              <a:t>n</a:t>
            </a:r>
            <a:r>
              <a:rPr lang="zh-CN" altLang="en-US" b="1" dirty="0">
                <a:solidFill>
                  <a:srgbClr val="000000"/>
                </a:solidFill>
                <a:ea typeface="楷体_GB2312"/>
                <a:cs typeface="楷体_GB2312"/>
              </a:rPr>
              <a:t>，且</a:t>
            </a:r>
            <a:r>
              <a:rPr lang="en-US" altLang="zh-CN" sz="2400" b="1" dirty="0">
                <a:solidFill>
                  <a:srgbClr val="000000"/>
                </a:solidFill>
                <a:ea typeface="楷体_GB2312"/>
                <a:cs typeface="楷体_GB2312"/>
              </a:rPr>
              <a:t>Z</a:t>
            </a:r>
            <a:r>
              <a:rPr lang="en-US" altLang="zh-CN" b="1" baseline="-25000" dirty="0">
                <a:solidFill>
                  <a:srgbClr val="000000"/>
                </a:solidFill>
                <a:ea typeface="楷体_GB2312"/>
                <a:cs typeface="楷体_GB2312"/>
              </a:rPr>
              <a:t>k-1</a:t>
            </a:r>
            <a:r>
              <a:rPr lang="zh-CN" altLang="en-US" b="1" dirty="0">
                <a:solidFill>
                  <a:srgbClr val="000000"/>
                </a:solidFill>
                <a:ea typeface="楷体_GB2312"/>
                <a:cs typeface="楷体_GB2312"/>
              </a:rPr>
              <a:t>是</a:t>
            </a:r>
            <a:r>
              <a:rPr lang="en-US" altLang="zh-CN" b="1" dirty="0">
                <a:solidFill>
                  <a:srgbClr val="000000"/>
                </a:solidFill>
                <a:ea typeface="楷体_GB2312"/>
                <a:cs typeface="楷体_GB2312"/>
              </a:rPr>
              <a:t>x</a:t>
            </a:r>
            <a:r>
              <a:rPr lang="en-US" altLang="zh-CN" b="1" baseline="-25000" dirty="0">
                <a:solidFill>
                  <a:srgbClr val="000000"/>
                </a:solidFill>
                <a:ea typeface="楷体_GB2312"/>
                <a:cs typeface="楷体_GB2312"/>
              </a:rPr>
              <a:t>m-1</a:t>
            </a:r>
            <a:r>
              <a:rPr lang="zh-CN" altLang="en-US" b="1" dirty="0">
                <a:solidFill>
                  <a:srgbClr val="000000"/>
                </a:solidFill>
                <a:ea typeface="楷体_GB2312"/>
                <a:cs typeface="楷体_GB2312"/>
              </a:rPr>
              <a:t>和</a:t>
            </a:r>
            <a:r>
              <a:rPr lang="en-US" altLang="zh-CN" b="1" dirty="0">
                <a:solidFill>
                  <a:srgbClr val="000000"/>
                </a:solidFill>
                <a:ea typeface="楷体_GB2312"/>
                <a:cs typeface="楷体_GB2312"/>
              </a:rPr>
              <a:t>y</a:t>
            </a:r>
            <a:r>
              <a:rPr lang="en-US" altLang="zh-CN" b="1" baseline="-25000" dirty="0">
                <a:solidFill>
                  <a:srgbClr val="000000"/>
                </a:solidFill>
                <a:ea typeface="楷体_GB2312"/>
                <a:cs typeface="楷体_GB2312"/>
              </a:rPr>
              <a:t>n-1</a:t>
            </a:r>
            <a:r>
              <a:rPr lang="zh-CN" altLang="en-US" b="1" dirty="0">
                <a:solidFill>
                  <a:srgbClr val="000000"/>
                </a:solidFill>
                <a:ea typeface="楷体_GB2312"/>
                <a:cs typeface="楷体_GB2312"/>
              </a:rPr>
              <a:t>的最长公共子序列。</a:t>
            </a:r>
          </a:p>
          <a:p>
            <a:endParaRPr lang="zh-CN" altLang="en-US" sz="2400" b="1" dirty="0">
              <a:solidFill>
                <a:srgbClr val="000000"/>
              </a:solidFill>
              <a:ea typeface="楷体_GB2312"/>
              <a:cs typeface="楷体_GB2312"/>
            </a:endParaRPr>
          </a:p>
          <a:p>
            <a:r>
              <a:rPr lang="en-US" altLang="zh-CN" b="1" dirty="0">
                <a:solidFill>
                  <a:srgbClr val="000000"/>
                </a:solidFill>
                <a:ea typeface="楷体_GB2312"/>
                <a:cs typeface="楷体_GB2312"/>
              </a:rPr>
              <a:t>(2)</a:t>
            </a:r>
            <a:r>
              <a:rPr lang="zh-CN" altLang="en-US" b="1" dirty="0">
                <a:solidFill>
                  <a:srgbClr val="000000"/>
                </a:solidFill>
                <a:ea typeface="楷体_GB2312"/>
                <a:cs typeface="楷体_GB2312"/>
              </a:rPr>
              <a:t>若</a:t>
            </a:r>
            <a:r>
              <a:rPr lang="en-US" altLang="zh-CN" b="1" dirty="0" err="1">
                <a:solidFill>
                  <a:srgbClr val="000000"/>
                </a:solidFill>
                <a:ea typeface="楷体_GB2312"/>
                <a:cs typeface="楷体_GB2312"/>
              </a:rPr>
              <a:t>x</a:t>
            </a:r>
            <a:r>
              <a:rPr lang="en-US" altLang="zh-CN" b="1" baseline="-25000" dirty="0" err="1">
                <a:solidFill>
                  <a:srgbClr val="000000"/>
                </a:solidFill>
                <a:ea typeface="楷体_GB2312"/>
                <a:cs typeface="楷体_GB2312"/>
              </a:rPr>
              <a:t>m</a:t>
            </a:r>
            <a:r>
              <a:rPr lang="en-US" altLang="zh-CN" b="1" dirty="0" err="1">
                <a:solidFill>
                  <a:srgbClr val="000000"/>
                </a:solidFill>
                <a:ea typeface="楷体_GB2312"/>
                <a:cs typeface="楷体_GB2312"/>
              </a:rPr>
              <a:t>≠y</a:t>
            </a:r>
            <a:r>
              <a:rPr lang="en-US" altLang="zh-CN" b="1" baseline="-25000" dirty="0" err="1">
                <a:solidFill>
                  <a:srgbClr val="000000"/>
                </a:solidFill>
                <a:ea typeface="楷体_GB2312"/>
                <a:cs typeface="楷体_GB2312"/>
              </a:rPr>
              <a:t>n</a:t>
            </a:r>
            <a:r>
              <a:rPr lang="zh-CN" altLang="en-US" b="1" dirty="0">
                <a:solidFill>
                  <a:srgbClr val="000000"/>
                </a:solidFill>
                <a:ea typeface="楷体_GB2312"/>
                <a:cs typeface="楷体_GB2312"/>
              </a:rPr>
              <a:t>且</a:t>
            </a:r>
            <a:r>
              <a:rPr lang="en-US" altLang="zh-CN" b="1" dirty="0" err="1">
                <a:solidFill>
                  <a:srgbClr val="000000"/>
                </a:solidFill>
                <a:ea typeface="楷体_GB2312"/>
                <a:cs typeface="楷体_GB2312"/>
              </a:rPr>
              <a:t>z</a:t>
            </a:r>
            <a:r>
              <a:rPr lang="en-US" altLang="zh-CN" b="1" baseline="-25000" dirty="0" err="1">
                <a:solidFill>
                  <a:srgbClr val="000000"/>
                </a:solidFill>
                <a:ea typeface="楷体_GB2312"/>
                <a:cs typeface="楷体_GB2312"/>
              </a:rPr>
              <a:t>k</a:t>
            </a:r>
            <a:r>
              <a:rPr lang="en-US" altLang="zh-CN" b="1" dirty="0" err="1">
                <a:solidFill>
                  <a:srgbClr val="000000"/>
                </a:solidFill>
                <a:ea typeface="楷体_GB2312"/>
                <a:cs typeface="楷体_GB2312"/>
              </a:rPr>
              <a:t>≠x</a:t>
            </a:r>
            <a:r>
              <a:rPr lang="en-US" altLang="zh-CN" b="1" baseline="-25000" dirty="0" err="1">
                <a:solidFill>
                  <a:srgbClr val="000000"/>
                </a:solidFill>
                <a:ea typeface="楷体_GB2312"/>
                <a:cs typeface="楷体_GB2312"/>
              </a:rPr>
              <a:t>m</a:t>
            </a:r>
            <a:r>
              <a:rPr lang="zh-CN" altLang="en-US" b="1" dirty="0">
                <a:solidFill>
                  <a:srgbClr val="000000"/>
                </a:solidFill>
                <a:ea typeface="楷体_GB2312"/>
                <a:cs typeface="楷体_GB2312"/>
              </a:rPr>
              <a:t>，则</a:t>
            </a:r>
            <a:r>
              <a:rPr lang="en-US" altLang="zh-CN" sz="2400" b="1" dirty="0">
                <a:solidFill>
                  <a:srgbClr val="000000"/>
                </a:solidFill>
                <a:ea typeface="楷体_GB2312"/>
                <a:cs typeface="楷体_GB2312"/>
              </a:rPr>
              <a:t>Z</a:t>
            </a:r>
            <a:r>
              <a:rPr lang="zh-CN" altLang="en-US" b="1" dirty="0">
                <a:solidFill>
                  <a:srgbClr val="000000"/>
                </a:solidFill>
                <a:ea typeface="楷体_GB2312"/>
                <a:cs typeface="楷体_GB2312"/>
              </a:rPr>
              <a:t>是</a:t>
            </a:r>
            <a:r>
              <a:rPr lang="en-US" altLang="zh-CN" b="1" dirty="0">
                <a:solidFill>
                  <a:srgbClr val="000000"/>
                </a:solidFill>
                <a:ea typeface="楷体_GB2312"/>
                <a:cs typeface="楷体_GB2312"/>
              </a:rPr>
              <a:t>X</a:t>
            </a:r>
            <a:r>
              <a:rPr lang="en-US" altLang="zh-CN" b="1" baseline="-25000" dirty="0">
                <a:solidFill>
                  <a:srgbClr val="000000"/>
                </a:solidFill>
                <a:ea typeface="楷体_GB2312"/>
                <a:cs typeface="楷体_GB2312"/>
              </a:rPr>
              <a:t>m-1</a:t>
            </a:r>
            <a:r>
              <a:rPr lang="zh-CN" altLang="en-US" b="1" dirty="0">
                <a:solidFill>
                  <a:srgbClr val="000000"/>
                </a:solidFill>
                <a:ea typeface="楷体_GB2312"/>
                <a:cs typeface="楷体_GB2312"/>
              </a:rPr>
              <a:t>和</a:t>
            </a:r>
            <a:r>
              <a:rPr lang="en-US" altLang="zh-CN" b="1" dirty="0">
                <a:solidFill>
                  <a:srgbClr val="000000"/>
                </a:solidFill>
                <a:ea typeface="楷体_GB2312"/>
                <a:cs typeface="楷体_GB2312"/>
              </a:rPr>
              <a:t>Y</a:t>
            </a:r>
            <a:r>
              <a:rPr lang="zh-CN" altLang="en-US" b="1" dirty="0">
                <a:solidFill>
                  <a:srgbClr val="000000"/>
                </a:solidFill>
                <a:ea typeface="楷体_GB2312"/>
                <a:cs typeface="楷体_GB2312"/>
              </a:rPr>
              <a:t>的最长公共子序列。</a:t>
            </a:r>
          </a:p>
          <a:p>
            <a:endParaRPr lang="zh-CN" altLang="en-US" sz="2400" b="1" dirty="0">
              <a:solidFill>
                <a:srgbClr val="000000"/>
              </a:solidFill>
              <a:ea typeface="楷体_GB2312"/>
              <a:cs typeface="楷体_GB2312"/>
            </a:endParaRPr>
          </a:p>
          <a:p>
            <a:r>
              <a:rPr lang="en-US" altLang="zh-CN" b="1" dirty="0">
                <a:solidFill>
                  <a:srgbClr val="000000"/>
                </a:solidFill>
                <a:ea typeface="楷体_GB2312"/>
                <a:cs typeface="楷体_GB2312"/>
              </a:rPr>
              <a:t>(3)</a:t>
            </a:r>
            <a:r>
              <a:rPr lang="zh-CN" altLang="en-US" b="1" dirty="0">
                <a:solidFill>
                  <a:srgbClr val="000000"/>
                </a:solidFill>
                <a:ea typeface="楷体_GB2312"/>
                <a:cs typeface="楷体_GB2312"/>
              </a:rPr>
              <a:t>若</a:t>
            </a:r>
            <a:r>
              <a:rPr lang="en-US" altLang="zh-CN" b="1" dirty="0" err="1">
                <a:solidFill>
                  <a:srgbClr val="000000"/>
                </a:solidFill>
                <a:ea typeface="楷体_GB2312"/>
                <a:cs typeface="楷体_GB2312"/>
              </a:rPr>
              <a:t>x</a:t>
            </a:r>
            <a:r>
              <a:rPr lang="en-US" altLang="zh-CN" b="1" baseline="-25000" dirty="0" err="1">
                <a:solidFill>
                  <a:srgbClr val="000000"/>
                </a:solidFill>
                <a:ea typeface="楷体_GB2312"/>
                <a:cs typeface="楷体_GB2312"/>
              </a:rPr>
              <a:t>m</a:t>
            </a:r>
            <a:r>
              <a:rPr lang="en-US" altLang="zh-CN" b="1" dirty="0" err="1">
                <a:solidFill>
                  <a:srgbClr val="000000"/>
                </a:solidFill>
                <a:ea typeface="楷体_GB2312"/>
                <a:cs typeface="楷体_GB2312"/>
              </a:rPr>
              <a:t>≠y</a:t>
            </a:r>
            <a:r>
              <a:rPr lang="en-US" altLang="zh-CN" b="1" baseline="-25000" dirty="0" err="1">
                <a:solidFill>
                  <a:srgbClr val="000000"/>
                </a:solidFill>
                <a:ea typeface="楷体_GB2312"/>
                <a:cs typeface="楷体_GB2312"/>
              </a:rPr>
              <a:t>n</a:t>
            </a:r>
            <a:r>
              <a:rPr lang="zh-CN" altLang="en-US" b="1" dirty="0">
                <a:solidFill>
                  <a:srgbClr val="000000"/>
                </a:solidFill>
                <a:ea typeface="楷体_GB2312"/>
                <a:cs typeface="楷体_GB2312"/>
              </a:rPr>
              <a:t>且</a:t>
            </a:r>
            <a:r>
              <a:rPr lang="en-US" altLang="zh-CN" b="1" dirty="0" err="1">
                <a:solidFill>
                  <a:srgbClr val="000000"/>
                </a:solidFill>
                <a:ea typeface="楷体_GB2312"/>
                <a:cs typeface="楷体_GB2312"/>
              </a:rPr>
              <a:t>z</a:t>
            </a:r>
            <a:r>
              <a:rPr lang="en-US" altLang="zh-CN" b="1" baseline="-25000" dirty="0" err="1">
                <a:solidFill>
                  <a:srgbClr val="000000"/>
                </a:solidFill>
                <a:ea typeface="楷体_GB2312"/>
                <a:cs typeface="楷体_GB2312"/>
              </a:rPr>
              <a:t>k</a:t>
            </a:r>
            <a:r>
              <a:rPr lang="en-US" altLang="zh-CN" b="1" dirty="0" err="1">
                <a:solidFill>
                  <a:srgbClr val="000000"/>
                </a:solidFill>
                <a:ea typeface="楷体_GB2312"/>
                <a:cs typeface="楷体_GB2312"/>
              </a:rPr>
              <a:t>≠y</a:t>
            </a:r>
            <a:r>
              <a:rPr lang="en-US" altLang="zh-CN" b="1" baseline="-25000" dirty="0" err="1">
                <a:solidFill>
                  <a:srgbClr val="000000"/>
                </a:solidFill>
                <a:ea typeface="楷体_GB2312"/>
                <a:cs typeface="楷体_GB2312"/>
              </a:rPr>
              <a:t>n</a:t>
            </a:r>
            <a:r>
              <a:rPr lang="zh-CN" altLang="en-US" b="1" dirty="0">
                <a:solidFill>
                  <a:srgbClr val="000000"/>
                </a:solidFill>
                <a:ea typeface="楷体_GB2312"/>
                <a:cs typeface="楷体_GB2312"/>
              </a:rPr>
              <a:t>，则</a:t>
            </a:r>
            <a:r>
              <a:rPr lang="en-US" altLang="zh-CN" sz="2400" b="1" dirty="0">
                <a:solidFill>
                  <a:srgbClr val="000000"/>
                </a:solidFill>
                <a:ea typeface="楷体_GB2312"/>
                <a:cs typeface="楷体_GB2312"/>
              </a:rPr>
              <a:t>Z</a:t>
            </a:r>
            <a:r>
              <a:rPr lang="zh-CN" altLang="en-US" b="1" dirty="0">
                <a:solidFill>
                  <a:srgbClr val="000000"/>
                </a:solidFill>
                <a:ea typeface="楷体_GB2312"/>
                <a:cs typeface="楷体_GB2312"/>
              </a:rPr>
              <a:t>是</a:t>
            </a:r>
            <a:r>
              <a:rPr lang="en-US" altLang="zh-CN" b="1" dirty="0">
                <a:solidFill>
                  <a:srgbClr val="000000"/>
                </a:solidFill>
                <a:ea typeface="楷体_GB2312"/>
                <a:cs typeface="楷体_GB2312"/>
              </a:rPr>
              <a:t>X</a:t>
            </a:r>
            <a:r>
              <a:rPr lang="zh-CN" altLang="en-US" b="1" dirty="0">
                <a:solidFill>
                  <a:srgbClr val="000000"/>
                </a:solidFill>
                <a:ea typeface="楷体_GB2312"/>
                <a:cs typeface="楷体_GB2312"/>
              </a:rPr>
              <a:t>和</a:t>
            </a:r>
            <a:r>
              <a:rPr lang="en-US" altLang="zh-CN" b="1">
                <a:solidFill>
                  <a:srgbClr val="000000"/>
                </a:solidFill>
                <a:ea typeface="楷体_GB2312"/>
                <a:cs typeface="楷体_GB2312"/>
              </a:rPr>
              <a:t>Y</a:t>
            </a:r>
            <a:r>
              <a:rPr lang="en-US" altLang="zh-CN" b="1" baseline="-25000">
                <a:solidFill>
                  <a:srgbClr val="000000"/>
                </a:solidFill>
                <a:ea typeface="楷体_GB2312"/>
                <a:cs typeface="楷体_GB2312"/>
              </a:rPr>
              <a:t>n-1</a:t>
            </a:r>
            <a:r>
              <a:rPr lang="zh-CN" altLang="en-US" b="1" dirty="0">
                <a:solidFill>
                  <a:srgbClr val="000000"/>
                </a:solidFill>
                <a:ea typeface="楷体_GB2312"/>
                <a:cs typeface="楷体_GB2312"/>
              </a:rPr>
              <a:t>的最长公共子序列。</a:t>
            </a:r>
          </a:p>
        </p:txBody>
      </p:sp>
      <p:sp>
        <p:nvSpPr>
          <p:cNvPr id="45061" name="Rectangle 4"/>
          <p:cNvSpPr>
            <a:spLocks noChangeArrowheads="1"/>
          </p:cNvSpPr>
          <p:nvPr/>
        </p:nvSpPr>
        <p:spPr bwMode="auto">
          <a:xfrm>
            <a:off x="701675" y="3975735"/>
            <a:ext cx="7463790" cy="640080"/>
          </a:xfrm>
          <a:prstGeom prst="rect">
            <a:avLst/>
          </a:prstGeom>
          <a:gradFill>
            <a:gsLst>
              <a:gs pos="0">
                <a:srgbClr val="012D86">
                  <a:lumMod val="88000"/>
                </a:srgbClr>
              </a:gs>
              <a:gs pos="100000">
                <a:srgbClr val="0E2557"/>
              </a:gs>
            </a:gsLst>
            <a:lin ang="3960000" scaled="0"/>
          </a:gradFill>
          <a:ln w="28575" cmpd="sng">
            <a:solidFill>
              <a:schemeClr val="accent1"/>
            </a:solidFill>
            <a:prstDash val="solid"/>
            <a:miter lim="800000"/>
          </a:ln>
        </p:spPr>
        <p:txBody>
          <a:bodyPr wrap="square" anchor="ctr">
            <a:spAutoFit/>
          </a:bodyPr>
          <a:lstStyle/>
          <a:p>
            <a:r>
              <a:rPr kumimoji="1" lang="zh-CN" altLang="en-US" sz="1800" b="1">
                <a:solidFill>
                  <a:schemeClr val="bg1"/>
                </a:solidFill>
                <a:ea typeface="楷体_GB2312"/>
                <a:cs typeface="楷体_GB2312"/>
              </a:rPr>
              <a:t>由此可见，</a:t>
            </a:r>
            <a:r>
              <a:rPr kumimoji="1" lang="en-US" altLang="zh-CN" sz="1800" b="1">
                <a:solidFill>
                  <a:schemeClr val="bg1"/>
                </a:solidFill>
                <a:ea typeface="楷体_GB2312"/>
                <a:cs typeface="楷体_GB2312"/>
              </a:rPr>
              <a:t>2</a:t>
            </a:r>
            <a:r>
              <a:rPr kumimoji="1" lang="zh-CN" altLang="en-US" sz="1800" b="1">
                <a:solidFill>
                  <a:schemeClr val="bg1"/>
                </a:solidFill>
                <a:ea typeface="楷体_GB2312"/>
                <a:cs typeface="楷体_GB2312"/>
              </a:rPr>
              <a:t>个序列的最长公共子序列包含了这</a:t>
            </a:r>
            <a:r>
              <a:rPr kumimoji="1" lang="en-US" altLang="zh-CN" sz="1800" b="1">
                <a:solidFill>
                  <a:schemeClr val="bg1"/>
                </a:solidFill>
                <a:ea typeface="楷体_GB2312"/>
                <a:cs typeface="楷体_GB2312"/>
              </a:rPr>
              <a:t>2</a:t>
            </a:r>
            <a:r>
              <a:rPr kumimoji="1" lang="zh-CN" altLang="en-US" sz="1800" b="1">
                <a:solidFill>
                  <a:schemeClr val="bg1"/>
                </a:solidFill>
                <a:ea typeface="楷体_GB2312"/>
                <a:cs typeface="楷体_GB2312"/>
              </a:rPr>
              <a:t>个序列的前缀的最长公共子序列。因此，最长公共子序列问题具有</a:t>
            </a:r>
            <a:r>
              <a:rPr kumimoji="1" lang="zh-CN" altLang="en-US" sz="1800" b="1">
                <a:solidFill>
                  <a:schemeClr val="bg1"/>
                </a:solidFill>
                <a:ea typeface="黑体" pitchFamily="2" charset="-122"/>
              </a:rPr>
              <a:t>最优子结构性质</a:t>
            </a:r>
            <a:r>
              <a:rPr kumimoji="1" lang="zh-CN" altLang="en-US" sz="1800" b="1">
                <a:solidFill>
                  <a:schemeClr val="bg1"/>
                </a:solidFill>
                <a:ea typeface="楷体_GB2312"/>
                <a:cs typeface="楷体_GB231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ChangeArrowheads="1"/>
          </p:cNvSpPr>
          <p:nvPr/>
        </p:nvSpPr>
        <p:spPr bwMode="auto">
          <a:xfrm>
            <a:off x="2087166" y="0"/>
            <a:ext cx="4806553" cy="596504"/>
          </a:xfrm>
          <a:prstGeom prst="rect">
            <a:avLst/>
          </a:prstGeom>
          <a:noFill/>
          <a:ln>
            <a:noFill/>
          </a:ln>
          <a:effectLst/>
        </p:spPr>
        <p:txBody>
          <a:bodyPr anchor="b"/>
          <a:lstStyle/>
          <a:p>
            <a:pPr>
              <a:defRPr/>
            </a:pPr>
            <a:r>
              <a:rPr lang="en-US" altLang="zh-CN" sz="2850" b="1">
                <a:solidFill>
                  <a:srgbClr val="000066"/>
                </a:solidFill>
                <a:effectLst>
                  <a:outerShdw blurRad="38100" dist="38100" dir="2700000" algn="tl">
                    <a:srgbClr val="C0C0C0"/>
                  </a:outerShdw>
                </a:effectLst>
                <a:latin typeface="Garamond" pitchFamily="18" charset="0"/>
                <a:ea typeface="黑体" pitchFamily="2" charset="-122"/>
              </a:rPr>
              <a:t>2.</a:t>
            </a:r>
            <a:r>
              <a:rPr lang="zh-CN" altLang="en-US" sz="2850" b="1">
                <a:solidFill>
                  <a:srgbClr val="000066"/>
                </a:solidFill>
                <a:effectLst>
                  <a:outerShdw blurRad="38100" dist="38100" dir="2700000" algn="tl">
                    <a:srgbClr val="C0C0C0"/>
                  </a:outerShdw>
                </a:effectLst>
                <a:latin typeface="Garamond" pitchFamily="18" charset="0"/>
                <a:ea typeface="黑体" pitchFamily="2" charset="-122"/>
              </a:rPr>
              <a:t>子问题的递归结构</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46157" name="Text Box 3"/>
          <p:cNvSpPr txBox="1">
            <a:spLocks noChangeArrowheads="1"/>
          </p:cNvSpPr>
          <p:nvPr/>
        </p:nvSpPr>
        <p:spPr bwMode="auto">
          <a:xfrm>
            <a:off x="902335" y="627380"/>
            <a:ext cx="7646670" cy="1920240"/>
          </a:xfrm>
          <a:prstGeom prst="rect">
            <a:avLst/>
          </a:prstGeom>
          <a:gradFill>
            <a:gsLst>
              <a:gs pos="0">
                <a:srgbClr val="012D86">
                  <a:alpha val="100000"/>
                </a:srgbClr>
              </a:gs>
              <a:gs pos="100000">
                <a:srgbClr val="0E2557"/>
              </a:gs>
            </a:gsLst>
            <a:lin ang="3960000" scaled="0"/>
          </a:gradFill>
          <a:ln w="28575" cmpd="sng">
            <a:solidFill>
              <a:schemeClr val="accent1"/>
            </a:solidFill>
            <a:prstDash val="solid"/>
            <a:miter lim="800000"/>
          </a:ln>
        </p:spPr>
        <p:txBody>
          <a:bodyPr wrap="square">
            <a:spAutoFit/>
          </a:bodyPr>
          <a:lstStyle/>
          <a:p>
            <a:r>
              <a:rPr lang="zh-CN" altLang="en-US" b="1">
                <a:solidFill>
                  <a:schemeClr val="bg1"/>
                </a:solidFill>
                <a:ea typeface="楷体_GB2312"/>
                <a:cs typeface="楷体_GB2312"/>
              </a:rPr>
              <a:t>由最长公共子序列问题的最优子结构性质建立子问题最优值的递归关系。</a:t>
            </a:r>
          </a:p>
          <a:p>
            <a:r>
              <a:rPr lang="zh-CN" altLang="en-US" b="1">
                <a:solidFill>
                  <a:schemeClr val="bg1"/>
                </a:solidFill>
                <a:ea typeface="楷体_GB2312"/>
                <a:cs typeface="楷体_GB2312"/>
              </a:rPr>
              <a:t>用</a:t>
            </a:r>
            <a:r>
              <a:rPr lang="en-US" altLang="zh-CN" b="1">
                <a:solidFill>
                  <a:schemeClr val="bg1"/>
                </a:solidFill>
                <a:ea typeface="楷体_GB2312"/>
                <a:cs typeface="楷体_GB2312"/>
              </a:rPr>
              <a:t>c[i][j]</a:t>
            </a:r>
            <a:r>
              <a:rPr lang="zh-CN" altLang="en-US" b="1">
                <a:solidFill>
                  <a:schemeClr val="bg1"/>
                </a:solidFill>
                <a:ea typeface="楷体_GB2312"/>
                <a:cs typeface="楷体_GB2312"/>
              </a:rPr>
              <a:t>记录序列和的最长公共子序列的长度。其中， </a:t>
            </a:r>
            <a:r>
              <a:rPr lang="en-US" altLang="zh-CN" b="1">
                <a:solidFill>
                  <a:schemeClr val="bg1"/>
                </a:solidFill>
                <a:ea typeface="楷体_GB2312"/>
                <a:cs typeface="楷体_GB2312"/>
              </a:rPr>
              <a:t>X</a:t>
            </a:r>
            <a:r>
              <a:rPr lang="en-US" altLang="zh-CN" b="1" baseline="-25000">
                <a:solidFill>
                  <a:schemeClr val="bg1"/>
                </a:solidFill>
                <a:ea typeface="楷体_GB2312"/>
                <a:cs typeface="楷体_GB2312"/>
              </a:rPr>
              <a:t>i</a:t>
            </a:r>
            <a:r>
              <a:rPr lang="en-US" altLang="zh-CN" b="1">
                <a:solidFill>
                  <a:schemeClr val="bg1"/>
                </a:solidFill>
                <a:ea typeface="楷体_GB2312"/>
                <a:cs typeface="楷体_GB2312"/>
              </a:rPr>
              <a:t>={x</a:t>
            </a:r>
            <a:r>
              <a:rPr lang="en-US" altLang="zh-CN" b="1" baseline="-25000">
                <a:solidFill>
                  <a:schemeClr val="bg1"/>
                </a:solidFill>
                <a:ea typeface="楷体_GB2312"/>
                <a:cs typeface="楷体_GB2312"/>
              </a:rPr>
              <a:t>1</a:t>
            </a:r>
            <a:r>
              <a:rPr lang="en-US" altLang="zh-CN" b="1">
                <a:solidFill>
                  <a:schemeClr val="bg1"/>
                </a:solidFill>
                <a:ea typeface="楷体_GB2312"/>
                <a:cs typeface="楷体_GB2312"/>
              </a:rPr>
              <a:t>,x</a:t>
            </a:r>
            <a:r>
              <a:rPr lang="en-US" altLang="zh-CN" b="1" baseline="-25000">
                <a:solidFill>
                  <a:schemeClr val="bg1"/>
                </a:solidFill>
                <a:ea typeface="楷体_GB2312"/>
                <a:cs typeface="楷体_GB2312"/>
              </a:rPr>
              <a:t>2</a:t>
            </a:r>
            <a:r>
              <a:rPr lang="en-US" altLang="zh-CN" b="1">
                <a:solidFill>
                  <a:schemeClr val="bg1"/>
                </a:solidFill>
                <a:ea typeface="楷体_GB2312"/>
                <a:cs typeface="楷体_GB2312"/>
              </a:rPr>
              <a:t>,…,x</a:t>
            </a:r>
            <a:r>
              <a:rPr lang="en-US" altLang="zh-CN" b="1" baseline="-25000">
                <a:solidFill>
                  <a:schemeClr val="bg1"/>
                </a:solidFill>
                <a:ea typeface="楷体_GB2312"/>
                <a:cs typeface="楷体_GB2312"/>
              </a:rPr>
              <a:t>i</a:t>
            </a:r>
            <a:r>
              <a:rPr lang="en-US" altLang="zh-CN" b="1">
                <a:solidFill>
                  <a:schemeClr val="bg1"/>
                </a:solidFill>
                <a:ea typeface="楷体_GB2312"/>
                <a:cs typeface="楷体_GB2312"/>
              </a:rPr>
              <a:t>}</a:t>
            </a:r>
            <a:r>
              <a:rPr lang="zh-CN" altLang="en-US" b="1">
                <a:solidFill>
                  <a:schemeClr val="bg1"/>
                </a:solidFill>
                <a:ea typeface="楷体_GB2312"/>
                <a:cs typeface="楷体_GB2312"/>
              </a:rPr>
              <a:t>；</a:t>
            </a:r>
            <a:r>
              <a:rPr lang="en-US" altLang="zh-CN" b="1">
                <a:solidFill>
                  <a:schemeClr val="bg1"/>
                </a:solidFill>
                <a:ea typeface="楷体_GB2312"/>
                <a:cs typeface="楷体_GB2312"/>
              </a:rPr>
              <a:t>Yj={y</a:t>
            </a:r>
            <a:r>
              <a:rPr lang="en-US" altLang="zh-CN" b="1" baseline="-25000">
                <a:solidFill>
                  <a:schemeClr val="bg1"/>
                </a:solidFill>
                <a:ea typeface="楷体_GB2312"/>
                <a:cs typeface="楷体_GB2312"/>
              </a:rPr>
              <a:t>1</a:t>
            </a:r>
            <a:r>
              <a:rPr lang="en-US" altLang="zh-CN" b="1">
                <a:solidFill>
                  <a:schemeClr val="bg1"/>
                </a:solidFill>
                <a:ea typeface="楷体_GB2312"/>
                <a:cs typeface="楷体_GB2312"/>
              </a:rPr>
              <a:t>,y</a:t>
            </a:r>
            <a:r>
              <a:rPr lang="en-US" altLang="zh-CN" b="1" baseline="-25000">
                <a:solidFill>
                  <a:schemeClr val="bg1"/>
                </a:solidFill>
                <a:ea typeface="楷体_GB2312"/>
                <a:cs typeface="楷体_GB2312"/>
              </a:rPr>
              <a:t>2</a:t>
            </a:r>
            <a:r>
              <a:rPr lang="en-US" altLang="zh-CN" b="1">
                <a:solidFill>
                  <a:schemeClr val="bg1"/>
                </a:solidFill>
                <a:ea typeface="楷体_GB2312"/>
                <a:cs typeface="楷体_GB2312"/>
              </a:rPr>
              <a:t>,…,y</a:t>
            </a:r>
            <a:r>
              <a:rPr lang="en-US" altLang="zh-CN" b="1" baseline="-25000">
                <a:solidFill>
                  <a:schemeClr val="bg1"/>
                </a:solidFill>
                <a:ea typeface="楷体_GB2312"/>
                <a:cs typeface="楷体_GB2312"/>
              </a:rPr>
              <a:t>j</a:t>
            </a:r>
            <a:r>
              <a:rPr lang="en-US" altLang="zh-CN" b="1">
                <a:solidFill>
                  <a:schemeClr val="bg1"/>
                </a:solidFill>
                <a:ea typeface="楷体_GB2312"/>
                <a:cs typeface="楷体_GB2312"/>
              </a:rPr>
              <a:t>}</a:t>
            </a:r>
            <a:r>
              <a:rPr lang="zh-CN" altLang="en-US" b="1">
                <a:solidFill>
                  <a:schemeClr val="bg1"/>
                </a:solidFill>
                <a:ea typeface="楷体_GB2312"/>
                <a:cs typeface="楷体_GB2312"/>
              </a:rPr>
              <a:t>。</a:t>
            </a:r>
          </a:p>
          <a:p>
            <a:r>
              <a:rPr lang="zh-CN" altLang="en-US" b="1">
                <a:solidFill>
                  <a:schemeClr val="bg1"/>
                </a:solidFill>
                <a:ea typeface="楷体_GB2312"/>
                <a:cs typeface="楷体_GB2312"/>
              </a:rPr>
              <a:t>当</a:t>
            </a:r>
            <a:r>
              <a:rPr lang="en-US" altLang="zh-CN" b="1">
                <a:solidFill>
                  <a:schemeClr val="bg1"/>
                </a:solidFill>
                <a:ea typeface="楷体_GB2312"/>
                <a:cs typeface="楷体_GB2312"/>
              </a:rPr>
              <a:t>i=0</a:t>
            </a:r>
            <a:r>
              <a:rPr lang="zh-CN" altLang="en-US" b="1">
                <a:solidFill>
                  <a:schemeClr val="bg1"/>
                </a:solidFill>
                <a:ea typeface="楷体_GB2312"/>
                <a:cs typeface="楷体_GB2312"/>
              </a:rPr>
              <a:t>或</a:t>
            </a:r>
            <a:r>
              <a:rPr lang="en-US" altLang="zh-CN" b="1">
                <a:solidFill>
                  <a:schemeClr val="bg1"/>
                </a:solidFill>
                <a:ea typeface="楷体_GB2312"/>
                <a:cs typeface="楷体_GB2312"/>
              </a:rPr>
              <a:t>j=0</a:t>
            </a:r>
            <a:r>
              <a:rPr lang="zh-CN" altLang="en-US" b="1">
                <a:solidFill>
                  <a:schemeClr val="bg1"/>
                </a:solidFill>
                <a:ea typeface="楷体_GB2312"/>
                <a:cs typeface="楷体_GB2312"/>
              </a:rPr>
              <a:t>时，空序列是</a:t>
            </a:r>
            <a:r>
              <a:rPr lang="en-US" altLang="zh-CN" b="1">
                <a:solidFill>
                  <a:schemeClr val="bg1"/>
                </a:solidFill>
                <a:ea typeface="楷体_GB2312"/>
                <a:cs typeface="楷体_GB2312"/>
              </a:rPr>
              <a:t>X</a:t>
            </a:r>
            <a:r>
              <a:rPr lang="en-US" altLang="zh-CN" b="1" baseline="-25000">
                <a:solidFill>
                  <a:schemeClr val="bg1"/>
                </a:solidFill>
                <a:ea typeface="楷体_GB2312"/>
                <a:cs typeface="楷体_GB2312"/>
              </a:rPr>
              <a:t>i</a:t>
            </a:r>
            <a:r>
              <a:rPr lang="zh-CN" altLang="en-US" b="1">
                <a:solidFill>
                  <a:schemeClr val="bg1"/>
                </a:solidFill>
                <a:ea typeface="楷体_GB2312"/>
                <a:cs typeface="楷体_GB2312"/>
              </a:rPr>
              <a:t>和</a:t>
            </a:r>
            <a:r>
              <a:rPr lang="en-US" altLang="zh-CN" b="1">
                <a:solidFill>
                  <a:schemeClr val="bg1"/>
                </a:solidFill>
                <a:ea typeface="楷体_GB2312"/>
                <a:cs typeface="楷体_GB2312"/>
              </a:rPr>
              <a:t>Y</a:t>
            </a:r>
            <a:r>
              <a:rPr lang="en-US" altLang="zh-CN" b="1" baseline="-25000">
                <a:solidFill>
                  <a:schemeClr val="bg1"/>
                </a:solidFill>
                <a:ea typeface="楷体_GB2312"/>
                <a:cs typeface="楷体_GB2312"/>
              </a:rPr>
              <a:t>j</a:t>
            </a:r>
            <a:r>
              <a:rPr lang="zh-CN" altLang="en-US" b="1">
                <a:solidFill>
                  <a:schemeClr val="bg1"/>
                </a:solidFill>
                <a:ea typeface="楷体_GB2312"/>
                <a:cs typeface="楷体_GB2312"/>
              </a:rPr>
              <a:t>的最长公共子序列。故此时</a:t>
            </a:r>
            <a:r>
              <a:rPr lang="en-US" altLang="zh-CN" b="1">
                <a:solidFill>
                  <a:schemeClr val="bg1"/>
                </a:solidFill>
                <a:ea typeface="楷体_GB2312"/>
                <a:cs typeface="楷体_GB2312"/>
              </a:rPr>
              <a:t>C[i][j]=0</a:t>
            </a:r>
            <a:r>
              <a:rPr lang="zh-CN" altLang="en-US" b="1">
                <a:solidFill>
                  <a:schemeClr val="bg1"/>
                </a:solidFill>
                <a:ea typeface="楷体_GB2312"/>
                <a:cs typeface="楷体_GB2312"/>
              </a:rPr>
              <a:t>。</a:t>
            </a:r>
          </a:p>
          <a:p>
            <a:r>
              <a:rPr lang="zh-CN" altLang="en-US" b="1">
                <a:solidFill>
                  <a:schemeClr val="bg1"/>
                </a:solidFill>
                <a:ea typeface="楷体_GB2312"/>
                <a:cs typeface="楷体_GB2312"/>
              </a:rPr>
              <a:t>其它情况下，由最优子结构性质可建立递归关系如下：</a:t>
            </a:r>
          </a:p>
        </p:txBody>
      </p:sp>
      <p:sp>
        <p:nvSpPr>
          <p:cNvPr id="46158" name="Rectangle 4"/>
          <p:cNvSpPr>
            <a:spLocks noChangeArrowheads="1"/>
          </p:cNvSpPr>
          <p:nvPr/>
        </p:nvSpPr>
        <p:spPr bwMode="auto">
          <a:xfrm>
            <a:off x="1143000" y="2136696"/>
            <a:ext cx="309880" cy="320040"/>
          </a:xfrm>
          <a:prstGeom prst="rect">
            <a:avLst/>
          </a:prstGeom>
          <a:noFill/>
          <a:ln w="9525">
            <a:noFill/>
            <a:miter lim="800000"/>
          </a:ln>
        </p:spPr>
        <p:txBody>
          <a:bodyPr wrap="none" anchor="ctr">
            <a:spAutoFit/>
          </a:bodyPr>
          <a:lstStyle/>
          <a:p>
            <a:endParaRPr lang="zh-CN" altLang="en-US" sz="1500"/>
          </a:p>
        </p:txBody>
      </p:sp>
      <p:graphicFrame>
        <p:nvGraphicFramePr>
          <p:cNvPr id="46154" name="Object 74"/>
          <p:cNvGraphicFramePr>
            <a:graphicFrameLocks noChangeAspect="1"/>
          </p:cNvGraphicFramePr>
          <p:nvPr/>
        </p:nvGraphicFramePr>
        <p:xfrm>
          <a:off x="1452642" y="2974737"/>
          <a:ext cx="6020990" cy="1302544"/>
        </p:xfrm>
        <a:graphic>
          <a:graphicData uri="http://schemas.openxmlformats.org/presentationml/2006/ole">
            <mc:AlternateContent xmlns:mc="http://schemas.openxmlformats.org/markup-compatibility/2006">
              <mc:Choice xmlns:v="urn:schemas-microsoft-com:vml" Requires="v">
                <p:oleObj spid="_x0000_s46214" name="公式" r:id="rId3" imgW="3390900" imgH="736600" progId="Equation.3">
                  <p:embed/>
                </p:oleObj>
              </mc:Choice>
              <mc:Fallback>
                <p:oleObj name="公式" r:id="rId3" imgW="3390900" imgH="736600" progId="Equation.3">
                  <p:embed/>
                  <p:pic>
                    <p:nvPicPr>
                      <p:cNvPr id="0" name="Picture 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2642" y="2974737"/>
                        <a:ext cx="6020990" cy="1302544"/>
                      </a:xfrm>
                      <a:prstGeom prst="rect">
                        <a:avLst/>
                      </a:prstGeom>
                      <a:noFill/>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3106" name="Rectangle 2"/>
          <p:cNvSpPr>
            <a:spLocks noChangeArrowheads="1"/>
          </p:cNvSpPr>
          <p:nvPr/>
        </p:nvSpPr>
        <p:spPr bwMode="auto">
          <a:xfrm>
            <a:off x="1331119" y="0"/>
            <a:ext cx="4806554" cy="596504"/>
          </a:xfrm>
          <a:prstGeom prst="rect">
            <a:avLst/>
          </a:prstGeom>
          <a:noFill/>
          <a:ln>
            <a:noFill/>
          </a:ln>
          <a:effec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pPr defTabSz="685800" fontAlgn="base">
              <a:spcBef>
                <a:spcPct val="0"/>
              </a:spcBef>
              <a:spcAft>
                <a:spcPct val="0"/>
              </a:spcAft>
              <a:defRPr/>
            </a:pPr>
            <a:r>
              <a:rPr lang="zh-CN" altLang="en-US" sz="2850">
                <a:solidFill>
                  <a:srgbClr val="006633"/>
                </a:solidFill>
                <a:effectLst>
                  <a:outerShdw blurRad="38100" dist="38100" dir="2700000" algn="tl">
                    <a:srgbClr val="C0C0C0"/>
                  </a:outerShdw>
                </a:effectLst>
                <a:ea typeface="黑体" pitchFamily="2" charset="-122"/>
              </a:rPr>
              <a:t>计算最优值</a:t>
            </a:r>
            <a:endParaRPr lang="ja-JP" altLang="en-US" sz="2850">
              <a:solidFill>
                <a:srgbClr val="006633"/>
              </a:solidFill>
              <a:effectLst>
                <a:outerShdw blurRad="38100" dist="38100" dir="2700000" algn="tl">
                  <a:srgbClr val="C0C0C0"/>
                </a:outerShdw>
              </a:effectLst>
              <a:ea typeface="黑体" pitchFamily="2" charset="-122"/>
            </a:endParaRPr>
          </a:p>
        </p:txBody>
      </p:sp>
      <p:sp>
        <p:nvSpPr>
          <p:cNvPr id="101379" name="Text Box 3"/>
          <p:cNvSpPr txBox="1">
            <a:spLocks noChangeArrowheads="1"/>
          </p:cNvSpPr>
          <p:nvPr/>
        </p:nvSpPr>
        <p:spPr bwMode="auto">
          <a:xfrm>
            <a:off x="1331119" y="519113"/>
            <a:ext cx="6481763"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r>
              <a:rPr lang="zh-CN" altLang="en-US" sz="1800">
                <a:solidFill>
                  <a:srgbClr val="000000"/>
                </a:solidFill>
                <a:ea typeface="楷体_GB2312" pitchFamily="49" charset="-122"/>
              </a:rPr>
              <a:t>   </a:t>
            </a:r>
          </a:p>
          <a:p>
            <a:pPr defTabSz="685800" eaLnBrk="1" fontAlgn="base" hangingPunct="1">
              <a:spcBef>
                <a:spcPct val="0"/>
              </a:spcBef>
              <a:spcAft>
                <a:spcPct val="0"/>
              </a:spcAft>
            </a:pPr>
            <a:r>
              <a:rPr lang="zh-CN" altLang="en-US" sz="1800">
                <a:solidFill>
                  <a:srgbClr val="000000"/>
                </a:solidFill>
                <a:ea typeface="楷体_GB2312" pitchFamily="49" charset="-122"/>
              </a:rPr>
              <a:t>   对</a:t>
            </a:r>
            <a:r>
              <a:rPr lang="en-US" altLang="zh-CN" sz="1800">
                <a:solidFill>
                  <a:srgbClr val="000000"/>
                </a:solidFill>
                <a:ea typeface="楷体_GB2312" pitchFamily="49" charset="-122"/>
              </a:rPr>
              <a:t>X(m)</a:t>
            </a:r>
            <a:r>
              <a:rPr lang="zh-CN" altLang="en-US" sz="1800">
                <a:solidFill>
                  <a:srgbClr val="000000"/>
                </a:solidFill>
                <a:ea typeface="楷体_GB2312" pitchFamily="49" charset="-122"/>
              </a:rPr>
              <a:t>和</a:t>
            </a:r>
            <a:r>
              <a:rPr lang="en-US" altLang="zh-CN" sz="1800">
                <a:solidFill>
                  <a:srgbClr val="000000"/>
                </a:solidFill>
                <a:ea typeface="楷体_GB2312" pitchFamily="49" charset="-122"/>
              </a:rPr>
              <a:t>Y(n)</a:t>
            </a:r>
            <a:r>
              <a:rPr lang="zh-CN" altLang="en-US" sz="1800">
                <a:solidFill>
                  <a:srgbClr val="000000"/>
                </a:solidFill>
                <a:ea typeface="楷体_GB2312" pitchFamily="49" charset="-122"/>
              </a:rPr>
              <a:t>，总共有</a:t>
            </a:r>
            <a:r>
              <a:rPr lang="en-US" altLang="zh-CN" sz="2100" b="1" i="1">
                <a:solidFill>
                  <a:srgbClr val="CC0000"/>
                </a:solidFill>
                <a:ea typeface="楷体_GB2312" pitchFamily="49" charset="-122"/>
              </a:rPr>
              <a:t>θ</a:t>
            </a:r>
            <a:r>
              <a:rPr lang="en-US" altLang="zh-CN" sz="2100" b="1">
                <a:solidFill>
                  <a:srgbClr val="CC0000"/>
                </a:solidFill>
                <a:ea typeface="楷体_GB2312" pitchFamily="49" charset="-122"/>
              </a:rPr>
              <a:t>(mn)</a:t>
            </a:r>
            <a:r>
              <a:rPr lang="zh-CN" altLang="en-US" sz="1800">
                <a:solidFill>
                  <a:srgbClr val="000000"/>
                </a:solidFill>
                <a:ea typeface="楷体_GB2312" pitchFamily="49" charset="-122"/>
              </a:rPr>
              <a:t>个不同的子问题，用动态规划算法自底向上地计算最优值，以</a:t>
            </a:r>
            <a:r>
              <a:rPr lang="en-US" altLang="zh-CN" sz="1800">
                <a:solidFill>
                  <a:srgbClr val="000000"/>
                </a:solidFill>
                <a:ea typeface="楷体_GB2312" pitchFamily="49" charset="-122"/>
              </a:rPr>
              <a:t>·</a:t>
            </a:r>
            <a:r>
              <a:rPr lang="zh-CN" altLang="en-US" sz="1800">
                <a:solidFill>
                  <a:srgbClr val="000000"/>
                </a:solidFill>
                <a:ea typeface="楷体_GB2312" pitchFamily="49" charset="-122"/>
              </a:rPr>
              <a:t>提高算法效率。</a:t>
            </a:r>
          </a:p>
        </p:txBody>
      </p:sp>
      <p:sp>
        <p:nvSpPr>
          <p:cNvPr id="101380" name="Rectangle 4"/>
          <p:cNvSpPr>
            <a:spLocks noChangeArrowheads="1"/>
          </p:cNvSpPr>
          <p:nvPr/>
        </p:nvSpPr>
        <p:spPr bwMode="auto">
          <a:xfrm>
            <a:off x="1358504" y="1689408"/>
            <a:ext cx="642699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r>
              <a:rPr kumimoji="1" lang="en-US" altLang="zh-CN" sz="1800">
                <a:solidFill>
                  <a:srgbClr val="000000"/>
                </a:solidFill>
              </a:rPr>
              <a:t>void </a:t>
            </a:r>
            <a:r>
              <a:rPr kumimoji="1" lang="en-US" altLang="zh-CN" sz="1800" b="1">
                <a:solidFill>
                  <a:srgbClr val="000000"/>
                </a:solidFill>
              </a:rPr>
              <a:t>LCSLength</a:t>
            </a:r>
            <a:r>
              <a:rPr kumimoji="1" lang="en-US" altLang="zh-CN" sz="1800">
                <a:solidFill>
                  <a:srgbClr val="000000"/>
                </a:solidFill>
              </a:rPr>
              <a:t>(int m</a:t>
            </a:r>
            <a:r>
              <a:rPr kumimoji="1" lang="zh-CN" altLang="en-US" sz="1800">
                <a:solidFill>
                  <a:srgbClr val="000000"/>
                </a:solidFill>
              </a:rPr>
              <a:t>，</a:t>
            </a:r>
            <a:r>
              <a:rPr kumimoji="1" lang="en-US" altLang="zh-CN" sz="1800">
                <a:solidFill>
                  <a:srgbClr val="000000"/>
                </a:solidFill>
              </a:rPr>
              <a:t>int n</a:t>
            </a:r>
            <a:r>
              <a:rPr kumimoji="1" lang="zh-CN" altLang="en-US" sz="1800">
                <a:solidFill>
                  <a:srgbClr val="000000"/>
                </a:solidFill>
              </a:rPr>
              <a:t>，</a:t>
            </a:r>
            <a:r>
              <a:rPr kumimoji="1" lang="en-US" altLang="zh-CN" sz="1800">
                <a:solidFill>
                  <a:srgbClr val="000000"/>
                </a:solidFill>
              </a:rPr>
              <a:t>char *x</a:t>
            </a:r>
            <a:r>
              <a:rPr kumimoji="1" lang="zh-CN" altLang="en-US" sz="1800">
                <a:solidFill>
                  <a:srgbClr val="000000"/>
                </a:solidFill>
              </a:rPr>
              <a:t>，</a:t>
            </a:r>
            <a:r>
              <a:rPr kumimoji="1" lang="en-US" altLang="zh-CN" sz="1800">
                <a:solidFill>
                  <a:srgbClr val="000000"/>
                </a:solidFill>
              </a:rPr>
              <a:t>char *y</a:t>
            </a:r>
            <a:r>
              <a:rPr kumimoji="1" lang="zh-CN" altLang="en-US" sz="1800">
                <a:solidFill>
                  <a:srgbClr val="000000"/>
                </a:solidFill>
              </a:rPr>
              <a:t>，</a:t>
            </a:r>
            <a:r>
              <a:rPr kumimoji="1" lang="en-US" altLang="zh-CN" sz="1800">
                <a:solidFill>
                  <a:srgbClr val="000000"/>
                </a:solidFill>
              </a:rPr>
              <a:t>int **c</a:t>
            </a:r>
            <a:r>
              <a:rPr kumimoji="1" lang="zh-CN" altLang="en-US" sz="1800">
                <a:solidFill>
                  <a:srgbClr val="000000"/>
                </a:solidFill>
              </a:rPr>
              <a:t>，</a:t>
            </a:r>
          </a:p>
          <a:p>
            <a:pPr defTabSz="685800" eaLnBrk="1" fontAlgn="base" hangingPunct="1">
              <a:spcBef>
                <a:spcPct val="0"/>
              </a:spcBef>
              <a:spcAft>
                <a:spcPct val="0"/>
              </a:spcAft>
            </a:pPr>
            <a:r>
              <a:rPr kumimoji="1" lang="en-US" altLang="zh-CN" sz="1800">
                <a:solidFill>
                  <a:srgbClr val="000000"/>
                </a:solidFill>
              </a:rPr>
              <a:t>                                                                                 int **b)</a:t>
            </a:r>
          </a:p>
          <a:p>
            <a:pPr defTabSz="685800" eaLnBrk="1" fontAlgn="base" hangingPunct="1">
              <a:spcBef>
                <a:spcPct val="0"/>
              </a:spcBef>
              <a:spcAft>
                <a:spcPct val="0"/>
              </a:spcAft>
            </a:pPr>
            <a:endParaRPr kumimoji="1" lang="en-US" altLang="zh-CN" sz="1800">
              <a:solidFill>
                <a:srgbClr val="000000"/>
              </a:solidFill>
            </a:endParaRPr>
          </a:p>
          <a:p>
            <a:pPr defTabSz="685800" eaLnBrk="1" fontAlgn="base" hangingPunct="1">
              <a:spcBef>
                <a:spcPct val="0"/>
              </a:spcBef>
              <a:spcAft>
                <a:spcPct val="0"/>
              </a:spcAft>
            </a:pPr>
            <a:endParaRPr kumimoji="1" lang="en-US" altLang="zh-CN" sz="1800">
              <a:solidFill>
                <a:srgbClr val="000000"/>
              </a:solidFill>
            </a:endParaRPr>
          </a:p>
        </p:txBody>
      </p:sp>
      <p:sp>
        <p:nvSpPr>
          <p:cNvPr id="101381" name="Text Box 7"/>
          <p:cNvSpPr txBox="1">
            <a:spLocks noChangeArrowheads="1"/>
          </p:cNvSpPr>
          <p:nvPr/>
        </p:nvSpPr>
        <p:spPr bwMode="auto">
          <a:xfrm>
            <a:off x="1466850" y="2356248"/>
            <a:ext cx="650676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r>
              <a:rPr lang="zh-CN" altLang="en-US" sz="1800">
                <a:solidFill>
                  <a:srgbClr val="000000"/>
                </a:solidFill>
              </a:rPr>
              <a:t>数组</a:t>
            </a:r>
            <a:r>
              <a:rPr lang="en-US" altLang="zh-CN" sz="1800">
                <a:solidFill>
                  <a:srgbClr val="000000"/>
                </a:solidFill>
              </a:rPr>
              <a:t>x*</a:t>
            </a:r>
            <a:r>
              <a:rPr lang="zh-CN" altLang="en-US" sz="1800">
                <a:solidFill>
                  <a:srgbClr val="000000"/>
                </a:solidFill>
              </a:rPr>
              <a:t>和</a:t>
            </a:r>
            <a:r>
              <a:rPr lang="en-US" altLang="zh-CN" sz="1800">
                <a:solidFill>
                  <a:srgbClr val="000000"/>
                </a:solidFill>
              </a:rPr>
              <a:t>y*</a:t>
            </a:r>
            <a:r>
              <a:rPr lang="zh-CN" altLang="en-US" sz="1800">
                <a:solidFill>
                  <a:srgbClr val="000000"/>
                </a:solidFill>
              </a:rPr>
              <a:t>：存储</a:t>
            </a:r>
            <a:r>
              <a:rPr lang="en-US" altLang="zh-CN" sz="1800">
                <a:solidFill>
                  <a:srgbClr val="000000"/>
                </a:solidFill>
              </a:rPr>
              <a:t>2</a:t>
            </a:r>
            <a:r>
              <a:rPr lang="zh-CN" altLang="en-US" sz="1800">
                <a:solidFill>
                  <a:srgbClr val="000000"/>
                </a:solidFill>
              </a:rPr>
              <a:t>个输入序列</a:t>
            </a:r>
            <a:r>
              <a:rPr lang="en-US" altLang="zh-CN" sz="1800">
                <a:solidFill>
                  <a:srgbClr val="000000"/>
                </a:solidFill>
              </a:rPr>
              <a:t>X(m)</a:t>
            </a:r>
            <a:r>
              <a:rPr lang="zh-CN" altLang="en-US" sz="1800">
                <a:solidFill>
                  <a:srgbClr val="000000"/>
                </a:solidFill>
              </a:rPr>
              <a:t>、</a:t>
            </a:r>
            <a:r>
              <a:rPr lang="en-US" altLang="zh-CN" sz="1800">
                <a:solidFill>
                  <a:srgbClr val="000000"/>
                </a:solidFill>
              </a:rPr>
              <a:t>Y(n)</a:t>
            </a:r>
          </a:p>
          <a:p>
            <a:pPr defTabSz="685800" eaLnBrk="1" fontAlgn="base" hangingPunct="1">
              <a:spcBef>
                <a:spcPct val="0"/>
              </a:spcBef>
              <a:spcAft>
                <a:spcPct val="0"/>
              </a:spcAft>
            </a:pPr>
            <a:r>
              <a:rPr lang="zh-CN" altLang="en-US" sz="1800">
                <a:solidFill>
                  <a:srgbClr val="000000"/>
                </a:solidFill>
              </a:rPr>
              <a:t>输出数组</a:t>
            </a:r>
            <a:r>
              <a:rPr lang="en-US" altLang="zh-CN" sz="1800">
                <a:solidFill>
                  <a:srgbClr val="000000"/>
                </a:solidFill>
              </a:rPr>
              <a:t>c</a:t>
            </a:r>
            <a:r>
              <a:rPr lang="zh-CN" altLang="en-US" sz="1800">
                <a:solidFill>
                  <a:srgbClr val="000000"/>
                </a:solidFill>
              </a:rPr>
              <a:t>：</a:t>
            </a:r>
            <a:r>
              <a:rPr lang="en-US" altLang="zh-CN" sz="1800">
                <a:solidFill>
                  <a:srgbClr val="000000"/>
                </a:solidFill>
              </a:rPr>
              <a:t>c[i][j]</a:t>
            </a:r>
            <a:r>
              <a:rPr lang="zh-CN" altLang="en-US" sz="1800">
                <a:solidFill>
                  <a:srgbClr val="000000"/>
                </a:solidFill>
              </a:rPr>
              <a:t>存储序列</a:t>
            </a:r>
            <a:r>
              <a:rPr lang="en-US" altLang="zh-CN" sz="1800">
                <a:solidFill>
                  <a:srgbClr val="000000"/>
                </a:solidFill>
              </a:rPr>
              <a:t>X[i]</a:t>
            </a:r>
            <a:r>
              <a:rPr lang="zh-CN" altLang="en-US" sz="1800">
                <a:solidFill>
                  <a:srgbClr val="000000"/>
                </a:solidFill>
              </a:rPr>
              <a:t>、</a:t>
            </a:r>
            <a:r>
              <a:rPr lang="en-US" altLang="zh-CN" sz="1800">
                <a:solidFill>
                  <a:srgbClr val="000000"/>
                </a:solidFill>
              </a:rPr>
              <a:t>Y[j]</a:t>
            </a:r>
            <a:r>
              <a:rPr lang="zh-CN" altLang="en-US" sz="1800">
                <a:solidFill>
                  <a:srgbClr val="000000"/>
                </a:solidFill>
              </a:rPr>
              <a:t>的最长公共子序列的长度</a:t>
            </a:r>
          </a:p>
          <a:p>
            <a:pPr defTabSz="685800" eaLnBrk="1" fontAlgn="base" hangingPunct="1">
              <a:spcBef>
                <a:spcPct val="0"/>
              </a:spcBef>
              <a:spcAft>
                <a:spcPct val="0"/>
              </a:spcAft>
            </a:pPr>
            <a:r>
              <a:rPr lang="zh-CN" altLang="en-US" sz="1800">
                <a:solidFill>
                  <a:srgbClr val="000000"/>
                </a:solidFill>
              </a:rPr>
              <a:t>输出数组</a:t>
            </a:r>
            <a:r>
              <a:rPr lang="en-US" altLang="zh-CN" sz="1800">
                <a:solidFill>
                  <a:srgbClr val="000000"/>
                </a:solidFill>
              </a:rPr>
              <a:t>b</a:t>
            </a:r>
            <a:r>
              <a:rPr lang="zh-CN" altLang="en-US" sz="1800">
                <a:solidFill>
                  <a:srgbClr val="000000"/>
                </a:solidFill>
              </a:rPr>
              <a:t>： </a:t>
            </a:r>
            <a:r>
              <a:rPr lang="en-US" altLang="zh-CN" sz="1800">
                <a:solidFill>
                  <a:srgbClr val="000000"/>
                </a:solidFill>
              </a:rPr>
              <a:t>b[i][j]</a:t>
            </a:r>
            <a:r>
              <a:rPr lang="zh-CN" altLang="en-US" sz="1800">
                <a:solidFill>
                  <a:srgbClr val="000000"/>
                </a:solidFill>
              </a:rPr>
              <a:t> 记录</a:t>
            </a:r>
            <a:r>
              <a:rPr lang="en-US" altLang="zh-CN" sz="1800">
                <a:solidFill>
                  <a:srgbClr val="000000"/>
                </a:solidFill>
              </a:rPr>
              <a:t>c[i][j]</a:t>
            </a:r>
            <a:r>
              <a:rPr lang="zh-CN" altLang="en-US" sz="1800">
                <a:solidFill>
                  <a:srgbClr val="000000"/>
                </a:solidFill>
              </a:rPr>
              <a:t>的值是由哪个子问题得到的</a:t>
            </a:r>
            <a:r>
              <a:rPr lang="en-US" altLang="zh-CN" sz="1800">
                <a:solidFill>
                  <a:srgbClr val="000000"/>
                </a:solidFill>
              </a:rPr>
              <a:t>(3</a:t>
            </a:r>
            <a:r>
              <a:rPr lang="zh-CN" altLang="en-US" sz="1800">
                <a:solidFill>
                  <a:srgbClr val="000000"/>
                </a:solidFill>
              </a:rPr>
              <a:t>种情</a:t>
            </a:r>
          </a:p>
          <a:p>
            <a:pPr defTabSz="685800" eaLnBrk="1" fontAlgn="base" hangingPunct="1">
              <a:spcBef>
                <a:spcPct val="0"/>
              </a:spcBef>
              <a:spcAft>
                <a:spcPct val="0"/>
              </a:spcAft>
            </a:pPr>
            <a:r>
              <a:rPr lang="zh-CN" altLang="en-US" sz="1800">
                <a:solidFill>
                  <a:srgbClr val="000000"/>
                </a:solidFill>
              </a:rPr>
              <a:t>                     况之一</a:t>
            </a:r>
            <a:r>
              <a:rPr lang="en-US" altLang="zh-CN" sz="1800">
                <a:solidFill>
                  <a:srgbClr val="000000"/>
                </a:solidFill>
              </a:rPr>
              <a:t>)</a:t>
            </a:r>
            <a:r>
              <a:rPr lang="zh-CN" altLang="en-US" sz="1800">
                <a:solidFill>
                  <a:srgbClr val="000000"/>
                </a:solidFill>
              </a:rPr>
              <a:t>，构造最长公共子序列时用到</a:t>
            </a:r>
          </a:p>
        </p:txBody>
      </p:sp>
      <p:sp>
        <p:nvSpPr>
          <p:cNvPr id="101382" name="AutoShape 8"/>
          <p:cNvSpPr>
            <a:spLocks noChangeArrowheads="1"/>
          </p:cNvSpPr>
          <p:nvPr/>
        </p:nvSpPr>
        <p:spPr bwMode="auto">
          <a:xfrm>
            <a:off x="4572000" y="141685"/>
            <a:ext cx="2591991" cy="432197"/>
          </a:xfrm>
          <a:prstGeom prst="wedgeRectCallout">
            <a:avLst>
              <a:gd name="adj1" fmla="val -53903"/>
              <a:gd name="adj2" fmla="val 122727"/>
            </a:avLst>
          </a:prstGeom>
          <a:noFill/>
          <a:ln w="635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fontAlgn="base" hangingPunct="1">
              <a:spcBef>
                <a:spcPct val="0"/>
              </a:spcBef>
              <a:spcAft>
                <a:spcPct val="0"/>
              </a:spcAft>
            </a:pPr>
            <a:r>
              <a:rPr lang="en-US" altLang="zh-CN" sz="1350">
                <a:solidFill>
                  <a:srgbClr val="000000"/>
                </a:solidFill>
              </a:rPr>
              <a:t>X(i)={x1,x2,…,xi}, 1</a:t>
            </a:r>
            <a:r>
              <a:rPr lang="en-US" altLang="en-US" sz="1350">
                <a:solidFill>
                  <a:srgbClr val="000000"/>
                </a:solidFill>
              </a:rPr>
              <a:t>≤</a:t>
            </a:r>
            <a:r>
              <a:rPr lang="en-US" altLang="zh-CN" sz="1350">
                <a:solidFill>
                  <a:srgbClr val="000000"/>
                </a:solidFill>
              </a:rPr>
              <a:t>i </a:t>
            </a:r>
            <a:r>
              <a:rPr lang="en-US" altLang="en-US" sz="1350">
                <a:solidFill>
                  <a:srgbClr val="000000"/>
                </a:solidFill>
              </a:rPr>
              <a:t>≤</a:t>
            </a:r>
            <a:r>
              <a:rPr lang="en-US" altLang="zh-CN" sz="1350">
                <a:solidFill>
                  <a:srgbClr val="000000"/>
                </a:solidFill>
              </a:rPr>
              <a:t> m</a:t>
            </a:r>
            <a:r>
              <a:rPr lang="zh-CN" altLang="en-US" sz="1350">
                <a:solidFill>
                  <a:srgbClr val="000000"/>
                </a:solidFill>
              </a:rPr>
              <a:t>；</a:t>
            </a:r>
            <a:r>
              <a:rPr lang="en-US" altLang="zh-CN" sz="1350">
                <a:solidFill>
                  <a:srgbClr val="000000"/>
                </a:solidFill>
              </a:rPr>
              <a:t>Y(j)={y1,y2,…,yj}, 1</a:t>
            </a:r>
            <a:r>
              <a:rPr lang="en-US" altLang="en-US" sz="1350">
                <a:solidFill>
                  <a:srgbClr val="000000"/>
                </a:solidFill>
              </a:rPr>
              <a:t>≤</a:t>
            </a:r>
            <a:r>
              <a:rPr lang="en-US" altLang="zh-CN" sz="1350">
                <a:solidFill>
                  <a:srgbClr val="000000"/>
                </a:solidFill>
              </a:rPr>
              <a:t>j</a:t>
            </a:r>
            <a:r>
              <a:rPr lang="en-US" altLang="en-US" sz="1350">
                <a:solidFill>
                  <a:srgbClr val="000000"/>
                </a:solidFill>
              </a:rPr>
              <a:t>≤</a:t>
            </a:r>
            <a:r>
              <a:rPr lang="en-US" altLang="zh-CN" sz="1350">
                <a:solidFill>
                  <a:srgbClr val="000000"/>
                </a:solidFill>
              </a:rPr>
              <a:t> n</a:t>
            </a:r>
            <a:r>
              <a:rPr lang="zh-CN" altLang="en-US" sz="1350">
                <a:solidFill>
                  <a:srgbClr val="000000"/>
                </a:solidFill>
              </a:rPr>
              <a:t>；</a:t>
            </a:r>
          </a:p>
        </p:txBody>
      </p:sp>
    </p:spTree>
    <p:extLst>
      <p:ext uri="{BB962C8B-B14F-4D97-AF65-F5344CB8AC3E}">
        <p14:creationId xmlns:p14="http://schemas.microsoft.com/office/powerpoint/2010/main" val="2670867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8"/>
          <p:cNvSpPr>
            <a:spLocks noGrp="1" noChangeArrowheads="1"/>
          </p:cNvSpPr>
          <p:nvPr>
            <p:ph sz="half" idx="4294967295"/>
          </p:nvPr>
        </p:nvSpPr>
        <p:spPr>
          <a:xfrm>
            <a:off x="5666740" y="1419860"/>
            <a:ext cx="3028950" cy="3161030"/>
          </a:xfrm>
        </p:spPr>
        <p:txBody>
          <a:bodyPr/>
          <a:lstStyle/>
          <a:p>
            <a:pPr eaLnBrk="1" hangingPunct="1">
              <a:lnSpc>
                <a:spcPct val="90000"/>
              </a:lnSpc>
            </a:pPr>
            <a:r>
              <a:rPr lang="zh-CN" altLang="en-US" sz="1950" b="1" dirty="0">
                <a:solidFill>
                  <a:srgbClr val="000000"/>
                </a:solidFill>
              </a:rPr>
              <a:t>当在</a:t>
            </a:r>
            <a:r>
              <a:rPr lang="en-US" altLang="zh-CN" sz="1950" b="1" dirty="0">
                <a:solidFill>
                  <a:srgbClr val="000000"/>
                </a:solidFill>
              </a:rPr>
              <a:t>b[</a:t>
            </a:r>
            <a:r>
              <a:rPr lang="en-US" altLang="zh-CN" sz="1950" b="1" dirty="0" err="1">
                <a:solidFill>
                  <a:srgbClr val="000000"/>
                </a:solidFill>
              </a:rPr>
              <a:t>i</a:t>
            </a:r>
            <a:r>
              <a:rPr lang="en-US" altLang="zh-CN" sz="1950" b="1" dirty="0">
                <a:solidFill>
                  <a:srgbClr val="000000"/>
                </a:solidFill>
              </a:rPr>
              <a:t>][j]</a:t>
            </a:r>
            <a:r>
              <a:rPr lang="zh-CN" altLang="en-US" sz="1950" b="1" dirty="0">
                <a:solidFill>
                  <a:srgbClr val="000000"/>
                </a:solidFill>
              </a:rPr>
              <a:t>遇到：</a:t>
            </a:r>
          </a:p>
          <a:p>
            <a:pPr eaLnBrk="1" hangingPunct="1">
              <a:lnSpc>
                <a:spcPct val="90000"/>
              </a:lnSpc>
            </a:pPr>
            <a:r>
              <a:rPr lang="en-US" altLang="zh-CN" sz="1950" b="1" dirty="0">
                <a:solidFill>
                  <a:srgbClr val="000000"/>
                </a:solidFill>
              </a:rPr>
              <a:t>1</a:t>
            </a:r>
            <a:r>
              <a:rPr lang="zh-CN" altLang="en-US" sz="1950" b="1" dirty="0">
                <a:solidFill>
                  <a:srgbClr val="000000"/>
                </a:solidFill>
              </a:rPr>
              <a:t>时，最长公共子序列由</a:t>
            </a:r>
            <a:r>
              <a:rPr lang="en-US" altLang="zh-CN" sz="1950" b="1" dirty="0">
                <a:solidFill>
                  <a:srgbClr val="000000"/>
                </a:solidFill>
              </a:rPr>
              <a:t>Xi-1,Yj-1</a:t>
            </a:r>
            <a:r>
              <a:rPr lang="zh-CN" altLang="en-US" sz="1950" b="1" dirty="0">
                <a:solidFill>
                  <a:srgbClr val="000000"/>
                </a:solidFill>
              </a:rPr>
              <a:t>的最长公共子序列</a:t>
            </a:r>
            <a:r>
              <a:rPr lang="en-US" altLang="zh-CN" sz="1950" b="1" dirty="0">
                <a:solidFill>
                  <a:srgbClr val="000000"/>
                </a:solidFill>
              </a:rPr>
              <a:t>+xi</a:t>
            </a:r>
            <a:r>
              <a:rPr lang="zh-CN" altLang="en-US" sz="1950" b="1" dirty="0">
                <a:solidFill>
                  <a:srgbClr val="000000"/>
                </a:solidFill>
              </a:rPr>
              <a:t>得到；</a:t>
            </a:r>
          </a:p>
          <a:p>
            <a:pPr eaLnBrk="1" hangingPunct="1">
              <a:lnSpc>
                <a:spcPct val="90000"/>
              </a:lnSpc>
            </a:pPr>
            <a:r>
              <a:rPr lang="en-US" altLang="zh-CN" sz="1950" b="1" dirty="0">
                <a:solidFill>
                  <a:srgbClr val="000000"/>
                </a:solidFill>
              </a:rPr>
              <a:t>2</a:t>
            </a:r>
            <a:r>
              <a:rPr lang="zh-CN" altLang="en-US" sz="1950" b="1" dirty="0">
                <a:solidFill>
                  <a:srgbClr val="000000"/>
                </a:solidFill>
              </a:rPr>
              <a:t>时，最长公共子序列</a:t>
            </a:r>
            <a:r>
              <a:rPr lang="en-US" altLang="zh-CN" sz="1950" b="1" dirty="0">
                <a:solidFill>
                  <a:srgbClr val="000000"/>
                </a:solidFill>
              </a:rPr>
              <a:t>=X[i-1],Y[j]</a:t>
            </a:r>
            <a:r>
              <a:rPr lang="zh-CN" altLang="en-US" sz="1950" b="1" dirty="0">
                <a:solidFill>
                  <a:srgbClr val="000000"/>
                </a:solidFill>
              </a:rPr>
              <a:t>的最长公共子序列；</a:t>
            </a:r>
          </a:p>
          <a:p>
            <a:pPr eaLnBrk="1" hangingPunct="1">
              <a:lnSpc>
                <a:spcPct val="90000"/>
              </a:lnSpc>
            </a:pPr>
            <a:r>
              <a:rPr lang="en-US" altLang="zh-CN" sz="1950" b="1" dirty="0">
                <a:solidFill>
                  <a:srgbClr val="000000"/>
                </a:solidFill>
              </a:rPr>
              <a:t>3</a:t>
            </a:r>
            <a:r>
              <a:rPr lang="zh-CN" altLang="en-US" sz="1950" b="1" dirty="0">
                <a:solidFill>
                  <a:srgbClr val="000000"/>
                </a:solidFill>
              </a:rPr>
              <a:t>时，最长公共子序列</a:t>
            </a:r>
            <a:r>
              <a:rPr lang="en-US" altLang="zh-CN" sz="1950" b="1" dirty="0">
                <a:solidFill>
                  <a:srgbClr val="000000"/>
                </a:solidFill>
              </a:rPr>
              <a:t>=X[</a:t>
            </a:r>
            <a:r>
              <a:rPr lang="en-US" altLang="zh-CN" sz="1950" b="1" dirty="0" err="1">
                <a:solidFill>
                  <a:srgbClr val="000000"/>
                </a:solidFill>
              </a:rPr>
              <a:t>i</a:t>
            </a:r>
            <a:r>
              <a:rPr lang="en-US" altLang="zh-CN" sz="1950" b="1" dirty="0">
                <a:solidFill>
                  <a:srgbClr val="000000"/>
                </a:solidFill>
              </a:rPr>
              <a:t>],Y[j-1]</a:t>
            </a:r>
            <a:r>
              <a:rPr lang="zh-CN" altLang="en-US" sz="1950" b="1" dirty="0">
                <a:solidFill>
                  <a:srgbClr val="000000"/>
                </a:solidFill>
              </a:rPr>
              <a:t>的最长公共子序列；</a:t>
            </a:r>
          </a:p>
          <a:p>
            <a:pPr eaLnBrk="1" hangingPunct="1">
              <a:lnSpc>
                <a:spcPct val="90000"/>
              </a:lnSpc>
            </a:pPr>
            <a:endParaRPr lang="zh-CN" altLang="en-US" sz="1950" b="1" dirty="0">
              <a:solidFill>
                <a:srgbClr val="000000"/>
              </a:solidFill>
            </a:endParaRPr>
          </a:p>
        </p:txBody>
      </p:sp>
      <p:sp>
        <p:nvSpPr>
          <p:cNvPr id="303106" name="Rectangle 2"/>
          <p:cNvSpPr>
            <a:spLocks noChangeArrowheads="1"/>
          </p:cNvSpPr>
          <p:nvPr/>
        </p:nvSpPr>
        <p:spPr bwMode="auto">
          <a:xfrm>
            <a:off x="3194606" y="31115"/>
            <a:ext cx="4806553" cy="596504"/>
          </a:xfrm>
          <a:prstGeom prst="rect">
            <a:avLst/>
          </a:prstGeom>
          <a:noFill/>
          <a:ln>
            <a:noFill/>
          </a:ln>
          <a:effectLst/>
        </p:spPr>
        <p:txBody>
          <a:bodyPr anchor="b"/>
          <a:lstStyle/>
          <a:p>
            <a:pPr>
              <a:defRPr/>
            </a:pPr>
            <a:r>
              <a:rPr lang="zh-CN" altLang="en-US" sz="2850" b="1">
                <a:solidFill>
                  <a:srgbClr val="000000"/>
                </a:solidFill>
                <a:effectLst>
                  <a:outerShdw blurRad="38100" dist="38100" dir="2700000" algn="tl">
                    <a:srgbClr val="C0C0C0"/>
                  </a:outerShdw>
                </a:effectLst>
                <a:latin typeface="Garamond" pitchFamily="18" charset="0"/>
                <a:ea typeface="黑体" pitchFamily="2" charset="-122"/>
              </a:rPr>
              <a:t>计算最优值</a:t>
            </a:r>
          </a:p>
        </p:txBody>
      </p:sp>
      <p:sp>
        <p:nvSpPr>
          <p:cNvPr id="6" name="Rectangle 4"/>
          <p:cNvSpPr>
            <a:spLocks noChangeArrowheads="1"/>
          </p:cNvSpPr>
          <p:nvPr/>
        </p:nvSpPr>
        <p:spPr bwMode="auto">
          <a:xfrm>
            <a:off x="309082" y="627619"/>
            <a:ext cx="6481763"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base" hangingPunct="1">
              <a:spcBef>
                <a:spcPct val="0"/>
              </a:spcBef>
              <a:spcAft>
                <a:spcPct val="0"/>
              </a:spcAft>
            </a:pPr>
            <a:r>
              <a:rPr kumimoji="1" lang="en-US" altLang="zh-CN" sz="1500" dirty="0">
                <a:solidFill>
                  <a:srgbClr val="000000"/>
                </a:solidFill>
              </a:rPr>
              <a:t>void </a:t>
            </a:r>
            <a:r>
              <a:rPr kumimoji="1" lang="en-US" altLang="zh-CN" sz="1500" b="1" dirty="0" err="1">
                <a:solidFill>
                  <a:srgbClr val="000000"/>
                </a:solidFill>
              </a:rPr>
              <a:t>LCSLength</a:t>
            </a:r>
            <a:r>
              <a:rPr kumimoji="1" lang="en-US" altLang="zh-CN" sz="1500" dirty="0">
                <a:solidFill>
                  <a:srgbClr val="000000"/>
                </a:solidFill>
              </a:rPr>
              <a:t>(</a:t>
            </a:r>
            <a:r>
              <a:rPr kumimoji="1" lang="en-US" altLang="zh-CN" sz="1500" dirty="0" err="1">
                <a:solidFill>
                  <a:srgbClr val="000000"/>
                </a:solidFill>
              </a:rPr>
              <a:t>int</a:t>
            </a:r>
            <a:r>
              <a:rPr kumimoji="1" lang="en-US" altLang="zh-CN" sz="1500" dirty="0">
                <a:solidFill>
                  <a:srgbClr val="000000"/>
                </a:solidFill>
              </a:rPr>
              <a:t> m</a:t>
            </a:r>
            <a:r>
              <a:rPr kumimoji="1" lang="zh-CN" altLang="en-US" sz="1500" dirty="0">
                <a:solidFill>
                  <a:srgbClr val="000000"/>
                </a:solidFill>
              </a:rPr>
              <a:t>，</a:t>
            </a:r>
            <a:r>
              <a:rPr kumimoji="1" lang="en-US" altLang="zh-CN" sz="1500" dirty="0" err="1">
                <a:solidFill>
                  <a:srgbClr val="000000"/>
                </a:solidFill>
              </a:rPr>
              <a:t>int</a:t>
            </a:r>
            <a:r>
              <a:rPr kumimoji="1" lang="en-US" altLang="zh-CN" sz="1500" dirty="0">
                <a:solidFill>
                  <a:srgbClr val="000000"/>
                </a:solidFill>
              </a:rPr>
              <a:t> n</a:t>
            </a:r>
            <a:r>
              <a:rPr kumimoji="1" lang="zh-CN" altLang="en-US" sz="1500" dirty="0">
                <a:solidFill>
                  <a:srgbClr val="000000"/>
                </a:solidFill>
              </a:rPr>
              <a:t>，</a:t>
            </a:r>
            <a:r>
              <a:rPr kumimoji="1" lang="en-US" altLang="zh-CN" sz="1500" dirty="0">
                <a:solidFill>
                  <a:srgbClr val="000000"/>
                </a:solidFill>
              </a:rPr>
              <a:t>char *x</a:t>
            </a:r>
            <a:r>
              <a:rPr kumimoji="1" lang="zh-CN" altLang="en-US" sz="1500" dirty="0">
                <a:solidFill>
                  <a:srgbClr val="000000"/>
                </a:solidFill>
              </a:rPr>
              <a:t>，</a:t>
            </a:r>
            <a:r>
              <a:rPr kumimoji="1" lang="en-US" altLang="zh-CN" sz="1500" dirty="0">
                <a:solidFill>
                  <a:srgbClr val="000000"/>
                </a:solidFill>
              </a:rPr>
              <a:t>char *y</a:t>
            </a:r>
            <a:r>
              <a:rPr kumimoji="1" lang="zh-CN" altLang="en-US" sz="1500" dirty="0">
                <a:solidFill>
                  <a:srgbClr val="000000"/>
                </a:solidFill>
              </a:rPr>
              <a:t>，</a:t>
            </a:r>
            <a:r>
              <a:rPr kumimoji="1" lang="en-US" altLang="zh-CN" sz="1500" dirty="0" err="1">
                <a:solidFill>
                  <a:srgbClr val="000000"/>
                </a:solidFill>
              </a:rPr>
              <a:t>int</a:t>
            </a:r>
            <a:r>
              <a:rPr kumimoji="1" lang="en-US" altLang="zh-CN" sz="1500" dirty="0">
                <a:solidFill>
                  <a:srgbClr val="000000"/>
                </a:solidFill>
              </a:rPr>
              <a:t> **c</a:t>
            </a:r>
            <a:r>
              <a:rPr kumimoji="1" lang="zh-CN" altLang="en-US" sz="1500" dirty="0">
                <a:solidFill>
                  <a:srgbClr val="000000"/>
                </a:solidFill>
              </a:rPr>
              <a:t>，</a:t>
            </a:r>
            <a:r>
              <a:rPr kumimoji="1" lang="en-US" altLang="zh-CN" sz="1500" dirty="0" err="1">
                <a:solidFill>
                  <a:srgbClr val="000000"/>
                </a:solidFill>
              </a:rPr>
              <a:t>int</a:t>
            </a:r>
            <a:r>
              <a:rPr kumimoji="1" lang="en-US" altLang="zh-CN" sz="1500" dirty="0">
                <a:solidFill>
                  <a:srgbClr val="000000"/>
                </a:solidFill>
              </a:rPr>
              <a:t> **b)</a:t>
            </a:r>
          </a:p>
          <a:p>
            <a:pPr defTabSz="685800" eaLnBrk="1" fontAlgn="base" hangingPunct="1">
              <a:spcBef>
                <a:spcPct val="0"/>
              </a:spcBef>
              <a:spcAft>
                <a:spcPct val="0"/>
              </a:spcAft>
            </a:pPr>
            <a:r>
              <a:rPr kumimoji="1" lang="en-US" altLang="zh-CN" sz="1500" dirty="0">
                <a:solidFill>
                  <a:srgbClr val="000000"/>
                </a:solidFill>
              </a:rPr>
              <a:t>{  </a:t>
            </a:r>
          </a:p>
          <a:p>
            <a:pPr defTabSz="685800" eaLnBrk="1" fontAlgn="base" hangingPunct="1">
              <a:spcBef>
                <a:spcPct val="0"/>
              </a:spcBef>
              <a:spcAft>
                <a:spcPct val="0"/>
              </a:spcAft>
            </a:pPr>
            <a:r>
              <a:rPr kumimoji="1" lang="en-US" altLang="zh-CN" sz="1500" dirty="0">
                <a:solidFill>
                  <a:srgbClr val="000000"/>
                </a:solidFill>
              </a:rPr>
              <a:t>       </a:t>
            </a:r>
            <a:r>
              <a:rPr kumimoji="1" lang="en-US" altLang="zh-CN" sz="1500" dirty="0" err="1">
                <a:solidFill>
                  <a:srgbClr val="000000"/>
                </a:solidFill>
              </a:rPr>
              <a:t>int</a:t>
            </a:r>
            <a:r>
              <a:rPr kumimoji="1" lang="en-US" altLang="zh-CN" sz="1500" dirty="0">
                <a:solidFill>
                  <a:srgbClr val="000000"/>
                </a:solidFill>
              </a:rPr>
              <a:t> </a:t>
            </a:r>
            <a:r>
              <a:rPr kumimoji="1" lang="en-US" altLang="zh-CN" sz="1500" dirty="0" err="1">
                <a:solidFill>
                  <a:srgbClr val="000000"/>
                </a:solidFill>
              </a:rPr>
              <a:t>i</a:t>
            </a:r>
            <a:r>
              <a:rPr kumimoji="1" lang="zh-CN" altLang="en-US" sz="1500" dirty="0">
                <a:solidFill>
                  <a:srgbClr val="000000"/>
                </a:solidFill>
              </a:rPr>
              <a:t>，</a:t>
            </a:r>
            <a:r>
              <a:rPr kumimoji="1" lang="en-US" altLang="zh-CN" sz="1500" dirty="0">
                <a:solidFill>
                  <a:srgbClr val="000000"/>
                </a:solidFill>
              </a:rPr>
              <a:t>j;</a:t>
            </a:r>
          </a:p>
          <a:p>
            <a:pPr defTabSz="685800" eaLnBrk="1" fontAlgn="base" hangingPunct="1">
              <a:spcBef>
                <a:spcPct val="0"/>
              </a:spcBef>
              <a:spcAft>
                <a:spcPct val="0"/>
              </a:spcAft>
            </a:pPr>
            <a:r>
              <a:rPr kumimoji="1" lang="en-US" altLang="zh-CN" sz="1500" dirty="0">
                <a:solidFill>
                  <a:srgbClr val="000000"/>
                </a:solidFill>
              </a:rPr>
              <a:t>       for (</a:t>
            </a:r>
            <a:r>
              <a:rPr kumimoji="1" lang="en-US" altLang="zh-CN" sz="1500" dirty="0" err="1">
                <a:solidFill>
                  <a:srgbClr val="000000"/>
                </a:solidFill>
              </a:rPr>
              <a:t>i</a:t>
            </a:r>
            <a:r>
              <a:rPr kumimoji="1" lang="en-US" altLang="zh-CN" sz="1500" dirty="0">
                <a:solidFill>
                  <a:srgbClr val="000000"/>
                </a:solidFill>
              </a:rPr>
              <a:t> = 1; </a:t>
            </a:r>
            <a:r>
              <a:rPr kumimoji="1" lang="en-US" altLang="zh-CN" sz="1500" dirty="0" err="1">
                <a:solidFill>
                  <a:srgbClr val="000000"/>
                </a:solidFill>
              </a:rPr>
              <a:t>i</a:t>
            </a:r>
            <a:r>
              <a:rPr kumimoji="1" lang="en-US" altLang="zh-CN" sz="1500" dirty="0">
                <a:solidFill>
                  <a:srgbClr val="000000"/>
                </a:solidFill>
              </a:rPr>
              <a:t> &lt;= m; </a:t>
            </a:r>
            <a:r>
              <a:rPr kumimoji="1" lang="en-US" altLang="zh-CN" sz="1500" dirty="0" err="1">
                <a:solidFill>
                  <a:srgbClr val="000000"/>
                </a:solidFill>
              </a:rPr>
              <a:t>i</a:t>
            </a:r>
            <a:r>
              <a:rPr kumimoji="1" lang="en-US" altLang="zh-CN" sz="1500" dirty="0">
                <a:solidFill>
                  <a:srgbClr val="000000"/>
                </a:solidFill>
              </a:rPr>
              <a:t>++) c[</a:t>
            </a:r>
            <a:r>
              <a:rPr kumimoji="1" lang="en-US" altLang="zh-CN" sz="1500" dirty="0" err="1">
                <a:solidFill>
                  <a:srgbClr val="000000"/>
                </a:solidFill>
              </a:rPr>
              <a:t>i</a:t>
            </a:r>
            <a:r>
              <a:rPr kumimoji="1" lang="en-US" altLang="zh-CN" sz="1500" dirty="0">
                <a:solidFill>
                  <a:srgbClr val="000000"/>
                </a:solidFill>
              </a:rPr>
              <a:t>][0] = 0;   /*</a:t>
            </a:r>
            <a:r>
              <a:rPr kumimoji="1" lang="zh-CN" altLang="en-US" sz="1500" dirty="0">
                <a:solidFill>
                  <a:srgbClr val="000000"/>
                </a:solidFill>
              </a:rPr>
              <a:t>初始化</a:t>
            </a:r>
            <a:r>
              <a:rPr kumimoji="1" lang="en-US" altLang="zh-CN" sz="1500" dirty="0">
                <a:solidFill>
                  <a:srgbClr val="000000"/>
                </a:solidFill>
              </a:rPr>
              <a:t>, Y[j]</a:t>
            </a:r>
            <a:r>
              <a:rPr kumimoji="1" lang="zh-CN" altLang="en-US" sz="1500" dirty="0">
                <a:solidFill>
                  <a:srgbClr val="000000"/>
                </a:solidFill>
              </a:rPr>
              <a:t>为空时</a:t>
            </a:r>
          </a:p>
          <a:p>
            <a:pPr defTabSz="685800" eaLnBrk="1" fontAlgn="base" hangingPunct="1">
              <a:spcBef>
                <a:spcPct val="0"/>
              </a:spcBef>
              <a:spcAft>
                <a:spcPct val="0"/>
              </a:spcAft>
            </a:pPr>
            <a:r>
              <a:rPr kumimoji="1" lang="en-US" altLang="zh-CN" sz="1500" dirty="0">
                <a:solidFill>
                  <a:srgbClr val="000000"/>
                </a:solidFill>
              </a:rPr>
              <a:t>       for (</a:t>
            </a:r>
            <a:r>
              <a:rPr kumimoji="1" lang="en-US" altLang="zh-CN" sz="1500" dirty="0" err="1">
                <a:solidFill>
                  <a:srgbClr val="000000"/>
                </a:solidFill>
              </a:rPr>
              <a:t>i</a:t>
            </a:r>
            <a:r>
              <a:rPr kumimoji="1" lang="en-US" altLang="zh-CN" sz="1500" dirty="0">
                <a:solidFill>
                  <a:srgbClr val="000000"/>
                </a:solidFill>
              </a:rPr>
              <a:t> = 1; </a:t>
            </a:r>
            <a:r>
              <a:rPr kumimoji="1" lang="en-US" altLang="zh-CN" sz="1500" dirty="0" err="1">
                <a:solidFill>
                  <a:srgbClr val="000000"/>
                </a:solidFill>
              </a:rPr>
              <a:t>i</a:t>
            </a:r>
            <a:r>
              <a:rPr kumimoji="1" lang="en-US" altLang="zh-CN" sz="1500" dirty="0">
                <a:solidFill>
                  <a:srgbClr val="000000"/>
                </a:solidFill>
              </a:rPr>
              <a:t> &lt;= n; </a:t>
            </a:r>
            <a:r>
              <a:rPr kumimoji="1" lang="en-US" altLang="zh-CN" sz="1500" dirty="0" err="1">
                <a:solidFill>
                  <a:srgbClr val="000000"/>
                </a:solidFill>
              </a:rPr>
              <a:t>i</a:t>
            </a:r>
            <a:r>
              <a:rPr kumimoji="1" lang="en-US" altLang="zh-CN" sz="1500" dirty="0">
                <a:solidFill>
                  <a:srgbClr val="000000"/>
                </a:solidFill>
              </a:rPr>
              <a:t>++) c[0][</a:t>
            </a:r>
            <a:r>
              <a:rPr kumimoji="1" lang="en-US" altLang="zh-CN" sz="1500" dirty="0" err="1">
                <a:solidFill>
                  <a:srgbClr val="000000"/>
                </a:solidFill>
              </a:rPr>
              <a:t>i</a:t>
            </a:r>
            <a:r>
              <a:rPr kumimoji="1" lang="en-US" altLang="zh-CN" sz="1500" dirty="0">
                <a:solidFill>
                  <a:srgbClr val="000000"/>
                </a:solidFill>
              </a:rPr>
              <a:t>] = 0;    /*</a:t>
            </a:r>
            <a:r>
              <a:rPr kumimoji="1" lang="zh-CN" altLang="en-US" sz="1500" dirty="0">
                <a:solidFill>
                  <a:srgbClr val="000000"/>
                </a:solidFill>
              </a:rPr>
              <a:t>初始化， </a:t>
            </a:r>
            <a:r>
              <a:rPr kumimoji="1" lang="en-US" altLang="zh-CN" sz="1350" dirty="0">
                <a:solidFill>
                  <a:srgbClr val="000000"/>
                </a:solidFill>
              </a:rPr>
              <a:t>X[</a:t>
            </a:r>
            <a:r>
              <a:rPr kumimoji="1" lang="en-US" altLang="zh-CN" sz="1350" dirty="0" err="1">
                <a:solidFill>
                  <a:srgbClr val="000000"/>
                </a:solidFill>
              </a:rPr>
              <a:t>i</a:t>
            </a:r>
            <a:r>
              <a:rPr kumimoji="1" lang="en-US" altLang="zh-CN" sz="1350" dirty="0">
                <a:solidFill>
                  <a:srgbClr val="000000"/>
                </a:solidFill>
              </a:rPr>
              <a:t>]</a:t>
            </a:r>
            <a:r>
              <a:rPr kumimoji="1" lang="zh-CN" altLang="en-US" sz="1350" dirty="0">
                <a:solidFill>
                  <a:srgbClr val="000000"/>
                </a:solidFill>
              </a:rPr>
              <a:t>为空时</a:t>
            </a:r>
            <a:endParaRPr kumimoji="1" lang="en-US" altLang="zh-CN" sz="1500" dirty="0">
              <a:solidFill>
                <a:srgbClr val="000000"/>
              </a:solidFill>
            </a:endParaRPr>
          </a:p>
          <a:p>
            <a:pPr defTabSz="685800" eaLnBrk="1" fontAlgn="base" hangingPunct="1">
              <a:spcBef>
                <a:spcPct val="0"/>
              </a:spcBef>
              <a:spcAft>
                <a:spcPct val="0"/>
              </a:spcAft>
            </a:pPr>
            <a:r>
              <a:rPr kumimoji="1" lang="en-US" altLang="zh-CN" sz="1500" dirty="0">
                <a:solidFill>
                  <a:srgbClr val="000000"/>
                </a:solidFill>
              </a:rPr>
              <a:t>       </a:t>
            </a:r>
          </a:p>
          <a:p>
            <a:pPr defTabSz="685800" eaLnBrk="1" fontAlgn="base" hangingPunct="1">
              <a:spcBef>
                <a:spcPct val="0"/>
              </a:spcBef>
              <a:spcAft>
                <a:spcPct val="0"/>
              </a:spcAft>
            </a:pPr>
            <a:r>
              <a:rPr kumimoji="1" lang="en-US" altLang="zh-CN" sz="1500" dirty="0">
                <a:solidFill>
                  <a:srgbClr val="000000"/>
                </a:solidFill>
              </a:rPr>
              <a:t>       for (</a:t>
            </a:r>
            <a:r>
              <a:rPr kumimoji="1" lang="en-US" altLang="zh-CN" sz="1500" dirty="0" err="1">
                <a:solidFill>
                  <a:srgbClr val="000000"/>
                </a:solidFill>
              </a:rPr>
              <a:t>i</a:t>
            </a:r>
            <a:r>
              <a:rPr kumimoji="1" lang="en-US" altLang="zh-CN" sz="1500" dirty="0">
                <a:solidFill>
                  <a:srgbClr val="000000"/>
                </a:solidFill>
              </a:rPr>
              <a:t> = 1; </a:t>
            </a:r>
            <a:r>
              <a:rPr kumimoji="1" lang="en-US" altLang="zh-CN" sz="1500" dirty="0" err="1">
                <a:solidFill>
                  <a:srgbClr val="000000"/>
                </a:solidFill>
              </a:rPr>
              <a:t>i</a:t>
            </a:r>
            <a:r>
              <a:rPr kumimoji="1" lang="en-US" altLang="zh-CN" sz="1500" dirty="0">
                <a:solidFill>
                  <a:srgbClr val="000000"/>
                </a:solidFill>
              </a:rPr>
              <a:t> &lt;= m; </a:t>
            </a:r>
            <a:r>
              <a:rPr kumimoji="1" lang="en-US" altLang="zh-CN" sz="1500" dirty="0" err="1">
                <a:solidFill>
                  <a:srgbClr val="000000"/>
                </a:solidFill>
              </a:rPr>
              <a:t>i</a:t>
            </a:r>
            <a:r>
              <a:rPr kumimoji="1" lang="en-US" altLang="zh-CN" sz="1500" dirty="0">
                <a:solidFill>
                  <a:srgbClr val="000000"/>
                </a:solidFill>
              </a:rPr>
              <a:t>++)             /*</a:t>
            </a:r>
            <a:r>
              <a:rPr kumimoji="1" lang="zh-CN" altLang="en-US" sz="1500" dirty="0">
                <a:solidFill>
                  <a:srgbClr val="000000"/>
                </a:solidFill>
              </a:rPr>
              <a:t>两重循环，自下而上，</a:t>
            </a:r>
          </a:p>
          <a:p>
            <a:pPr defTabSz="685800" eaLnBrk="1" fontAlgn="base" hangingPunct="1">
              <a:spcBef>
                <a:spcPct val="0"/>
              </a:spcBef>
              <a:spcAft>
                <a:spcPct val="0"/>
              </a:spcAft>
            </a:pPr>
            <a:r>
              <a:rPr kumimoji="1" lang="zh-CN" altLang="en-US" sz="1500" dirty="0">
                <a:solidFill>
                  <a:srgbClr val="000000"/>
                </a:solidFill>
              </a:rPr>
              <a:t>                                                        计算子问题</a:t>
            </a:r>
            <a:r>
              <a:rPr kumimoji="1" lang="en-US" altLang="zh-CN" sz="1500" dirty="0">
                <a:solidFill>
                  <a:srgbClr val="000000"/>
                </a:solidFill>
              </a:rPr>
              <a:t>{X(</a:t>
            </a:r>
            <a:r>
              <a:rPr kumimoji="1" lang="en-US" altLang="zh-CN" sz="1500" dirty="0" err="1">
                <a:solidFill>
                  <a:srgbClr val="000000"/>
                </a:solidFill>
              </a:rPr>
              <a:t>i</a:t>
            </a:r>
            <a:r>
              <a:rPr kumimoji="1" lang="en-US" altLang="zh-CN" sz="1500" dirty="0">
                <a:solidFill>
                  <a:srgbClr val="000000"/>
                </a:solidFill>
              </a:rPr>
              <a:t>), Y(j)}</a:t>
            </a:r>
          </a:p>
          <a:p>
            <a:pPr defTabSz="685800" eaLnBrk="1" fontAlgn="base" hangingPunct="1">
              <a:spcBef>
                <a:spcPct val="0"/>
              </a:spcBef>
              <a:spcAft>
                <a:spcPct val="0"/>
              </a:spcAft>
            </a:pPr>
            <a:r>
              <a:rPr kumimoji="1" lang="en-US" altLang="zh-CN" sz="1500" dirty="0">
                <a:solidFill>
                  <a:srgbClr val="000000"/>
                </a:solidFill>
              </a:rPr>
              <a:t>          for (j = 1; j &lt;= n; </a:t>
            </a:r>
            <a:r>
              <a:rPr kumimoji="1" lang="en-US" altLang="zh-CN" sz="1500" dirty="0" err="1">
                <a:solidFill>
                  <a:srgbClr val="000000"/>
                </a:solidFill>
              </a:rPr>
              <a:t>j++</a:t>
            </a:r>
            <a:r>
              <a:rPr kumimoji="1" lang="en-US" altLang="zh-CN" sz="1500" dirty="0">
                <a:solidFill>
                  <a:srgbClr val="000000"/>
                </a:solidFill>
              </a:rPr>
              <a:t>) {</a:t>
            </a:r>
          </a:p>
          <a:p>
            <a:pPr defTabSz="685800" eaLnBrk="1" fontAlgn="base" hangingPunct="1">
              <a:spcBef>
                <a:spcPct val="0"/>
              </a:spcBef>
              <a:spcAft>
                <a:spcPct val="0"/>
              </a:spcAft>
            </a:pPr>
            <a:r>
              <a:rPr kumimoji="1" lang="en-US" altLang="zh-CN" sz="1500" dirty="0">
                <a:solidFill>
                  <a:srgbClr val="000000"/>
                </a:solidFill>
              </a:rPr>
              <a:t>             if (x[</a:t>
            </a:r>
            <a:r>
              <a:rPr kumimoji="1" lang="en-US" altLang="zh-CN" sz="1500" dirty="0" err="1">
                <a:solidFill>
                  <a:srgbClr val="000000"/>
                </a:solidFill>
              </a:rPr>
              <a:t>i</a:t>
            </a:r>
            <a:r>
              <a:rPr kumimoji="1" lang="en-US" altLang="zh-CN" sz="1500" dirty="0">
                <a:solidFill>
                  <a:srgbClr val="000000"/>
                </a:solidFill>
              </a:rPr>
              <a:t>]==y[j]) {                           /*</a:t>
            </a:r>
            <a:r>
              <a:rPr kumimoji="1" lang="zh-CN" altLang="en-US" sz="1500" dirty="0">
                <a:solidFill>
                  <a:srgbClr val="000000"/>
                </a:solidFill>
              </a:rPr>
              <a:t>情况</a:t>
            </a:r>
            <a:r>
              <a:rPr kumimoji="1" lang="en-US" altLang="zh-CN" sz="1500" dirty="0">
                <a:solidFill>
                  <a:srgbClr val="000000"/>
                </a:solidFill>
              </a:rPr>
              <a:t>1</a:t>
            </a:r>
          </a:p>
          <a:p>
            <a:pPr defTabSz="685800" eaLnBrk="1" fontAlgn="base" hangingPunct="1">
              <a:spcBef>
                <a:spcPct val="0"/>
              </a:spcBef>
              <a:spcAft>
                <a:spcPct val="0"/>
              </a:spcAft>
            </a:pPr>
            <a:r>
              <a:rPr kumimoji="1" lang="en-US" altLang="zh-CN" sz="1500" dirty="0">
                <a:solidFill>
                  <a:srgbClr val="000000"/>
                </a:solidFill>
              </a:rPr>
              <a:t>                  c[</a:t>
            </a:r>
            <a:r>
              <a:rPr kumimoji="1" lang="en-US" altLang="zh-CN" sz="1500" dirty="0" err="1">
                <a:solidFill>
                  <a:srgbClr val="000000"/>
                </a:solidFill>
              </a:rPr>
              <a:t>i</a:t>
            </a:r>
            <a:r>
              <a:rPr kumimoji="1" lang="en-US" altLang="zh-CN" sz="1500" dirty="0">
                <a:solidFill>
                  <a:srgbClr val="000000"/>
                </a:solidFill>
              </a:rPr>
              <a:t>][j]=c[i-1][j-1]+1;   </a:t>
            </a:r>
          </a:p>
          <a:p>
            <a:pPr defTabSz="685800" eaLnBrk="1" fontAlgn="base" hangingPunct="1">
              <a:spcBef>
                <a:spcPct val="0"/>
              </a:spcBef>
              <a:spcAft>
                <a:spcPct val="0"/>
              </a:spcAft>
            </a:pPr>
            <a:r>
              <a:rPr kumimoji="1" lang="en-US" altLang="zh-CN" sz="1500" dirty="0">
                <a:solidFill>
                  <a:srgbClr val="000000"/>
                </a:solidFill>
              </a:rPr>
              <a:t>                  b[</a:t>
            </a:r>
            <a:r>
              <a:rPr kumimoji="1" lang="en-US" altLang="zh-CN" sz="1500" dirty="0" err="1">
                <a:solidFill>
                  <a:srgbClr val="000000"/>
                </a:solidFill>
              </a:rPr>
              <a:t>i</a:t>
            </a:r>
            <a:r>
              <a:rPr kumimoji="1" lang="en-US" altLang="zh-CN" sz="1500" dirty="0">
                <a:solidFill>
                  <a:srgbClr val="000000"/>
                </a:solidFill>
              </a:rPr>
              <a:t>][j]=1;}</a:t>
            </a:r>
          </a:p>
          <a:p>
            <a:pPr defTabSz="685800" eaLnBrk="1" fontAlgn="base" hangingPunct="1">
              <a:spcBef>
                <a:spcPct val="0"/>
              </a:spcBef>
              <a:spcAft>
                <a:spcPct val="0"/>
              </a:spcAft>
            </a:pPr>
            <a:r>
              <a:rPr kumimoji="1" lang="en-US" altLang="zh-CN" sz="1500" dirty="0">
                <a:solidFill>
                  <a:srgbClr val="000000"/>
                </a:solidFill>
              </a:rPr>
              <a:t>             else if (c[i-1][j]&gt;=c[</a:t>
            </a:r>
            <a:r>
              <a:rPr kumimoji="1" lang="en-US" altLang="zh-CN" sz="1500" dirty="0" err="1">
                <a:solidFill>
                  <a:srgbClr val="000000"/>
                </a:solidFill>
              </a:rPr>
              <a:t>i</a:t>
            </a:r>
            <a:r>
              <a:rPr kumimoji="1" lang="en-US" altLang="zh-CN" sz="1500" dirty="0">
                <a:solidFill>
                  <a:srgbClr val="000000"/>
                </a:solidFill>
              </a:rPr>
              <a:t>][j-1]) {        /*</a:t>
            </a:r>
            <a:r>
              <a:rPr kumimoji="1" lang="zh-CN" altLang="en-US" sz="1500" dirty="0">
                <a:solidFill>
                  <a:srgbClr val="000000"/>
                </a:solidFill>
              </a:rPr>
              <a:t>情况</a:t>
            </a:r>
            <a:r>
              <a:rPr kumimoji="1" lang="en-US" altLang="zh-CN" sz="1500" dirty="0">
                <a:solidFill>
                  <a:srgbClr val="000000"/>
                </a:solidFill>
              </a:rPr>
              <a:t>2</a:t>
            </a:r>
          </a:p>
          <a:p>
            <a:pPr defTabSz="685800" eaLnBrk="1" fontAlgn="base" hangingPunct="1">
              <a:spcBef>
                <a:spcPct val="0"/>
              </a:spcBef>
              <a:spcAft>
                <a:spcPct val="0"/>
              </a:spcAft>
            </a:pPr>
            <a:r>
              <a:rPr kumimoji="1" lang="en-US" altLang="zh-CN" sz="1500" dirty="0">
                <a:solidFill>
                  <a:srgbClr val="000000"/>
                </a:solidFill>
              </a:rPr>
              <a:t>                  c[</a:t>
            </a:r>
            <a:r>
              <a:rPr kumimoji="1" lang="en-US" altLang="zh-CN" sz="1500" dirty="0" err="1">
                <a:solidFill>
                  <a:srgbClr val="000000"/>
                </a:solidFill>
              </a:rPr>
              <a:t>i</a:t>
            </a:r>
            <a:r>
              <a:rPr kumimoji="1" lang="en-US" altLang="zh-CN" sz="1500" dirty="0">
                <a:solidFill>
                  <a:srgbClr val="000000"/>
                </a:solidFill>
              </a:rPr>
              <a:t>][j]=c[i-1][j]; b[</a:t>
            </a:r>
            <a:r>
              <a:rPr kumimoji="1" lang="en-US" altLang="zh-CN" sz="1500" dirty="0" err="1">
                <a:solidFill>
                  <a:srgbClr val="000000"/>
                </a:solidFill>
              </a:rPr>
              <a:t>i</a:t>
            </a:r>
            <a:r>
              <a:rPr kumimoji="1" lang="en-US" altLang="zh-CN" sz="1500" dirty="0">
                <a:solidFill>
                  <a:srgbClr val="000000"/>
                </a:solidFill>
              </a:rPr>
              <a:t>][j]=2;}</a:t>
            </a:r>
          </a:p>
          <a:p>
            <a:pPr defTabSz="685800" eaLnBrk="1" fontAlgn="base" hangingPunct="1">
              <a:spcBef>
                <a:spcPct val="0"/>
              </a:spcBef>
              <a:spcAft>
                <a:spcPct val="0"/>
              </a:spcAft>
            </a:pPr>
            <a:r>
              <a:rPr kumimoji="1" lang="en-US" altLang="zh-CN" sz="1500" dirty="0">
                <a:solidFill>
                  <a:srgbClr val="000000"/>
                </a:solidFill>
              </a:rPr>
              <a:t>             else { c[</a:t>
            </a:r>
            <a:r>
              <a:rPr kumimoji="1" lang="en-US" altLang="zh-CN" sz="1500" dirty="0" err="1">
                <a:solidFill>
                  <a:srgbClr val="000000"/>
                </a:solidFill>
              </a:rPr>
              <a:t>i</a:t>
            </a:r>
            <a:r>
              <a:rPr kumimoji="1" lang="en-US" altLang="zh-CN" sz="1500" dirty="0">
                <a:solidFill>
                  <a:srgbClr val="000000"/>
                </a:solidFill>
              </a:rPr>
              <a:t>][j]=c[</a:t>
            </a:r>
            <a:r>
              <a:rPr kumimoji="1" lang="en-US" altLang="zh-CN" sz="1500" dirty="0" err="1">
                <a:solidFill>
                  <a:srgbClr val="000000"/>
                </a:solidFill>
              </a:rPr>
              <a:t>i</a:t>
            </a:r>
            <a:r>
              <a:rPr kumimoji="1" lang="en-US" altLang="zh-CN" sz="1500" dirty="0">
                <a:solidFill>
                  <a:srgbClr val="000000"/>
                </a:solidFill>
              </a:rPr>
              <a:t>][j-1];                  /*</a:t>
            </a:r>
            <a:r>
              <a:rPr kumimoji="1" lang="zh-CN" altLang="en-US" sz="1500" dirty="0">
                <a:solidFill>
                  <a:srgbClr val="000000"/>
                </a:solidFill>
              </a:rPr>
              <a:t>情况</a:t>
            </a:r>
            <a:r>
              <a:rPr kumimoji="1" lang="en-US" altLang="zh-CN" sz="1500" dirty="0">
                <a:solidFill>
                  <a:srgbClr val="000000"/>
                </a:solidFill>
              </a:rPr>
              <a:t>3</a:t>
            </a:r>
          </a:p>
          <a:p>
            <a:pPr defTabSz="685800" eaLnBrk="1" fontAlgn="base" hangingPunct="1">
              <a:spcBef>
                <a:spcPct val="0"/>
              </a:spcBef>
              <a:spcAft>
                <a:spcPct val="0"/>
              </a:spcAft>
            </a:pPr>
            <a:r>
              <a:rPr kumimoji="1" lang="en-US" altLang="zh-CN" sz="1500" dirty="0">
                <a:solidFill>
                  <a:srgbClr val="000000"/>
                </a:solidFill>
              </a:rPr>
              <a:t>                     b[</a:t>
            </a:r>
            <a:r>
              <a:rPr kumimoji="1" lang="en-US" altLang="zh-CN" sz="1500" dirty="0" err="1">
                <a:solidFill>
                  <a:srgbClr val="000000"/>
                </a:solidFill>
              </a:rPr>
              <a:t>i</a:t>
            </a:r>
            <a:r>
              <a:rPr kumimoji="1" lang="en-US" altLang="zh-CN" sz="1500" dirty="0">
                <a:solidFill>
                  <a:srgbClr val="000000"/>
                </a:solidFill>
              </a:rPr>
              <a:t>][j]=3; }</a:t>
            </a:r>
          </a:p>
          <a:p>
            <a:pPr defTabSz="685800" eaLnBrk="1" fontAlgn="base" hangingPunct="1">
              <a:spcBef>
                <a:spcPct val="0"/>
              </a:spcBef>
              <a:spcAft>
                <a:spcPct val="0"/>
              </a:spcAft>
            </a:pPr>
            <a:r>
              <a:rPr kumimoji="1" lang="en-US" altLang="zh-CN" sz="1500" dirty="0">
                <a:solidFill>
                  <a:srgbClr val="000000"/>
                </a:solidFill>
              </a:rPr>
              <a:t>             }</a:t>
            </a:r>
          </a:p>
          <a:p>
            <a:pPr defTabSz="685800" eaLnBrk="1" fontAlgn="base" hangingPunct="1">
              <a:spcBef>
                <a:spcPct val="0"/>
              </a:spcBef>
              <a:spcAft>
                <a:spcPct val="0"/>
              </a:spcAft>
            </a:pPr>
            <a:r>
              <a:rPr kumimoji="1" lang="en-US" altLang="zh-CN" sz="1500" dirty="0">
                <a:solidFill>
                  <a:srgbClr val="000000"/>
                </a:solidFill>
              </a:rPr>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ChangeArrowheads="1"/>
          </p:cNvSpPr>
          <p:nvPr/>
        </p:nvSpPr>
        <p:spPr bwMode="auto">
          <a:xfrm>
            <a:off x="2087166" y="0"/>
            <a:ext cx="4806553" cy="596504"/>
          </a:xfrm>
          <a:prstGeom prst="rect">
            <a:avLst/>
          </a:prstGeom>
          <a:noFill/>
          <a:ln>
            <a:noFill/>
          </a:ln>
          <a:effectLst/>
        </p:spPr>
        <p:txBody>
          <a:bodyPr anchor="b"/>
          <a:lstStyle/>
          <a:p>
            <a:pPr>
              <a:defRPr/>
            </a:pPr>
            <a:r>
              <a:rPr lang="zh-CN" altLang="en-US" sz="2850" b="1">
                <a:solidFill>
                  <a:srgbClr val="000000"/>
                </a:solidFill>
                <a:effectLst>
                  <a:outerShdw blurRad="38100" dist="38100" dir="2700000" algn="tl">
                    <a:srgbClr val="C0C0C0"/>
                  </a:outerShdw>
                </a:effectLst>
                <a:latin typeface="Garamond" pitchFamily="18" charset="0"/>
                <a:ea typeface="黑体" pitchFamily="2" charset="-122"/>
              </a:rPr>
              <a:t>计算最优值</a:t>
            </a:r>
          </a:p>
        </p:txBody>
      </p:sp>
      <p:sp>
        <p:nvSpPr>
          <p:cNvPr id="183299" name="Text Box 3"/>
          <p:cNvSpPr txBox="1">
            <a:spLocks noChangeArrowheads="1"/>
          </p:cNvSpPr>
          <p:nvPr/>
        </p:nvSpPr>
        <p:spPr bwMode="auto">
          <a:xfrm>
            <a:off x="380365" y="627380"/>
            <a:ext cx="8442960" cy="640080"/>
          </a:xfrm>
          <a:prstGeom prst="rect">
            <a:avLst/>
          </a:prstGeom>
          <a:noFill/>
          <a:ln w="9525">
            <a:noFill/>
            <a:miter lim="800000"/>
          </a:ln>
        </p:spPr>
        <p:txBody>
          <a:bodyPr wrap="square">
            <a:spAutoFit/>
          </a:bodyPr>
          <a:lstStyle/>
          <a:p>
            <a:r>
              <a:rPr lang="zh-CN" altLang="en-US" sz="1800" b="1">
                <a:solidFill>
                  <a:srgbClr val="000000"/>
                </a:solidFill>
                <a:ea typeface="楷体_GB2312"/>
                <a:cs typeface="楷体_GB2312"/>
              </a:rPr>
              <a:t>由于在所考虑的子问题空间中，总共有</a:t>
            </a:r>
            <a:r>
              <a:rPr lang="en-US" altLang="zh-CN" sz="1800" b="1">
                <a:solidFill>
                  <a:srgbClr val="000000"/>
                </a:solidFill>
                <a:ea typeface="楷体_GB2312"/>
                <a:cs typeface="楷体_GB2312"/>
              </a:rPr>
              <a:t>θ(mn)</a:t>
            </a:r>
            <a:r>
              <a:rPr lang="zh-CN" altLang="en-US" sz="1800" b="1">
                <a:solidFill>
                  <a:srgbClr val="000000"/>
                </a:solidFill>
                <a:ea typeface="楷体_GB2312"/>
                <a:cs typeface="楷体_GB2312"/>
              </a:rPr>
              <a:t>个不同的子问题，因此，用动态规划算法自底向上地计算最优值能提高算法的效率。 </a:t>
            </a:r>
          </a:p>
        </p:txBody>
      </p:sp>
      <p:sp>
        <p:nvSpPr>
          <p:cNvPr id="183300" name="Rectangle 4"/>
          <p:cNvSpPr>
            <a:spLocks noChangeArrowheads="1"/>
          </p:cNvSpPr>
          <p:nvPr/>
        </p:nvSpPr>
        <p:spPr bwMode="auto">
          <a:xfrm>
            <a:off x="-14605" y="1348740"/>
            <a:ext cx="4036695" cy="3749040"/>
          </a:xfrm>
          <a:prstGeom prst="rect">
            <a:avLst/>
          </a:prstGeom>
          <a:noFill/>
          <a:ln w="9525">
            <a:noFill/>
            <a:miter lim="800000"/>
          </a:ln>
        </p:spPr>
        <p:txBody>
          <a:bodyPr wrap="square" anchor="ctr">
            <a:spAutoFit/>
          </a:bodyPr>
          <a:lstStyle/>
          <a:p>
            <a:r>
              <a:rPr kumimoji="1" lang="en-US" altLang="zh-CN" sz="1600" b="1">
                <a:solidFill>
                  <a:srgbClr val="000000"/>
                </a:solidFill>
              </a:rPr>
              <a:t>void LCSLength(int m</a:t>
            </a:r>
            <a:r>
              <a:rPr kumimoji="1" lang="zh-CN" altLang="en-US" sz="1600" b="1">
                <a:solidFill>
                  <a:srgbClr val="000000"/>
                </a:solidFill>
              </a:rPr>
              <a:t>，</a:t>
            </a:r>
            <a:r>
              <a:rPr kumimoji="1" lang="en-US" altLang="zh-CN" sz="1600" b="1">
                <a:solidFill>
                  <a:srgbClr val="000000"/>
                </a:solidFill>
              </a:rPr>
              <a:t>int n</a:t>
            </a:r>
            <a:r>
              <a:rPr kumimoji="1" lang="zh-CN" altLang="en-US" sz="1600" b="1">
                <a:solidFill>
                  <a:srgbClr val="000000"/>
                </a:solidFill>
              </a:rPr>
              <a:t>，</a:t>
            </a:r>
            <a:r>
              <a:rPr kumimoji="1" lang="en-US" altLang="zh-CN" sz="1600" b="1">
                <a:solidFill>
                  <a:srgbClr val="000000"/>
                </a:solidFill>
              </a:rPr>
              <a:t>char *x</a:t>
            </a:r>
            <a:r>
              <a:rPr kumimoji="1" lang="zh-CN" altLang="en-US" sz="1600" b="1">
                <a:solidFill>
                  <a:srgbClr val="000000"/>
                </a:solidFill>
              </a:rPr>
              <a:t>，</a:t>
            </a:r>
            <a:r>
              <a:rPr kumimoji="1" lang="en-US" altLang="zh-CN" sz="1600" b="1">
                <a:solidFill>
                  <a:srgbClr val="000000"/>
                </a:solidFill>
              </a:rPr>
              <a:t>char *y</a:t>
            </a:r>
            <a:r>
              <a:rPr kumimoji="1" lang="zh-CN" altLang="en-US" sz="1600" b="1">
                <a:solidFill>
                  <a:srgbClr val="000000"/>
                </a:solidFill>
              </a:rPr>
              <a:t>，</a:t>
            </a:r>
            <a:r>
              <a:rPr kumimoji="1" lang="en-US" altLang="zh-CN" sz="1600" b="1">
                <a:solidFill>
                  <a:srgbClr val="000000"/>
                </a:solidFill>
              </a:rPr>
              <a:t>int **c</a:t>
            </a:r>
            <a:r>
              <a:rPr kumimoji="1" lang="zh-CN" altLang="en-US" sz="1600" b="1">
                <a:solidFill>
                  <a:srgbClr val="000000"/>
                </a:solidFill>
              </a:rPr>
              <a:t>，</a:t>
            </a:r>
            <a:r>
              <a:rPr kumimoji="1" lang="en-US" altLang="zh-CN" sz="1600" b="1">
                <a:solidFill>
                  <a:srgbClr val="000000"/>
                </a:solidFill>
              </a:rPr>
              <a:t>int **b)</a:t>
            </a:r>
          </a:p>
          <a:p>
            <a:r>
              <a:rPr kumimoji="1" lang="en-US" altLang="zh-CN" sz="1600" b="1">
                <a:solidFill>
                  <a:srgbClr val="000000"/>
                </a:solidFill>
              </a:rPr>
              <a:t>{  </a:t>
            </a:r>
          </a:p>
          <a:p>
            <a:r>
              <a:rPr kumimoji="1" lang="en-US" altLang="zh-CN" sz="1600" b="1">
                <a:solidFill>
                  <a:srgbClr val="000000"/>
                </a:solidFill>
              </a:rPr>
              <a:t>       int i</a:t>
            </a:r>
            <a:r>
              <a:rPr kumimoji="1" lang="zh-CN" altLang="en-US" sz="1600" b="1">
                <a:solidFill>
                  <a:srgbClr val="000000"/>
                </a:solidFill>
              </a:rPr>
              <a:t>，</a:t>
            </a:r>
            <a:r>
              <a:rPr kumimoji="1" lang="en-US" altLang="zh-CN" sz="1600" b="1">
                <a:solidFill>
                  <a:srgbClr val="000000"/>
                </a:solidFill>
              </a:rPr>
              <a:t>j;</a:t>
            </a:r>
          </a:p>
          <a:p>
            <a:r>
              <a:rPr kumimoji="1" lang="en-US" altLang="zh-CN" sz="1600" b="1">
                <a:solidFill>
                  <a:srgbClr val="000000"/>
                </a:solidFill>
              </a:rPr>
              <a:t>       for (i = 1; i &lt;= m; i++) c[i][0] = 0;</a:t>
            </a:r>
          </a:p>
          <a:p>
            <a:r>
              <a:rPr kumimoji="1" lang="en-US" altLang="zh-CN" sz="1600" b="1">
                <a:solidFill>
                  <a:srgbClr val="000000"/>
                </a:solidFill>
              </a:rPr>
              <a:t>       for (i = 1; i &lt;= n; i++) c[0][i] = 0;</a:t>
            </a:r>
          </a:p>
          <a:p>
            <a:r>
              <a:rPr kumimoji="1" lang="en-US" altLang="zh-CN" sz="1600" b="1">
                <a:solidFill>
                  <a:srgbClr val="000000"/>
                </a:solidFill>
              </a:rPr>
              <a:t>       for (i = 1; i &lt;= m; i++)</a:t>
            </a:r>
          </a:p>
          <a:p>
            <a:r>
              <a:rPr kumimoji="1" lang="en-US" altLang="zh-CN" sz="1600" b="1">
                <a:solidFill>
                  <a:srgbClr val="000000"/>
                </a:solidFill>
              </a:rPr>
              <a:t>          for (j = 1; j &lt;= n; j++) {</a:t>
            </a:r>
          </a:p>
          <a:p>
            <a:r>
              <a:rPr kumimoji="1" lang="en-US" altLang="zh-CN" sz="1600" b="1">
                <a:solidFill>
                  <a:srgbClr val="000000"/>
                </a:solidFill>
              </a:rPr>
              <a:t>             if (x[i]==y[j]) { </a:t>
            </a:r>
          </a:p>
          <a:p>
            <a:r>
              <a:rPr kumimoji="1" lang="en-US" altLang="zh-CN" sz="1600" b="1">
                <a:solidFill>
                  <a:srgbClr val="000000"/>
                </a:solidFill>
              </a:rPr>
              <a:t>                  c[i][j]=c[i-1][j-1]+1; b[i][j]=1;}</a:t>
            </a:r>
          </a:p>
          <a:p>
            <a:r>
              <a:rPr kumimoji="1" lang="en-US" altLang="zh-CN" sz="1600" b="1">
                <a:solidFill>
                  <a:srgbClr val="000000"/>
                </a:solidFill>
              </a:rPr>
              <a:t>             else if (c[i-1][j]&gt;=c[i][j-1]) {</a:t>
            </a:r>
          </a:p>
          <a:p>
            <a:r>
              <a:rPr kumimoji="1" lang="en-US" altLang="zh-CN" sz="1600" b="1">
                <a:solidFill>
                  <a:srgbClr val="000000"/>
                </a:solidFill>
              </a:rPr>
              <a:t>                  c[i][j]=c[i-1][j]; b[i][j]=2;}</a:t>
            </a:r>
          </a:p>
          <a:p>
            <a:r>
              <a:rPr kumimoji="1" lang="en-US" altLang="zh-CN" sz="1600" b="1">
                <a:solidFill>
                  <a:srgbClr val="000000"/>
                </a:solidFill>
              </a:rPr>
              <a:t>             else { c[i][j]=c[i][j-1]; b[i][j]=3; }</a:t>
            </a:r>
          </a:p>
          <a:p>
            <a:r>
              <a:rPr kumimoji="1" lang="en-US" altLang="zh-CN" sz="1600" b="1">
                <a:solidFill>
                  <a:srgbClr val="000000"/>
                </a:solidFill>
              </a:rPr>
              <a:t>             }</a:t>
            </a:r>
          </a:p>
          <a:p>
            <a:r>
              <a:rPr kumimoji="1" lang="en-US" altLang="zh-CN" sz="1600" b="1">
                <a:solidFill>
                  <a:srgbClr val="000000"/>
                </a:solidFill>
              </a:rPr>
              <a:t>}</a:t>
            </a:r>
          </a:p>
        </p:txBody>
      </p:sp>
      <p:sp>
        <p:nvSpPr>
          <p:cNvPr id="183301" name="Text Box 5"/>
          <p:cNvSpPr txBox="1">
            <a:spLocks noChangeArrowheads="1"/>
          </p:cNvSpPr>
          <p:nvPr/>
        </p:nvSpPr>
        <p:spPr bwMode="auto">
          <a:xfrm>
            <a:off x="3823335" y="1649730"/>
            <a:ext cx="6497320" cy="2626360"/>
          </a:xfrm>
          <a:prstGeom prst="rect">
            <a:avLst/>
          </a:prstGeom>
          <a:noFill/>
          <a:ln w="9525">
            <a:noFill/>
            <a:miter lim="800000"/>
          </a:ln>
        </p:spPr>
        <p:txBody>
          <a:bodyPr wrap="square">
            <a:spAutoFit/>
          </a:bodyPr>
          <a:lstStyle/>
          <a:p>
            <a:pPr>
              <a:lnSpc>
                <a:spcPct val="130000"/>
              </a:lnSpc>
            </a:pPr>
            <a:r>
              <a:rPr lang="zh-CN" altLang="en-US" sz="1600" b="1">
                <a:solidFill>
                  <a:srgbClr val="0033CC"/>
                </a:solidFill>
                <a:ea typeface="黑体" pitchFamily="2" charset="-122"/>
              </a:rPr>
              <a:t>构造最长公共子序列</a:t>
            </a:r>
          </a:p>
          <a:p>
            <a:pPr>
              <a:lnSpc>
                <a:spcPct val="130000"/>
              </a:lnSpc>
            </a:pPr>
            <a:r>
              <a:rPr kumimoji="1" lang="en-US" altLang="zh-CN" sz="1600" b="1">
                <a:solidFill>
                  <a:srgbClr val="0033CC"/>
                </a:solidFill>
              </a:rPr>
              <a:t>void LCS(int i</a:t>
            </a:r>
            <a:r>
              <a:rPr kumimoji="1" lang="zh-CN" altLang="en-US" sz="1600" b="1">
                <a:solidFill>
                  <a:srgbClr val="0033CC"/>
                </a:solidFill>
              </a:rPr>
              <a:t>，</a:t>
            </a:r>
            <a:r>
              <a:rPr kumimoji="1" lang="en-US" altLang="zh-CN" sz="1600" b="1">
                <a:solidFill>
                  <a:srgbClr val="0033CC"/>
                </a:solidFill>
              </a:rPr>
              <a:t>int j</a:t>
            </a:r>
            <a:r>
              <a:rPr kumimoji="1" lang="zh-CN" altLang="en-US" sz="1600" b="1">
                <a:solidFill>
                  <a:srgbClr val="0033CC"/>
                </a:solidFill>
              </a:rPr>
              <a:t>，</a:t>
            </a:r>
            <a:r>
              <a:rPr kumimoji="1" lang="en-US" altLang="zh-CN" sz="1600" b="1">
                <a:solidFill>
                  <a:srgbClr val="0033CC"/>
                </a:solidFill>
              </a:rPr>
              <a:t>char *x</a:t>
            </a:r>
            <a:r>
              <a:rPr kumimoji="1" lang="zh-CN" altLang="en-US" sz="1600" b="1">
                <a:solidFill>
                  <a:srgbClr val="0033CC"/>
                </a:solidFill>
              </a:rPr>
              <a:t>，</a:t>
            </a:r>
            <a:r>
              <a:rPr kumimoji="1" lang="en-US" altLang="zh-CN" sz="1600" b="1">
                <a:solidFill>
                  <a:srgbClr val="0033CC"/>
                </a:solidFill>
              </a:rPr>
              <a:t>int **b)</a:t>
            </a:r>
          </a:p>
          <a:p>
            <a:pPr>
              <a:lnSpc>
                <a:spcPct val="130000"/>
              </a:lnSpc>
            </a:pPr>
            <a:r>
              <a:rPr kumimoji="1" lang="en-US" altLang="zh-CN" sz="1600" b="1">
                <a:solidFill>
                  <a:srgbClr val="0033CC"/>
                </a:solidFill>
              </a:rPr>
              <a:t>{</a:t>
            </a:r>
          </a:p>
          <a:p>
            <a:pPr>
              <a:lnSpc>
                <a:spcPct val="130000"/>
              </a:lnSpc>
            </a:pPr>
            <a:r>
              <a:rPr kumimoji="1" lang="en-US" altLang="zh-CN" sz="1600" b="1">
                <a:solidFill>
                  <a:srgbClr val="0033CC"/>
                </a:solidFill>
              </a:rPr>
              <a:t>      if (i ==0 || j==0) return;</a:t>
            </a:r>
          </a:p>
          <a:p>
            <a:pPr>
              <a:lnSpc>
                <a:spcPct val="130000"/>
              </a:lnSpc>
            </a:pPr>
            <a:r>
              <a:rPr kumimoji="1" lang="en-US" altLang="zh-CN" sz="1600" b="1">
                <a:solidFill>
                  <a:srgbClr val="0033CC"/>
                </a:solidFill>
              </a:rPr>
              <a:t>      if (b[i][j]== 1){ LCS(i-1</a:t>
            </a:r>
            <a:r>
              <a:rPr kumimoji="1" lang="zh-CN" altLang="en-US" sz="1600" b="1">
                <a:solidFill>
                  <a:srgbClr val="0033CC"/>
                </a:solidFill>
              </a:rPr>
              <a:t>，</a:t>
            </a:r>
            <a:r>
              <a:rPr kumimoji="1" lang="en-US" altLang="zh-CN" sz="1600" b="1">
                <a:solidFill>
                  <a:srgbClr val="0033CC"/>
                </a:solidFill>
              </a:rPr>
              <a:t>j-1</a:t>
            </a:r>
            <a:r>
              <a:rPr kumimoji="1" lang="zh-CN" altLang="en-US" sz="1600" b="1">
                <a:solidFill>
                  <a:srgbClr val="0033CC"/>
                </a:solidFill>
              </a:rPr>
              <a:t>，</a:t>
            </a:r>
            <a:r>
              <a:rPr kumimoji="1" lang="en-US" altLang="zh-CN" sz="1600" b="1">
                <a:solidFill>
                  <a:srgbClr val="0033CC"/>
                </a:solidFill>
              </a:rPr>
              <a:t>x</a:t>
            </a:r>
            <a:r>
              <a:rPr kumimoji="1" lang="zh-CN" altLang="en-US" sz="1600" b="1">
                <a:solidFill>
                  <a:srgbClr val="0033CC"/>
                </a:solidFill>
              </a:rPr>
              <a:t>，</a:t>
            </a:r>
            <a:r>
              <a:rPr kumimoji="1" lang="en-US" altLang="zh-CN" sz="1600" b="1">
                <a:solidFill>
                  <a:srgbClr val="0033CC"/>
                </a:solidFill>
              </a:rPr>
              <a:t>b); cout&lt;&lt;x[i]; }</a:t>
            </a:r>
          </a:p>
          <a:p>
            <a:pPr>
              <a:lnSpc>
                <a:spcPct val="130000"/>
              </a:lnSpc>
            </a:pPr>
            <a:r>
              <a:rPr kumimoji="1" lang="en-US" altLang="zh-CN" sz="1600" b="1">
                <a:solidFill>
                  <a:srgbClr val="0033CC"/>
                </a:solidFill>
              </a:rPr>
              <a:t>      else if (b[i][j]== 2) LCS(i-1</a:t>
            </a:r>
            <a:r>
              <a:rPr kumimoji="1" lang="zh-CN" altLang="en-US" sz="1600" b="1">
                <a:solidFill>
                  <a:srgbClr val="0033CC"/>
                </a:solidFill>
              </a:rPr>
              <a:t>，</a:t>
            </a:r>
            <a:r>
              <a:rPr kumimoji="1" lang="en-US" altLang="zh-CN" sz="1600" b="1">
                <a:solidFill>
                  <a:srgbClr val="0033CC"/>
                </a:solidFill>
              </a:rPr>
              <a:t>j</a:t>
            </a:r>
            <a:r>
              <a:rPr kumimoji="1" lang="zh-CN" altLang="en-US" sz="1600" b="1">
                <a:solidFill>
                  <a:srgbClr val="0033CC"/>
                </a:solidFill>
              </a:rPr>
              <a:t>，</a:t>
            </a:r>
            <a:r>
              <a:rPr kumimoji="1" lang="en-US" altLang="zh-CN" sz="1600" b="1">
                <a:solidFill>
                  <a:srgbClr val="0033CC"/>
                </a:solidFill>
              </a:rPr>
              <a:t>x</a:t>
            </a:r>
            <a:r>
              <a:rPr kumimoji="1" lang="zh-CN" altLang="en-US" sz="1600" b="1">
                <a:solidFill>
                  <a:srgbClr val="0033CC"/>
                </a:solidFill>
              </a:rPr>
              <a:t>，</a:t>
            </a:r>
            <a:r>
              <a:rPr kumimoji="1" lang="en-US" altLang="zh-CN" sz="1600" b="1">
                <a:solidFill>
                  <a:srgbClr val="0033CC"/>
                </a:solidFill>
              </a:rPr>
              <a:t>b);</a:t>
            </a:r>
          </a:p>
          <a:p>
            <a:pPr>
              <a:lnSpc>
                <a:spcPct val="130000"/>
              </a:lnSpc>
            </a:pPr>
            <a:r>
              <a:rPr kumimoji="1" lang="en-US" altLang="zh-CN" sz="1600" b="1">
                <a:solidFill>
                  <a:srgbClr val="0033CC"/>
                </a:solidFill>
              </a:rPr>
              <a:t>      else LCS(i</a:t>
            </a:r>
            <a:r>
              <a:rPr kumimoji="1" lang="zh-CN" altLang="en-US" sz="1600" b="1">
                <a:solidFill>
                  <a:srgbClr val="0033CC"/>
                </a:solidFill>
              </a:rPr>
              <a:t>，</a:t>
            </a:r>
            <a:r>
              <a:rPr kumimoji="1" lang="en-US" altLang="zh-CN" sz="1600" b="1">
                <a:solidFill>
                  <a:srgbClr val="0033CC"/>
                </a:solidFill>
              </a:rPr>
              <a:t>j-1</a:t>
            </a:r>
            <a:r>
              <a:rPr kumimoji="1" lang="zh-CN" altLang="en-US" sz="1600" b="1">
                <a:solidFill>
                  <a:srgbClr val="0033CC"/>
                </a:solidFill>
              </a:rPr>
              <a:t>，</a:t>
            </a:r>
            <a:r>
              <a:rPr kumimoji="1" lang="en-US" altLang="zh-CN" sz="1600" b="1">
                <a:solidFill>
                  <a:srgbClr val="0033CC"/>
                </a:solidFill>
              </a:rPr>
              <a:t>x</a:t>
            </a:r>
            <a:r>
              <a:rPr kumimoji="1" lang="zh-CN" altLang="en-US" sz="1600" b="1">
                <a:solidFill>
                  <a:srgbClr val="0033CC"/>
                </a:solidFill>
              </a:rPr>
              <a:t>，</a:t>
            </a:r>
            <a:r>
              <a:rPr kumimoji="1" lang="en-US" altLang="zh-CN" sz="1600" b="1">
                <a:solidFill>
                  <a:srgbClr val="0033CC"/>
                </a:solidFill>
              </a:rPr>
              <a:t>b);</a:t>
            </a:r>
          </a:p>
          <a:p>
            <a:pPr>
              <a:lnSpc>
                <a:spcPct val="130000"/>
              </a:lnSpc>
            </a:pPr>
            <a:r>
              <a:rPr kumimoji="1" lang="en-US" altLang="zh-CN" sz="1600" b="1">
                <a:solidFill>
                  <a:srgbClr val="0033CC"/>
                </a:solidFill>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idx="4294967295"/>
          </p:nvPr>
        </p:nvSpPr>
        <p:spPr>
          <a:xfrm>
            <a:off x="1979930" y="94615"/>
            <a:ext cx="6172200" cy="857250"/>
          </a:xfrm>
        </p:spPr>
        <p:txBody>
          <a:bodyPr/>
          <a:lstStyle/>
          <a:p>
            <a:pPr eaLnBrk="1" hangingPunct="1"/>
            <a:r>
              <a:rPr lang="zh-CN" altLang="en-US" b="1">
                <a:solidFill>
                  <a:srgbClr val="000000"/>
                </a:solidFill>
                <a:latin typeface="Times New Roman" pitchFamily="18" charset="0"/>
                <a:ea typeface="楷体" charset="0"/>
                <a:cs typeface="微软雅黑"/>
              </a:rPr>
              <a:t>问题必须具备的性质</a:t>
            </a:r>
          </a:p>
        </p:txBody>
      </p:sp>
      <p:sp>
        <p:nvSpPr>
          <p:cNvPr id="38914" name="Rectangle 3"/>
          <p:cNvSpPr>
            <a:spLocks noGrp="1" noChangeArrowheads="1"/>
          </p:cNvSpPr>
          <p:nvPr>
            <p:ph idx="4294967295"/>
          </p:nvPr>
        </p:nvSpPr>
        <p:spPr>
          <a:xfrm>
            <a:off x="286385" y="951865"/>
            <a:ext cx="8536305" cy="3514725"/>
          </a:xfrm>
        </p:spPr>
        <p:txBody>
          <a:bodyPr/>
          <a:lstStyle/>
          <a:p>
            <a:pPr eaLnBrk="1" hangingPunct="1"/>
            <a:r>
              <a:rPr lang="zh-CN" altLang="en-US" b="1">
                <a:solidFill>
                  <a:srgbClr val="000000"/>
                </a:solidFill>
                <a:latin typeface="Times New Roman" pitchFamily="18" charset="0"/>
                <a:ea typeface="楷体" charset="0"/>
              </a:rPr>
              <a:t>最优子结构性质</a:t>
            </a:r>
          </a:p>
          <a:p>
            <a:pPr lvl="1" eaLnBrk="1" hangingPunct="1"/>
            <a:r>
              <a:rPr lang="zh-CN" altLang="en-US" b="1">
                <a:solidFill>
                  <a:srgbClr val="000000"/>
                </a:solidFill>
                <a:latin typeface="Times New Roman" pitchFamily="18" charset="0"/>
                <a:ea typeface="楷体" charset="0"/>
              </a:rPr>
              <a:t>原问题的最优解包含了其子问题的最优解，即原问题可以由子问题的最优解组合而成，这就使得问题可以拆分成若干个子问题。</a:t>
            </a:r>
          </a:p>
          <a:p>
            <a:pPr eaLnBrk="1" hangingPunct="1"/>
            <a:r>
              <a:rPr lang="zh-CN" altLang="en-US" b="1">
                <a:solidFill>
                  <a:srgbClr val="000000"/>
                </a:solidFill>
                <a:latin typeface="Times New Roman" pitchFamily="18" charset="0"/>
                <a:ea typeface="楷体" charset="0"/>
              </a:rPr>
              <a:t>子问题重叠性质</a:t>
            </a:r>
          </a:p>
          <a:p>
            <a:pPr lvl="1" eaLnBrk="1" hangingPunct="1"/>
            <a:r>
              <a:rPr lang="zh-CN" altLang="en-US" b="1">
                <a:solidFill>
                  <a:srgbClr val="000000"/>
                </a:solidFill>
                <a:latin typeface="Times New Roman" pitchFamily="18" charset="0"/>
                <a:ea typeface="楷体" charset="0"/>
              </a:rPr>
              <a:t>每次产生的子问题并不总是新问题，有些子问题被反复计算多次。</a:t>
            </a:r>
          </a:p>
        </p:txBody>
      </p:sp>
      <p:sp>
        <p:nvSpPr>
          <p:cNvPr id="4" name="灯片编号占位符 5"/>
          <p:cNvSpPr>
            <a:spLocks noGrp="1"/>
          </p:cNvSpPr>
          <p:nvPr>
            <p:ph type="sldNum" sz="quarter" idx="4294967295"/>
          </p:nvPr>
        </p:nvSpPr>
        <p:spPr>
          <a:xfrm>
            <a:off x="0" y="4800600"/>
            <a:ext cx="685800" cy="213360"/>
          </a:xfrm>
        </p:spPr>
        <p:txBody>
          <a:bodyPr/>
          <a:lstStyle/>
          <a:p>
            <a:pPr>
              <a:defRPr/>
            </a:pPr>
            <a:fld id="{66450FFF-A706-4904-8D22-F187A68CC864}" type="slidenum">
              <a:rPr lang="en-US" altLang="zh-CN" sz="1500" b="1">
                <a:solidFill>
                  <a:srgbClr val="000000"/>
                </a:solidFill>
                <a:latin typeface="Times New Roman" pitchFamily="18" charset="0"/>
                <a:ea typeface="楷体" charset="0"/>
              </a:rPr>
              <a:t>7</a:t>
            </a:fld>
            <a:endParaRPr lang="en-US" altLang="zh-CN" sz="1500" b="1">
              <a:solidFill>
                <a:srgbClr val="000000"/>
              </a:solidFill>
              <a:latin typeface="Times New Roman" pitchFamily="18" charset="0"/>
              <a:ea typeface="楷体"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ChangeArrowheads="1"/>
          </p:cNvSpPr>
          <p:nvPr/>
        </p:nvSpPr>
        <p:spPr bwMode="auto">
          <a:xfrm>
            <a:off x="2087166" y="0"/>
            <a:ext cx="4806553" cy="596504"/>
          </a:xfrm>
          <a:prstGeom prst="rect">
            <a:avLst/>
          </a:prstGeom>
          <a:noFill/>
          <a:ln>
            <a:noFill/>
          </a:ln>
          <a:effectLst/>
        </p:spPr>
        <p:txBody>
          <a:bodyPr anchor="b"/>
          <a:lstStyle/>
          <a:p>
            <a:pPr>
              <a:defRPr/>
            </a:pPr>
            <a:r>
              <a:rPr lang="zh-CN" altLang="en-US" sz="2850" b="1">
                <a:solidFill>
                  <a:srgbClr val="000066"/>
                </a:solidFill>
                <a:effectLst>
                  <a:outerShdw blurRad="38100" dist="38100" dir="2700000" algn="tl">
                    <a:srgbClr val="C0C0C0"/>
                  </a:outerShdw>
                </a:effectLst>
                <a:latin typeface="Garamond" pitchFamily="18" charset="0"/>
                <a:ea typeface="黑体" pitchFamily="2" charset="-122"/>
              </a:rPr>
              <a:t>算法的改进</a:t>
            </a:r>
            <a:endParaRPr lang="ja-JP" altLang="en-US" sz="2850" b="1">
              <a:solidFill>
                <a:srgbClr val="000066"/>
              </a:solidFill>
              <a:effectLst>
                <a:outerShdw blurRad="38100" dist="38100" dir="2700000" algn="tl">
                  <a:srgbClr val="C0C0C0"/>
                </a:outerShdw>
              </a:effectLst>
              <a:latin typeface="Garamond" pitchFamily="18" charset="0"/>
              <a:ea typeface="黑体" pitchFamily="2" charset="-122"/>
            </a:endParaRPr>
          </a:p>
        </p:txBody>
      </p:sp>
      <p:sp>
        <p:nvSpPr>
          <p:cNvPr id="184323" name="Text Box 3"/>
          <p:cNvSpPr txBox="1">
            <a:spLocks noChangeArrowheads="1"/>
          </p:cNvSpPr>
          <p:nvPr/>
        </p:nvSpPr>
        <p:spPr bwMode="auto">
          <a:xfrm>
            <a:off x="704215" y="695325"/>
            <a:ext cx="7785100" cy="2971800"/>
          </a:xfrm>
          <a:prstGeom prst="rect">
            <a:avLst/>
          </a:prstGeom>
          <a:gradFill>
            <a:gsLst>
              <a:gs pos="0">
                <a:srgbClr val="012D86"/>
              </a:gs>
              <a:gs pos="100000">
                <a:srgbClr val="0E2557"/>
              </a:gs>
            </a:gsLst>
            <a:lin ang="3960000" scaled="0"/>
          </a:gradFill>
          <a:ln w="9525">
            <a:noFill/>
            <a:miter lim="800000"/>
          </a:ln>
        </p:spPr>
        <p:txBody>
          <a:bodyPr wrap="square">
            <a:spAutoFit/>
          </a:bodyPr>
          <a:lstStyle/>
          <a:p>
            <a:pPr>
              <a:buFontTx/>
              <a:buChar char="•"/>
            </a:pPr>
            <a:r>
              <a:rPr lang="zh-CN" altLang="en-US" sz="2100" b="1">
                <a:solidFill>
                  <a:schemeClr val="bg1"/>
                </a:solidFill>
                <a:ea typeface="楷体_GB2312"/>
                <a:cs typeface="楷体_GB2312"/>
              </a:rPr>
              <a:t>在算法</a:t>
            </a:r>
            <a:r>
              <a:rPr lang="en-US" altLang="zh-CN" sz="2100" b="1">
                <a:solidFill>
                  <a:schemeClr val="bg1"/>
                </a:solidFill>
                <a:ea typeface="楷体_GB2312"/>
                <a:cs typeface="楷体_GB2312"/>
              </a:rPr>
              <a:t>lcsLength</a:t>
            </a:r>
            <a:r>
              <a:rPr lang="zh-CN" altLang="en-US" sz="2100" b="1">
                <a:solidFill>
                  <a:schemeClr val="bg1"/>
                </a:solidFill>
                <a:ea typeface="楷体_GB2312"/>
                <a:cs typeface="楷体_GB2312"/>
              </a:rPr>
              <a:t>和</a:t>
            </a:r>
            <a:r>
              <a:rPr lang="en-US" altLang="zh-CN" sz="2100" b="1">
                <a:solidFill>
                  <a:schemeClr val="bg1"/>
                </a:solidFill>
                <a:ea typeface="楷体_GB2312"/>
                <a:cs typeface="楷体_GB2312"/>
              </a:rPr>
              <a:t>lcs</a:t>
            </a:r>
            <a:r>
              <a:rPr lang="zh-CN" altLang="en-US" sz="2100" b="1">
                <a:solidFill>
                  <a:schemeClr val="bg1"/>
                </a:solidFill>
                <a:ea typeface="楷体_GB2312"/>
                <a:cs typeface="楷体_GB2312"/>
              </a:rPr>
              <a:t>中，可进一步将数组</a:t>
            </a:r>
            <a:r>
              <a:rPr lang="en-US" altLang="zh-CN" sz="2100" b="1">
                <a:solidFill>
                  <a:schemeClr val="bg1"/>
                </a:solidFill>
                <a:ea typeface="楷体_GB2312"/>
                <a:cs typeface="楷体_GB2312"/>
              </a:rPr>
              <a:t>b</a:t>
            </a:r>
            <a:r>
              <a:rPr lang="zh-CN" altLang="en-US" sz="2100" b="1">
                <a:solidFill>
                  <a:schemeClr val="bg1"/>
                </a:solidFill>
                <a:ea typeface="楷体_GB2312"/>
                <a:cs typeface="楷体_GB2312"/>
              </a:rPr>
              <a:t>省去。事实上，数组元素</a:t>
            </a:r>
            <a:r>
              <a:rPr lang="en-US" altLang="zh-CN" sz="2100" b="1">
                <a:solidFill>
                  <a:schemeClr val="bg1"/>
                </a:solidFill>
                <a:ea typeface="楷体_GB2312"/>
                <a:cs typeface="楷体_GB2312"/>
              </a:rPr>
              <a:t>c[i][j]</a:t>
            </a:r>
            <a:r>
              <a:rPr lang="zh-CN" altLang="en-US" sz="2100" b="1">
                <a:solidFill>
                  <a:schemeClr val="bg1"/>
                </a:solidFill>
                <a:ea typeface="楷体_GB2312"/>
                <a:cs typeface="楷体_GB2312"/>
              </a:rPr>
              <a:t>的值仅由</a:t>
            </a:r>
            <a:r>
              <a:rPr lang="en-US" altLang="zh-CN" sz="2100" b="1">
                <a:solidFill>
                  <a:schemeClr val="bg1"/>
                </a:solidFill>
                <a:ea typeface="楷体_GB2312"/>
                <a:cs typeface="楷体_GB2312"/>
              </a:rPr>
              <a:t>c[i-1][j-1]</a:t>
            </a:r>
            <a:r>
              <a:rPr lang="zh-CN" altLang="en-US" sz="2100" b="1">
                <a:solidFill>
                  <a:schemeClr val="bg1"/>
                </a:solidFill>
                <a:ea typeface="楷体_GB2312"/>
                <a:cs typeface="楷体_GB2312"/>
              </a:rPr>
              <a:t>，</a:t>
            </a:r>
            <a:r>
              <a:rPr lang="en-US" altLang="zh-CN" sz="2100" b="1">
                <a:solidFill>
                  <a:schemeClr val="bg1"/>
                </a:solidFill>
                <a:ea typeface="楷体_GB2312"/>
                <a:cs typeface="楷体_GB2312"/>
              </a:rPr>
              <a:t>c[i-1][j]</a:t>
            </a:r>
            <a:r>
              <a:rPr lang="zh-CN" altLang="en-US" sz="2100" b="1">
                <a:solidFill>
                  <a:schemeClr val="bg1"/>
                </a:solidFill>
                <a:ea typeface="楷体_GB2312"/>
                <a:cs typeface="楷体_GB2312"/>
              </a:rPr>
              <a:t>和</a:t>
            </a:r>
            <a:r>
              <a:rPr lang="en-US" altLang="zh-CN" sz="2100" b="1">
                <a:solidFill>
                  <a:schemeClr val="bg1"/>
                </a:solidFill>
                <a:ea typeface="楷体_GB2312"/>
                <a:cs typeface="楷体_GB2312"/>
              </a:rPr>
              <a:t>c[i][j-1]</a:t>
            </a:r>
            <a:r>
              <a:rPr lang="zh-CN" altLang="en-US" sz="2100" b="1">
                <a:solidFill>
                  <a:schemeClr val="bg1"/>
                </a:solidFill>
                <a:ea typeface="楷体_GB2312"/>
                <a:cs typeface="楷体_GB2312"/>
              </a:rPr>
              <a:t>这</a:t>
            </a:r>
            <a:r>
              <a:rPr lang="en-US" altLang="zh-CN" sz="2100" b="1">
                <a:solidFill>
                  <a:schemeClr val="bg1"/>
                </a:solidFill>
                <a:ea typeface="楷体_GB2312"/>
                <a:cs typeface="楷体_GB2312"/>
              </a:rPr>
              <a:t>3</a:t>
            </a:r>
            <a:r>
              <a:rPr lang="zh-CN" altLang="en-US" sz="2100" b="1">
                <a:solidFill>
                  <a:schemeClr val="bg1"/>
                </a:solidFill>
                <a:ea typeface="楷体_GB2312"/>
                <a:cs typeface="楷体_GB2312"/>
              </a:rPr>
              <a:t>个数组元素的值所确定。对于给定的数组元素</a:t>
            </a:r>
            <a:r>
              <a:rPr lang="en-US" altLang="zh-CN" sz="2100" b="1">
                <a:solidFill>
                  <a:schemeClr val="bg1"/>
                </a:solidFill>
                <a:ea typeface="楷体_GB2312"/>
                <a:cs typeface="楷体_GB2312"/>
              </a:rPr>
              <a:t>c[i][j]</a:t>
            </a:r>
            <a:r>
              <a:rPr lang="zh-CN" altLang="en-US" sz="2100" b="1">
                <a:solidFill>
                  <a:schemeClr val="bg1"/>
                </a:solidFill>
                <a:ea typeface="楷体_GB2312"/>
                <a:cs typeface="楷体_GB2312"/>
              </a:rPr>
              <a:t>，可以不借助于数组</a:t>
            </a:r>
            <a:r>
              <a:rPr lang="en-US" altLang="zh-CN" sz="2100" b="1">
                <a:solidFill>
                  <a:schemeClr val="bg1"/>
                </a:solidFill>
                <a:ea typeface="楷体_GB2312"/>
                <a:cs typeface="楷体_GB2312"/>
              </a:rPr>
              <a:t>b</a:t>
            </a:r>
            <a:r>
              <a:rPr lang="zh-CN" altLang="en-US" sz="2100" b="1">
                <a:solidFill>
                  <a:schemeClr val="bg1"/>
                </a:solidFill>
                <a:ea typeface="楷体_GB2312"/>
                <a:cs typeface="楷体_GB2312"/>
              </a:rPr>
              <a:t>而仅借助于</a:t>
            </a:r>
            <a:r>
              <a:rPr lang="en-US" altLang="zh-CN" sz="2100" b="1">
                <a:solidFill>
                  <a:schemeClr val="bg1"/>
                </a:solidFill>
                <a:ea typeface="楷体_GB2312"/>
                <a:cs typeface="楷体_GB2312"/>
              </a:rPr>
              <a:t>c</a:t>
            </a:r>
            <a:r>
              <a:rPr lang="zh-CN" altLang="en-US" sz="2100" b="1">
                <a:solidFill>
                  <a:schemeClr val="bg1"/>
                </a:solidFill>
                <a:ea typeface="楷体_GB2312"/>
                <a:cs typeface="楷体_GB2312"/>
              </a:rPr>
              <a:t>本身在</a:t>
            </a:r>
            <a:r>
              <a:rPr lang="en-US" altLang="zh-CN" sz="2100" b="1">
                <a:solidFill>
                  <a:schemeClr val="bg1"/>
                </a:solidFill>
                <a:ea typeface="楷体_GB2312"/>
                <a:cs typeface="楷体_GB2312"/>
              </a:rPr>
              <a:t>O(1)</a:t>
            </a:r>
            <a:r>
              <a:rPr lang="zh-CN" altLang="en-US" sz="2100" b="1">
                <a:solidFill>
                  <a:schemeClr val="bg1"/>
                </a:solidFill>
                <a:ea typeface="楷体_GB2312"/>
                <a:cs typeface="楷体_GB2312"/>
              </a:rPr>
              <a:t>时间内确定</a:t>
            </a:r>
            <a:r>
              <a:rPr lang="en-US" altLang="zh-CN" sz="2100" b="1">
                <a:solidFill>
                  <a:schemeClr val="bg1"/>
                </a:solidFill>
                <a:ea typeface="楷体_GB2312"/>
                <a:cs typeface="楷体_GB2312"/>
              </a:rPr>
              <a:t>c[i][j]</a:t>
            </a:r>
            <a:r>
              <a:rPr lang="zh-CN" altLang="en-US" sz="2100" b="1">
                <a:solidFill>
                  <a:schemeClr val="bg1"/>
                </a:solidFill>
                <a:ea typeface="楷体_GB2312"/>
                <a:cs typeface="楷体_GB2312"/>
              </a:rPr>
              <a:t>的值是由</a:t>
            </a:r>
            <a:r>
              <a:rPr lang="en-US" altLang="zh-CN" sz="2100" b="1">
                <a:solidFill>
                  <a:schemeClr val="bg1"/>
                </a:solidFill>
                <a:ea typeface="楷体_GB2312"/>
                <a:cs typeface="楷体_GB2312"/>
              </a:rPr>
              <a:t>c[i-1][j-1]</a:t>
            </a:r>
            <a:r>
              <a:rPr lang="zh-CN" altLang="en-US" sz="2100" b="1">
                <a:solidFill>
                  <a:schemeClr val="bg1"/>
                </a:solidFill>
                <a:ea typeface="楷体_GB2312"/>
                <a:cs typeface="楷体_GB2312"/>
              </a:rPr>
              <a:t>，</a:t>
            </a:r>
            <a:r>
              <a:rPr lang="en-US" altLang="zh-CN" sz="2100" b="1">
                <a:solidFill>
                  <a:schemeClr val="bg1"/>
                </a:solidFill>
                <a:ea typeface="楷体_GB2312"/>
                <a:cs typeface="楷体_GB2312"/>
              </a:rPr>
              <a:t>c[i-1][j]</a:t>
            </a:r>
            <a:r>
              <a:rPr lang="zh-CN" altLang="en-US" sz="2100" b="1">
                <a:solidFill>
                  <a:schemeClr val="bg1"/>
                </a:solidFill>
                <a:ea typeface="楷体_GB2312"/>
                <a:cs typeface="楷体_GB2312"/>
              </a:rPr>
              <a:t>和</a:t>
            </a:r>
            <a:r>
              <a:rPr lang="en-US" altLang="zh-CN" sz="2100" b="1">
                <a:solidFill>
                  <a:schemeClr val="bg1"/>
                </a:solidFill>
                <a:ea typeface="楷体_GB2312"/>
                <a:cs typeface="楷体_GB2312"/>
              </a:rPr>
              <a:t>c[i][j-1]</a:t>
            </a:r>
            <a:r>
              <a:rPr lang="zh-CN" altLang="en-US" sz="2100" b="1">
                <a:solidFill>
                  <a:schemeClr val="bg1"/>
                </a:solidFill>
                <a:ea typeface="楷体_GB2312"/>
                <a:cs typeface="楷体_GB2312"/>
              </a:rPr>
              <a:t>中哪一个值所确定的。</a:t>
            </a:r>
          </a:p>
          <a:p>
            <a:pPr>
              <a:buFontTx/>
              <a:buChar char="•"/>
            </a:pPr>
            <a:r>
              <a:rPr lang="zh-CN" altLang="en-US" sz="2100" b="1">
                <a:solidFill>
                  <a:schemeClr val="bg1"/>
                </a:solidFill>
                <a:ea typeface="楷体_GB2312"/>
                <a:cs typeface="楷体_GB2312"/>
              </a:rPr>
              <a:t>如果只需要计算最长公共子序列的长度，则算法的空间需求可大大减少。事实上，在计算</a:t>
            </a:r>
            <a:r>
              <a:rPr lang="en-US" altLang="zh-CN" sz="2100" b="1">
                <a:solidFill>
                  <a:schemeClr val="bg1"/>
                </a:solidFill>
                <a:ea typeface="楷体_GB2312"/>
                <a:cs typeface="楷体_GB2312"/>
              </a:rPr>
              <a:t>c[i][j]</a:t>
            </a:r>
            <a:r>
              <a:rPr lang="zh-CN" altLang="en-US" sz="2100" b="1">
                <a:solidFill>
                  <a:schemeClr val="bg1"/>
                </a:solidFill>
                <a:ea typeface="楷体_GB2312"/>
                <a:cs typeface="楷体_GB2312"/>
              </a:rPr>
              <a:t>时，只用到数组</a:t>
            </a:r>
            <a:r>
              <a:rPr lang="en-US" altLang="zh-CN" sz="2100" b="1">
                <a:solidFill>
                  <a:schemeClr val="bg1"/>
                </a:solidFill>
                <a:ea typeface="楷体_GB2312"/>
                <a:cs typeface="楷体_GB2312"/>
              </a:rPr>
              <a:t>c</a:t>
            </a:r>
            <a:r>
              <a:rPr lang="zh-CN" altLang="en-US" sz="2100" b="1">
                <a:solidFill>
                  <a:schemeClr val="bg1"/>
                </a:solidFill>
                <a:ea typeface="楷体_GB2312"/>
                <a:cs typeface="楷体_GB2312"/>
              </a:rPr>
              <a:t>的第</a:t>
            </a:r>
            <a:r>
              <a:rPr lang="en-US" altLang="zh-CN" sz="2100" b="1">
                <a:solidFill>
                  <a:schemeClr val="bg1"/>
                </a:solidFill>
                <a:ea typeface="楷体_GB2312"/>
                <a:cs typeface="楷体_GB2312"/>
              </a:rPr>
              <a:t>i</a:t>
            </a:r>
            <a:r>
              <a:rPr lang="zh-CN" altLang="en-US" sz="2100" b="1">
                <a:solidFill>
                  <a:schemeClr val="bg1"/>
                </a:solidFill>
                <a:ea typeface="楷体_GB2312"/>
                <a:cs typeface="楷体_GB2312"/>
              </a:rPr>
              <a:t>行和第</a:t>
            </a:r>
            <a:r>
              <a:rPr lang="en-US" altLang="zh-CN" sz="2100" b="1">
                <a:solidFill>
                  <a:schemeClr val="bg1"/>
                </a:solidFill>
                <a:ea typeface="楷体_GB2312"/>
                <a:cs typeface="楷体_GB2312"/>
              </a:rPr>
              <a:t>i-1</a:t>
            </a:r>
            <a:r>
              <a:rPr lang="zh-CN" altLang="en-US" sz="2100" b="1">
                <a:solidFill>
                  <a:schemeClr val="bg1"/>
                </a:solidFill>
                <a:ea typeface="楷体_GB2312"/>
                <a:cs typeface="楷体_GB2312"/>
              </a:rPr>
              <a:t>行。因此，用</a:t>
            </a:r>
            <a:r>
              <a:rPr lang="en-US" altLang="zh-CN" sz="2100" b="1">
                <a:solidFill>
                  <a:schemeClr val="bg1"/>
                </a:solidFill>
                <a:ea typeface="楷体_GB2312"/>
                <a:cs typeface="楷体_GB2312"/>
              </a:rPr>
              <a:t>2</a:t>
            </a:r>
            <a:r>
              <a:rPr lang="zh-CN" altLang="en-US" sz="2100" b="1">
                <a:solidFill>
                  <a:schemeClr val="bg1"/>
                </a:solidFill>
                <a:ea typeface="楷体_GB2312"/>
                <a:cs typeface="楷体_GB2312"/>
              </a:rPr>
              <a:t>行的数组空间就可以计算出最长公共子序列的长度。进一步的分析还可将空间需求减至</a:t>
            </a:r>
            <a:r>
              <a:rPr lang="en-US" altLang="zh-CN" sz="2100" b="1">
                <a:solidFill>
                  <a:schemeClr val="bg1"/>
                </a:solidFill>
                <a:ea typeface="楷体_GB2312"/>
                <a:cs typeface="楷体_GB2312"/>
              </a:rPr>
              <a:t>O(min(m,n))</a:t>
            </a:r>
            <a:r>
              <a:rPr lang="zh-CN" altLang="en-US" sz="2100" b="1">
                <a:solidFill>
                  <a:schemeClr val="bg1"/>
                </a:solidFill>
                <a:ea typeface="楷体_GB2312"/>
                <a:cs typeface="楷体_GB2312"/>
              </a:rPr>
              <a:t>。</a:t>
            </a:r>
          </a:p>
        </p:txBody>
      </p:sp>
    </p:spTree>
    <p:extLst>
      <p:ext uri="{BB962C8B-B14F-4D97-AF65-F5344CB8AC3E}">
        <p14:creationId xmlns:p14="http://schemas.microsoft.com/office/powerpoint/2010/main" val="120360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759" y="209863"/>
            <a:ext cx="6912840" cy="400110"/>
          </a:xfrm>
          <a:prstGeom prst="rect">
            <a:avLst/>
          </a:prstGeom>
          <a:noFill/>
        </p:spPr>
        <p:txBody>
          <a:bodyPr wrap="square" rtlCol="0">
            <a:spAutoFit/>
          </a:bodyPr>
          <a:lstStyle/>
          <a:p>
            <a:r>
              <a:rPr lang="zh-CN" altLang="en-US" b="1" dirty="0">
                <a:solidFill>
                  <a:srgbClr val="000000"/>
                </a:solidFill>
              </a:rPr>
              <a:t>扩展：</a:t>
            </a:r>
            <a:r>
              <a:rPr lang="zh-CN" altLang="zh-CN" b="1" dirty="0">
                <a:solidFill>
                  <a:srgbClr val="000000"/>
                </a:solidFill>
              </a:rPr>
              <a:t>利用最长公共子序列求解最长</a:t>
            </a:r>
            <a:r>
              <a:rPr lang="zh-CN" altLang="en-US" b="1" dirty="0">
                <a:solidFill>
                  <a:srgbClr val="000000"/>
                </a:solidFill>
              </a:rPr>
              <a:t>上升</a:t>
            </a:r>
            <a:r>
              <a:rPr lang="en-US" altLang="zh-CN" b="1" dirty="0">
                <a:solidFill>
                  <a:srgbClr val="000000"/>
                </a:solidFill>
              </a:rPr>
              <a:t>/</a:t>
            </a:r>
            <a:r>
              <a:rPr lang="zh-CN" altLang="zh-CN" b="1" dirty="0">
                <a:solidFill>
                  <a:srgbClr val="000000"/>
                </a:solidFill>
              </a:rPr>
              <a:t>递减子序列</a:t>
            </a:r>
            <a:r>
              <a:rPr lang="zh-CN" altLang="en-US" b="1" dirty="0">
                <a:solidFill>
                  <a:srgbClr val="000000"/>
                </a:solidFill>
              </a:rPr>
              <a:t>问题</a:t>
            </a:r>
          </a:p>
        </p:txBody>
      </p:sp>
      <p:sp>
        <p:nvSpPr>
          <p:cNvPr id="3" name="文本框 2"/>
          <p:cNvSpPr txBox="1"/>
          <p:nvPr/>
        </p:nvSpPr>
        <p:spPr>
          <a:xfrm>
            <a:off x="769938" y="843540"/>
            <a:ext cx="7431303" cy="2862322"/>
          </a:xfrm>
          <a:prstGeom prst="rect">
            <a:avLst/>
          </a:prstGeom>
          <a:noFill/>
        </p:spPr>
        <p:txBody>
          <a:bodyPr wrap="square" rtlCol="0">
            <a:spAutoFit/>
          </a:bodyPr>
          <a:lstStyle/>
          <a:p>
            <a:pPr algn="just">
              <a:spcAft>
                <a:spcPts val="0"/>
              </a:spcAft>
            </a:pPr>
            <a:r>
              <a:rPr lang="zh-CN" altLang="zh-CN" b="1" kern="100" dirty="0">
                <a:solidFill>
                  <a:srgbClr val="000000"/>
                </a:solidFill>
                <a:latin typeface="Arial" panose="020B0604020202020204" pitchFamily="34" charset="0"/>
                <a:ea typeface="黑体" panose="02010609060101010101" pitchFamily="49" charset="-122"/>
                <a:cs typeface="Arial" panose="020B0604020202020204" pitchFamily="34" charset="0"/>
              </a:rPr>
              <a:t>最长</a:t>
            </a:r>
            <a:r>
              <a:rPr lang="zh-CN" altLang="en-US" b="1" kern="100" dirty="0">
                <a:solidFill>
                  <a:srgbClr val="000000"/>
                </a:solidFill>
                <a:latin typeface="Arial" panose="020B0604020202020204" pitchFamily="34" charset="0"/>
                <a:ea typeface="黑体" panose="02010609060101010101" pitchFamily="49" charset="-122"/>
                <a:cs typeface="Arial" panose="020B0604020202020204" pitchFamily="34" charset="0"/>
              </a:rPr>
              <a:t>上升</a:t>
            </a:r>
            <a:r>
              <a:rPr lang="en-US" altLang="zh-CN" b="1" kern="100"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zh-CN" altLang="zh-CN" b="1" kern="100" dirty="0">
                <a:solidFill>
                  <a:srgbClr val="000000"/>
                </a:solidFill>
                <a:latin typeface="Arial" panose="020B0604020202020204" pitchFamily="34" charset="0"/>
                <a:ea typeface="黑体" panose="02010609060101010101" pitchFamily="49" charset="-122"/>
                <a:cs typeface="Arial" panose="020B0604020202020204" pitchFamily="34" charset="0"/>
              </a:rPr>
              <a:t>递减子序列问题描述</a:t>
            </a:r>
            <a:r>
              <a:rPr lang="zh-CN" altLang="zh-CN" b="1" kern="100" dirty="0">
                <a:solidFill>
                  <a:srgbClr val="000000"/>
                </a:solidFill>
                <a:latin typeface="Calibri" panose="020F0502020204030204" pitchFamily="34" charset="0"/>
                <a:ea typeface="Arial" panose="020B0604020202020204" pitchFamily="34" charset="0"/>
                <a:cs typeface="Times New Roman" panose="02020603050405020304" pitchFamily="18" charset="0"/>
              </a:rPr>
              <a:t> </a:t>
            </a:r>
            <a:r>
              <a:rPr lang="zh-CN" altLang="en-US" b="1" kern="100" dirty="0">
                <a:solidFill>
                  <a:srgbClr val="000000"/>
                </a:solidFill>
                <a:latin typeface="Calibri" panose="020F0502020204030204" pitchFamily="34" charset="0"/>
                <a:ea typeface="Arial" panose="020B0604020202020204" pitchFamily="34" charset="0"/>
                <a:cs typeface="Times New Roman" panose="02020603050405020304" pitchFamily="18" charset="0"/>
              </a:rPr>
              <a:t>：</a:t>
            </a:r>
            <a:endParaRPr lang="zh-CN" altLang="zh-CN" sz="1400"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给定由</a:t>
            </a:r>
            <a:r>
              <a:rPr lang="en-US" altLang="zh-CN" b="1" dirty="0">
                <a:solidFill>
                  <a:srgbClr val="000000"/>
                </a:solidFill>
                <a:latin typeface="Arial" panose="020B0604020202020204" pitchFamily="34" charset="0"/>
                <a:ea typeface="黑体" panose="02010609060101010101" pitchFamily="49" charset="-122"/>
              </a:rPr>
              <a:t>n</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个整数</a:t>
            </a:r>
            <a:r>
              <a:rPr lang="en-US" altLang="zh-CN" b="1" dirty="0">
                <a:solidFill>
                  <a:srgbClr val="000000"/>
                </a:solidFill>
                <a:latin typeface="Arial" panose="020B0604020202020204" pitchFamily="34" charset="0"/>
                <a:ea typeface="黑体" panose="02010609060101010101" pitchFamily="49" charset="-122"/>
              </a:rPr>
              <a:t>a1</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rPr>
              <a:t>a2</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rPr>
              <a:t>…</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rPr>
              <a:t>an</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构成的序列，在这个序列中随意删除一些元素后可得到一个子序列</a:t>
            </a:r>
            <a:r>
              <a:rPr lang="en-US" altLang="zh-CN" b="1" dirty="0" err="1">
                <a:solidFill>
                  <a:srgbClr val="000000"/>
                </a:solidFill>
                <a:latin typeface="Arial" panose="020B0604020202020204" pitchFamily="34" charset="0"/>
                <a:ea typeface="黑体" panose="02010609060101010101" pitchFamily="49" charset="-122"/>
              </a:rPr>
              <a:t>ai</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err="1">
                <a:solidFill>
                  <a:srgbClr val="000000"/>
                </a:solidFill>
                <a:latin typeface="Arial" panose="020B0604020202020204" pitchFamily="34" charset="0"/>
                <a:ea typeface="黑体" panose="02010609060101010101" pitchFamily="49" charset="-122"/>
              </a:rPr>
              <a:t>aj</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err="1">
                <a:solidFill>
                  <a:srgbClr val="000000"/>
                </a:solidFill>
                <a:latin typeface="Arial" panose="020B0604020202020204" pitchFamily="34" charset="0"/>
                <a:ea typeface="黑体" panose="02010609060101010101" pitchFamily="49" charset="-122"/>
              </a:rPr>
              <a:t>ak</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rPr>
              <a:t>…</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rPr>
              <a:t>am</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，其中</a:t>
            </a:r>
            <a:r>
              <a:rPr lang="en-US" altLang="zh-CN" b="1" dirty="0">
                <a:solidFill>
                  <a:srgbClr val="000000"/>
                </a:solidFill>
                <a:latin typeface="Arial" panose="020B0604020202020204" pitchFamily="34" charset="0"/>
                <a:ea typeface="黑体" panose="02010609060101010101" pitchFamily="49" charset="-122"/>
              </a:rPr>
              <a:t>1≤i≤m≤n</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，则称序列</a:t>
            </a:r>
            <a:r>
              <a:rPr lang="en-US" altLang="zh-CN" b="1" dirty="0" err="1">
                <a:solidFill>
                  <a:srgbClr val="000000"/>
                </a:solidFill>
                <a:latin typeface="Arial" panose="020B0604020202020204" pitchFamily="34" charset="0"/>
                <a:ea typeface="黑体" panose="02010609060101010101" pitchFamily="49" charset="-122"/>
              </a:rPr>
              <a:t>ai</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err="1">
                <a:solidFill>
                  <a:srgbClr val="000000"/>
                </a:solidFill>
                <a:latin typeface="Arial" panose="020B0604020202020204" pitchFamily="34" charset="0"/>
                <a:ea typeface="黑体" panose="02010609060101010101" pitchFamily="49" charset="-122"/>
              </a:rPr>
              <a:t>aj</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err="1">
                <a:solidFill>
                  <a:srgbClr val="000000"/>
                </a:solidFill>
                <a:latin typeface="Arial" panose="020B0604020202020204" pitchFamily="34" charset="0"/>
                <a:ea typeface="黑体" panose="02010609060101010101" pitchFamily="49" charset="-122"/>
              </a:rPr>
              <a:t>ak</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rPr>
              <a:t>…</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rPr>
              <a:t>am</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为原序列的一个</a:t>
            </a:r>
            <a:r>
              <a:rPr lang="zh-CN" altLang="en-US" b="1" dirty="0">
                <a:solidFill>
                  <a:srgbClr val="000000"/>
                </a:solidFill>
                <a:latin typeface="Arial" panose="020B0604020202020204" pitchFamily="34" charset="0"/>
                <a:ea typeface="黑体" panose="02010609060101010101" pitchFamily="49" charset="-122"/>
                <a:cs typeface="Arial" panose="020B0604020202020204" pitchFamily="34" charset="0"/>
              </a:rPr>
              <a:t>上升</a:t>
            </a:r>
            <a:r>
              <a:rPr lang="en-US"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递减子序列，长度最长的</a:t>
            </a:r>
            <a:r>
              <a:rPr lang="zh-CN" altLang="en-US" b="1" dirty="0">
                <a:solidFill>
                  <a:srgbClr val="000000"/>
                </a:solidFill>
                <a:latin typeface="Arial" panose="020B0604020202020204" pitchFamily="34" charset="0"/>
                <a:ea typeface="黑体" panose="02010609060101010101" pitchFamily="49" charset="-122"/>
                <a:cs typeface="Arial" panose="020B0604020202020204" pitchFamily="34" charset="0"/>
              </a:rPr>
              <a:t>上升</a:t>
            </a:r>
            <a:r>
              <a:rPr lang="en-US"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递减子序列即为原序列的最长</a:t>
            </a:r>
            <a:r>
              <a:rPr lang="zh-CN" altLang="en-US" b="1" dirty="0">
                <a:solidFill>
                  <a:srgbClr val="000000"/>
                </a:solidFill>
                <a:latin typeface="Arial" panose="020B0604020202020204" pitchFamily="34" charset="0"/>
                <a:ea typeface="黑体" panose="02010609060101010101" pitchFamily="49" charset="-122"/>
                <a:cs typeface="Arial" panose="020B0604020202020204" pitchFamily="34" charset="0"/>
              </a:rPr>
              <a:t>上升</a:t>
            </a:r>
            <a:r>
              <a:rPr lang="en-US"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zh-CN"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递减子序列。</a:t>
            </a:r>
            <a:r>
              <a:rPr lang="zh-CN" altLang="en-US" b="1" dirty="0">
                <a:solidFill>
                  <a:srgbClr val="000000"/>
                </a:solidFill>
                <a:latin typeface="Arial" panose="020B0604020202020204" pitchFamily="34" charset="0"/>
                <a:ea typeface="黑体" panose="02010609060101010101" pitchFamily="49" charset="-122"/>
                <a:cs typeface="Arial" panose="020B0604020202020204" pitchFamily="34" charset="0"/>
              </a:rPr>
              <a:t>（子序列中的相邻元素不能相等）</a:t>
            </a:r>
            <a:endParaRPr lang="en-US" altLang="zh-CN" b="1" dirty="0">
              <a:solidFill>
                <a:srgbClr val="000000"/>
              </a:solidFill>
              <a:latin typeface="Arial" panose="020B0604020202020204" pitchFamily="34" charset="0"/>
              <a:ea typeface="黑体" panose="02010609060101010101" pitchFamily="49" charset="-122"/>
              <a:cs typeface="Arial" panose="020B0604020202020204" pitchFamily="34" charset="0"/>
            </a:endParaRPr>
          </a:p>
          <a:p>
            <a:endParaRPr lang="en-US" altLang="zh-CN" b="1" dirty="0">
              <a:solidFill>
                <a:srgbClr val="000000"/>
              </a:solidFill>
              <a:latin typeface="Arial" panose="020B0604020202020204" pitchFamily="34" charset="0"/>
              <a:ea typeface="黑体" panose="02010609060101010101" pitchFamily="49" charset="-122"/>
              <a:cs typeface="Arial" panose="020B0604020202020204" pitchFamily="34" charset="0"/>
            </a:endParaRPr>
          </a:p>
          <a:p>
            <a:r>
              <a:rPr lang="zh-CN" altLang="en-US" b="1" dirty="0">
                <a:solidFill>
                  <a:srgbClr val="000000"/>
                </a:solidFill>
                <a:latin typeface="Arial" panose="020B0604020202020204" pitchFamily="34" charset="0"/>
                <a:ea typeface="黑体" panose="02010609060101010101" pitchFamily="49" charset="-122"/>
                <a:cs typeface="Arial" panose="020B0604020202020204" pitchFamily="34" charset="0"/>
              </a:rPr>
              <a:t>例如：序列</a:t>
            </a:r>
            <a:r>
              <a:rPr lang="en-US"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{1</a:t>
            </a:r>
            <a:r>
              <a:rPr lang="zh-CN" altLang="en-US"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6</a:t>
            </a:r>
            <a:r>
              <a:rPr lang="zh-CN" altLang="en-US"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2</a:t>
            </a:r>
            <a:r>
              <a:rPr lang="zh-CN" altLang="en-US"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3</a:t>
            </a:r>
            <a:r>
              <a:rPr lang="zh-CN" altLang="en-US"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7</a:t>
            </a:r>
            <a:r>
              <a:rPr lang="zh-CN" altLang="en-US"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5}</a:t>
            </a:r>
            <a:r>
              <a:rPr lang="zh-CN" altLang="en-US" b="1" dirty="0">
                <a:solidFill>
                  <a:srgbClr val="000000"/>
                </a:solidFill>
                <a:latin typeface="Arial" panose="020B0604020202020204" pitchFamily="34" charset="0"/>
                <a:ea typeface="黑体" panose="02010609060101010101" pitchFamily="49" charset="-122"/>
                <a:cs typeface="Arial" panose="020B0604020202020204" pitchFamily="34" charset="0"/>
              </a:rPr>
              <a:t>，可以选出上升子序列</a:t>
            </a:r>
            <a:r>
              <a:rPr lang="en-US"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{1</a:t>
            </a:r>
            <a:r>
              <a:rPr lang="zh-CN" altLang="en-US"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2</a:t>
            </a:r>
            <a:r>
              <a:rPr lang="zh-CN" altLang="en-US"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3</a:t>
            </a:r>
            <a:r>
              <a:rPr lang="zh-CN" altLang="en-US"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5}</a:t>
            </a:r>
            <a:r>
              <a:rPr lang="zh-CN" altLang="en-US" b="1" dirty="0">
                <a:solidFill>
                  <a:srgbClr val="000000"/>
                </a:solidFill>
                <a:latin typeface="Arial" panose="020B0604020202020204" pitchFamily="34" charset="0"/>
                <a:ea typeface="黑体" panose="02010609060101010101" pitchFamily="49" charset="-122"/>
                <a:cs typeface="Arial" panose="020B0604020202020204" pitchFamily="34" charset="0"/>
              </a:rPr>
              <a:t>，也可以选出</a:t>
            </a:r>
            <a:r>
              <a:rPr lang="en-US"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{1</a:t>
            </a:r>
            <a:r>
              <a:rPr lang="zh-CN" altLang="en-US"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6</a:t>
            </a:r>
            <a:r>
              <a:rPr lang="zh-CN" altLang="en-US" b="1"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b="1" dirty="0">
                <a:solidFill>
                  <a:srgbClr val="000000"/>
                </a:solidFill>
                <a:latin typeface="Arial" panose="020B0604020202020204" pitchFamily="34" charset="0"/>
                <a:ea typeface="黑体" panose="02010609060101010101" pitchFamily="49" charset="-122"/>
                <a:cs typeface="Arial" panose="020B0604020202020204" pitchFamily="34" charset="0"/>
              </a:rPr>
              <a:t>7}.</a:t>
            </a:r>
            <a:endParaRPr lang="zh-CN" altLang="en-US" dirty="0">
              <a:solidFill>
                <a:srgbClr val="000000"/>
              </a:solidFill>
            </a:endParaRPr>
          </a:p>
        </p:txBody>
      </p:sp>
    </p:spTree>
    <p:extLst>
      <p:ext uri="{BB962C8B-B14F-4D97-AF65-F5344CB8AC3E}">
        <p14:creationId xmlns:p14="http://schemas.microsoft.com/office/powerpoint/2010/main" val="42897356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759" y="209863"/>
            <a:ext cx="6912840" cy="400110"/>
          </a:xfrm>
          <a:prstGeom prst="rect">
            <a:avLst/>
          </a:prstGeom>
          <a:noFill/>
        </p:spPr>
        <p:txBody>
          <a:bodyPr wrap="square" rtlCol="0">
            <a:spAutoFit/>
          </a:bodyPr>
          <a:lstStyle/>
          <a:p>
            <a:pPr algn="ctr"/>
            <a:r>
              <a:rPr lang="zh-CN" altLang="en-US" b="1" dirty="0">
                <a:solidFill>
                  <a:srgbClr val="000000"/>
                </a:solidFill>
              </a:rPr>
              <a:t>解题思路</a:t>
            </a:r>
          </a:p>
        </p:txBody>
      </p:sp>
      <p:sp>
        <p:nvSpPr>
          <p:cNvPr id="3" name="文本框 2"/>
          <p:cNvSpPr txBox="1"/>
          <p:nvPr/>
        </p:nvSpPr>
        <p:spPr>
          <a:xfrm>
            <a:off x="769938" y="843540"/>
            <a:ext cx="7892159" cy="2862322"/>
          </a:xfrm>
          <a:prstGeom prst="rect">
            <a:avLst/>
          </a:prstGeom>
          <a:noFill/>
        </p:spPr>
        <p:txBody>
          <a:bodyPr wrap="square" rtlCol="0">
            <a:spAutoFit/>
          </a:bodyPr>
          <a:lstStyle/>
          <a:p>
            <a:r>
              <a:rPr lang="zh-CN" altLang="zh-CN" b="1" dirty="0">
                <a:solidFill>
                  <a:srgbClr val="000000"/>
                </a:solidFill>
              </a:rPr>
              <a:t>该问题在</a:t>
            </a:r>
            <a:r>
              <a:rPr lang="en-US" altLang="zh-CN" b="1" dirty="0">
                <a:solidFill>
                  <a:srgbClr val="000000"/>
                </a:solidFill>
              </a:rPr>
              <a:t>ACM</a:t>
            </a:r>
            <a:r>
              <a:rPr lang="zh-CN" altLang="zh-CN" b="1" dirty="0">
                <a:solidFill>
                  <a:srgbClr val="000000"/>
                </a:solidFill>
              </a:rPr>
              <a:t>国际大学生程序设计竞赛中有很多应用，很多问题的原型可以归结为该问题。</a:t>
            </a:r>
            <a:endParaRPr lang="zh-CN" altLang="zh-CN" dirty="0">
              <a:solidFill>
                <a:srgbClr val="000000"/>
              </a:solidFill>
            </a:endParaRPr>
          </a:p>
          <a:p>
            <a:r>
              <a:rPr lang="en-US" altLang="zh-CN" b="1" dirty="0">
                <a:solidFill>
                  <a:srgbClr val="000000"/>
                </a:solidFill>
              </a:rPr>
              <a:t> </a:t>
            </a:r>
            <a:endParaRPr lang="zh-CN" altLang="zh-CN" dirty="0">
              <a:solidFill>
                <a:srgbClr val="000000"/>
              </a:solidFill>
            </a:endParaRPr>
          </a:p>
          <a:p>
            <a:pPr lvl="0"/>
            <a:r>
              <a:rPr lang="zh-CN" altLang="zh-CN" b="1" dirty="0">
                <a:solidFill>
                  <a:srgbClr val="000000"/>
                </a:solidFill>
              </a:rPr>
              <a:t>最长递减子序列问题可以用动态规划方法直接求解，思路是先求出以原序列中的每一个元素为尾元素的最长递减子序列的长度，然后从中选择长度最大的即为整个序列的最长递减子序列。</a:t>
            </a:r>
            <a:endParaRPr lang="zh-CN" altLang="zh-CN" dirty="0">
              <a:solidFill>
                <a:srgbClr val="000000"/>
              </a:solidFill>
            </a:endParaRPr>
          </a:p>
          <a:p>
            <a:r>
              <a:rPr lang="en-US" altLang="zh-CN" b="1" dirty="0">
                <a:solidFill>
                  <a:srgbClr val="000000"/>
                </a:solidFill>
              </a:rPr>
              <a:t> </a:t>
            </a:r>
            <a:endParaRPr lang="zh-CN" altLang="zh-CN" dirty="0">
              <a:solidFill>
                <a:srgbClr val="000000"/>
              </a:solidFill>
            </a:endParaRPr>
          </a:p>
          <a:p>
            <a:r>
              <a:rPr lang="zh-CN" altLang="zh-CN" b="1" dirty="0">
                <a:solidFill>
                  <a:srgbClr val="000000"/>
                </a:solidFill>
              </a:rPr>
              <a:t>该问题也可以利用最长公共子序列问题来求解，该方法与直接动态规划方法求解时间复杂度相当。</a:t>
            </a:r>
            <a:endParaRPr lang="zh-CN" altLang="en-US" dirty="0">
              <a:solidFill>
                <a:srgbClr val="000000"/>
              </a:solidFill>
            </a:endParaRPr>
          </a:p>
        </p:txBody>
      </p:sp>
    </p:spTree>
    <p:extLst>
      <p:ext uri="{BB962C8B-B14F-4D97-AF65-F5344CB8AC3E}">
        <p14:creationId xmlns:p14="http://schemas.microsoft.com/office/powerpoint/2010/main" val="25961213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759" y="209863"/>
            <a:ext cx="6912840" cy="400110"/>
          </a:xfrm>
          <a:prstGeom prst="rect">
            <a:avLst/>
          </a:prstGeom>
          <a:noFill/>
        </p:spPr>
        <p:txBody>
          <a:bodyPr wrap="square" rtlCol="0">
            <a:spAutoFit/>
          </a:bodyPr>
          <a:lstStyle/>
          <a:p>
            <a:pPr algn="ctr"/>
            <a:r>
              <a:rPr lang="zh-CN" altLang="zh-CN" b="1" dirty="0">
                <a:solidFill>
                  <a:srgbClr val="000000"/>
                </a:solidFill>
              </a:rPr>
              <a:t>利用最长公共子序列求解最长递减子序列</a:t>
            </a:r>
            <a:endParaRPr lang="zh-CN" altLang="en-US" b="1" dirty="0">
              <a:solidFill>
                <a:srgbClr val="000000"/>
              </a:solidFill>
            </a:endParaRPr>
          </a:p>
        </p:txBody>
      </p:sp>
      <p:sp>
        <p:nvSpPr>
          <p:cNvPr id="3" name="文本框 2"/>
          <p:cNvSpPr txBox="1"/>
          <p:nvPr/>
        </p:nvSpPr>
        <p:spPr>
          <a:xfrm>
            <a:off x="769938" y="843540"/>
            <a:ext cx="7892159" cy="3170099"/>
          </a:xfrm>
          <a:prstGeom prst="rect">
            <a:avLst/>
          </a:prstGeom>
          <a:noFill/>
        </p:spPr>
        <p:txBody>
          <a:bodyPr wrap="square" rtlCol="0">
            <a:spAutoFit/>
          </a:bodyPr>
          <a:lstStyle/>
          <a:p>
            <a:r>
              <a:rPr lang="zh-CN" altLang="zh-CN" b="1" dirty="0">
                <a:solidFill>
                  <a:srgbClr val="000000"/>
                </a:solidFill>
              </a:rPr>
              <a:t>由于最长递减子序列问题是求解一个给定序列的最长递减子序列，因此要用最长公共子序列问题来求解最长递减子序列问题，</a:t>
            </a:r>
            <a:endParaRPr lang="en-US" altLang="zh-CN" b="1" dirty="0">
              <a:solidFill>
                <a:srgbClr val="000000"/>
              </a:solidFill>
            </a:endParaRPr>
          </a:p>
          <a:p>
            <a:pPr marL="457200" indent="-457200">
              <a:buFont typeface="+mj-lt"/>
              <a:buAutoNum type="arabicPeriod"/>
            </a:pPr>
            <a:r>
              <a:rPr lang="zh-CN" altLang="zh-CN" b="1" dirty="0">
                <a:solidFill>
                  <a:srgbClr val="000000"/>
                </a:solidFill>
              </a:rPr>
              <a:t>首先要构造出第二个序列，即让原序列和哪个序列求最长公共子序列才能得到原序列的最长递减子序列</a:t>
            </a:r>
            <a:endParaRPr lang="en-US" altLang="zh-CN" b="1" dirty="0">
              <a:solidFill>
                <a:srgbClr val="000000"/>
              </a:solidFill>
            </a:endParaRPr>
          </a:p>
          <a:p>
            <a:pPr marL="457200" indent="-457200">
              <a:buFont typeface="+mj-lt"/>
              <a:buAutoNum type="arabicPeriod"/>
            </a:pPr>
            <a:r>
              <a:rPr lang="zh-CN" altLang="zh-CN" b="1" dirty="0">
                <a:solidFill>
                  <a:srgbClr val="000000"/>
                </a:solidFill>
              </a:rPr>
              <a:t>将原序列降序排序，得到降序序列</a:t>
            </a:r>
            <a:endParaRPr lang="en-US" altLang="zh-CN" b="1" dirty="0">
              <a:solidFill>
                <a:srgbClr val="000000"/>
              </a:solidFill>
            </a:endParaRPr>
          </a:p>
          <a:p>
            <a:pPr marL="457200" indent="-457200">
              <a:buFont typeface="+mj-lt"/>
              <a:buAutoNum type="arabicPeriod"/>
            </a:pPr>
            <a:r>
              <a:rPr lang="zh-CN" altLang="zh-CN" b="1" dirty="0">
                <a:solidFill>
                  <a:srgbClr val="000000"/>
                </a:solidFill>
              </a:rPr>
              <a:t>再让原序列和降序序列求一下最长公共子序列，则这个最长公共子序列即为原序列的一个最长递减子序列。</a:t>
            </a:r>
            <a:endParaRPr lang="en-US" altLang="zh-CN" b="1" dirty="0">
              <a:solidFill>
                <a:srgbClr val="000000"/>
              </a:solidFill>
            </a:endParaRPr>
          </a:p>
          <a:p>
            <a:r>
              <a:rPr lang="zh-CN" altLang="zh-CN" b="1" dirty="0">
                <a:solidFill>
                  <a:srgbClr val="000000"/>
                </a:solidFill>
              </a:rPr>
              <a:t>要注意的是，在最长公共子序列算法中，两个参数数组都是字符数组，在求解最长递减子序列问题时，需先将两个参数数组改为整型数组</a:t>
            </a:r>
            <a:r>
              <a:rPr lang="zh-CN" altLang="en-US" b="1" dirty="0">
                <a:solidFill>
                  <a:srgbClr val="000000"/>
                </a:solidFill>
              </a:rPr>
              <a:t>。</a:t>
            </a:r>
            <a:endParaRPr lang="zh-CN" altLang="en-US" dirty="0">
              <a:solidFill>
                <a:srgbClr val="000000"/>
              </a:solidFill>
            </a:endParaRPr>
          </a:p>
        </p:txBody>
      </p:sp>
    </p:spTree>
    <p:extLst>
      <p:ext uri="{BB962C8B-B14F-4D97-AF65-F5344CB8AC3E}">
        <p14:creationId xmlns:p14="http://schemas.microsoft.com/office/powerpoint/2010/main" val="1086733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759" y="209863"/>
            <a:ext cx="6912840" cy="400110"/>
          </a:xfrm>
          <a:prstGeom prst="rect">
            <a:avLst/>
          </a:prstGeom>
          <a:noFill/>
        </p:spPr>
        <p:txBody>
          <a:bodyPr wrap="square" rtlCol="0">
            <a:spAutoFit/>
          </a:bodyPr>
          <a:lstStyle/>
          <a:p>
            <a:pPr algn="ctr"/>
            <a:r>
              <a:rPr lang="zh-CN" altLang="zh-CN" b="1" dirty="0">
                <a:solidFill>
                  <a:srgbClr val="000000"/>
                </a:solidFill>
              </a:rPr>
              <a:t>利用最长公共子序列求解最长递减子序列</a:t>
            </a:r>
            <a:endParaRPr lang="zh-CN" altLang="en-US" b="1" dirty="0">
              <a:solidFill>
                <a:srgbClr val="000000"/>
              </a:solidFill>
            </a:endParaRPr>
          </a:p>
        </p:txBody>
      </p:sp>
      <p:sp>
        <p:nvSpPr>
          <p:cNvPr id="3" name="文本框 2"/>
          <p:cNvSpPr txBox="1"/>
          <p:nvPr/>
        </p:nvSpPr>
        <p:spPr>
          <a:xfrm>
            <a:off x="769938" y="843540"/>
            <a:ext cx="7892159" cy="3477875"/>
          </a:xfrm>
          <a:prstGeom prst="rect">
            <a:avLst/>
          </a:prstGeom>
          <a:noFill/>
        </p:spPr>
        <p:txBody>
          <a:bodyPr wrap="square" rtlCol="0">
            <a:spAutoFit/>
          </a:bodyPr>
          <a:lstStyle/>
          <a:p>
            <a:r>
              <a:rPr lang="en-US" altLang="zh-CN" b="1" dirty="0">
                <a:solidFill>
                  <a:srgbClr val="000000"/>
                </a:solidFill>
              </a:rPr>
              <a:t>void LIS</a:t>
            </a:r>
            <a:r>
              <a:rPr lang="zh-CN" altLang="zh-CN" b="1" dirty="0">
                <a:solidFill>
                  <a:srgbClr val="000000"/>
                </a:solidFill>
              </a:rPr>
              <a:t>（</a:t>
            </a:r>
            <a:r>
              <a:rPr lang="en-US" altLang="zh-CN" b="1" dirty="0" err="1">
                <a:solidFill>
                  <a:srgbClr val="000000"/>
                </a:solidFill>
              </a:rPr>
              <a:t>int</a:t>
            </a:r>
            <a:r>
              <a:rPr lang="en-US" altLang="zh-CN" b="1" dirty="0">
                <a:solidFill>
                  <a:srgbClr val="000000"/>
                </a:solidFill>
              </a:rPr>
              <a:t> a[]</a:t>
            </a:r>
            <a:r>
              <a:rPr lang="zh-CN" altLang="zh-CN" b="1" dirty="0">
                <a:solidFill>
                  <a:srgbClr val="000000"/>
                </a:solidFill>
              </a:rPr>
              <a:t>，</a:t>
            </a:r>
            <a:r>
              <a:rPr lang="en-US" altLang="zh-CN" b="1" dirty="0" err="1">
                <a:solidFill>
                  <a:srgbClr val="000000"/>
                </a:solidFill>
              </a:rPr>
              <a:t>int</a:t>
            </a:r>
            <a:r>
              <a:rPr lang="en-US" altLang="zh-CN" b="1" dirty="0">
                <a:solidFill>
                  <a:srgbClr val="000000"/>
                </a:solidFill>
              </a:rPr>
              <a:t> x[]</a:t>
            </a:r>
            <a:r>
              <a:rPr lang="zh-CN" altLang="zh-CN" b="1" dirty="0">
                <a:solidFill>
                  <a:srgbClr val="000000"/>
                </a:solidFill>
              </a:rPr>
              <a:t>，</a:t>
            </a:r>
            <a:r>
              <a:rPr lang="en-US" altLang="zh-CN" b="1" dirty="0" err="1">
                <a:solidFill>
                  <a:srgbClr val="000000"/>
                </a:solidFill>
              </a:rPr>
              <a:t>int</a:t>
            </a:r>
            <a:r>
              <a:rPr lang="en-US" altLang="zh-CN" b="1" dirty="0">
                <a:solidFill>
                  <a:srgbClr val="000000"/>
                </a:solidFill>
              </a:rPr>
              <a:t> m</a:t>
            </a:r>
            <a:r>
              <a:rPr lang="zh-CN" altLang="zh-CN" b="1" dirty="0">
                <a:solidFill>
                  <a:srgbClr val="000000"/>
                </a:solidFill>
              </a:rPr>
              <a:t>）</a:t>
            </a:r>
            <a:r>
              <a:rPr lang="en-US" altLang="zh-CN" b="1" dirty="0">
                <a:solidFill>
                  <a:srgbClr val="000000"/>
                </a:solidFill>
              </a:rPr>
              <a:t> </a:t>
            </a:r>
            <a:br>
              <a:rPr lang="en-US" altLang="zh-CN" b="1" dirty="0">
                <a:solidFill>
                  <a:srgbClr val="000000"/>
                </a:solidFill>
              </a:rPr>
            </a:br>
            <a:r>
              <a:rPr lang="en-US" altLang="zh-CN" b="1" dirty="0">
                <a:solidFill>
                  <a:srgbClr val="000000"/>
                </a:solidFill>
              </a:rPr>
              <a:t>//</a:t>
            </a:r>
            <a:r>
              <a:rPr lang="zh-CN" altLang="zh-CN" b="1" dirty="0">
                <a:solidFill>
                  <a:srgbClr val="000000"/>
                </a:solidFill>
              </a:rPr>
              <a:t>该算法求解</a:t>
            </a:r>
            <a:r>
              <a:rPr lang="en-US" altLang="zh-CN" b="1" dirty="0">
                <a:solidFill>
                  <a:srgbClr val="000000"/>
                </a:solidFill>
              </a:rPr>
              <a:t>x[1</a:t>
            </a:r>
            <a:r>
              <a:rPr lang="zh-CN" altLang="zh-CN" b="1" dirty="0">
                <a:solidFill>
                  <a:srgbClr val="000000"/>
                </a:solidFill>
              </a:rPr>
              <a:t>：</a:t>
            </a:r>
            <a:r>
              <a:rPr lang="en-US" altLang="zh-CN" b="1" dirty="0">
                <a:solidFill>
                  <a:srgbClr val="000000"/>
                </a:solidFill>
              </a:rPr>
              <a:t>m]</a:t>
            </a:r>
            <a:r>
              <a:rPr lang="zh-CN" altLang="zh-CN" b="1" dirty="0">
                <a:solidFill>
                  <a:srgbClr val="000000"/>
                </a:solidFill>
              </a:rPr>
              <a:t>这个长度为</a:t>
            </a:r>
            <a:r>
              <a:rPr lang="en-US" altLang="zh-CN" b="1" dirty="0">
                <a:solidFill>
                  <a:srgbClr val="000000"/>
                </a:solidFill>
              </a:rPr>
              <a:t>m</a:t>
            </a:r>
            <a:r>
              <a:rPr lang="zh-CN" altLang="zh-CN" b="1" dirty="0">
                <a:solidFill>
                  <a:srgbClr val="000000"/>
                </a:solidFill>
              </a:rPr>
              <a:t>的整型数组的最长递减子序列长度</a:t>
            </a:r>
            <a:r>
              <a:rPr lang="en-US" altLang="zh-CN" b="1" dirty="0">
                <a:solidFill>
                  <a:srgbClr val="000000"/>
                </a:solidFill>
              </a:rPr>
              <a:t> </a:t>
            </a:r>
            <a:br>
              <a:rPr lang="en-US" altLang="zh-CN" b="1" dirty="0">
                <a:solidFill>
                  <a:srgbClr val="000000"/>
                </a:solidFill>
              </a:rPr>
            </a:br>
            <a:r>
              <a:rPr lang="en-US" altLang="zh-CN" b="1" dirty="0">
                <a:solidFill>
                  <a:srgbClr val="000000"/>
                </a:solidFill>
              </a:rPr>
              <a:t>{ </a:t>
            </a:r>
            <a:br>
              <a:rPr lang="en-US" altLang="zh-CN" b="1" dirty="0">
                <a:solidFill>
                  <a:srgbClr val="000000"/>
                </a:solidFill>
              </a:rPr>
            </a:br>
            <a:r>
              <a:rPr lang="en-US" altLang="zh-CN" b="1" dirty="0">
                <a:solidFill>
                  <a:srgbClr val="000000"/>
                </a:solidFill>
              </a:rPr>
              <a:t>for</a:t>
            </a:r>
            <a:r>
              <a:rPr lang="zh-CN" altLang="zh-CN" b="1" dirty="0">
                <a:solidFill>
                  <a:srgbClr val="000000"/>
                </a:solidFill>
              </a:rPr>
              <a:t>（</a:t>
            </a:r>
            <a:r>
              <a:rPr lang="en-US" altLang="zh-CN" b="1" dirty="0" err="1">
                <a:solidFill>
                  <a:srgbClr val="000000"/>
                </a:solidFill>
              </a:rPr>
              <a:t>int</a:t>
            </a:r>
            <a:r>
              <a:rPr lang="en-US" altLang="zh-CN" b="1" dirty="0">
                <a:solidFill>
                  <a:srgbClr val="000000"/>
                </a:solidFill>
              </a:rPr>
              <a:t> </a:t>
            </a:r>
            <a:r>
              <a:rPr lang="en-US" altLang="zh-CN" b="1" dirty="0" err="1">
                <a:solidFill>
                  <a:srgbClr val="000000"/>
                </a:solidFill>
              </a:rPr>
              <a:t>i</a:t>
            </a:r>
            <a:r>
              <a:rPr lang="en-US" altLang="zh-CN" b="1" dirty="0">
                <a:solidFill>
                  <a:srgbClr val="000000"/>
                </a:solidFill>
              </a:rPr>
              <a:t>=1;i&lt;=</a:t>
            </a:r>
            <a:r>
              <a:rPr lang="en-US" altLang="zh-CN" b="1" dirty="0" err="1">
                <a:solidFill>
                  <a:srgbClr val="000000"/>
                </a:solidFill>
              </a:rPr>
              <a:t>m;i</a:t>
            </a:r>
            <a:r>
              <a:rPr lang="en-US" altLang="zh-CN" b="1" dirty="0">
                <a:solidFill>
                  <a:srgbClr val="000000"/>
                </a:solidFill>
              </a:rPr>
              <a:t>++</a:t>
            </a:r>
            <a:r>
              <a:rPr lang="zh-CN" altLang="zh-CN" b="1" dirty="0">
                <a:solidFill>
                  <a:srgbClr val="000000"/>
                </a:solidFill>
              </a:rPr>
              <a:t>） </a:t>
            </a:r>
            <a:r>
              <a:rPr lang="en-US" altLang="zh-CN" b="1" dirty="0">
                <a:solidFill>
                  <a:srgbClr val="000000"/>
                </a:solidFill>
              </a:rPr>
              <a:t>//</a:t>
            </a:r>
            <a:r>
              <a:rPr lang="zh-CN" altLang="zh-CN" b="1" dirty="0">
                <a:solidFill>
                  <a:srgbClr val="000000"/>
                </a:solidFill>
              </a:rPr>
              <a:t>输入数组</a:t>
            </a:r>
            <a:r>
              <a:rPr lang="en-US" altLang="zh-CN" b="1" dirty="0">
                <a:solidFill>
                  <a:srgbClr val="000000"/>
                </a:solidFill>
              </a:rPr>
              <a:t>x </a:t>
            </a:r>
            <a:br>
              <a:rPr lang="en-US" altLang="zh-CN" b="1" dirty="0">
                <a:solidFill>
                  <a:srgbClr val="000000"/>
                </a:solidFill>
              </a:rPr>
            </a:br>
            <a:r>
              <a:rPr lang="zh-CN" altLang="zh-CN" b="1" dirty="0">
                <a:solidFill>
                  <a:srgbClr val="000000"/>
                </a:solidFill>
              </a:rPr>
              <a:t>　　</a:t>
            </a:r>
            <a:r>
              <a:rPr lang="en-US" altLang="zh-CN" b="1" dirty="0" err="1">
                <a:solidFill>
                  <a:srgbClr val="000000"/>
                </a:solidFill>
              </a:rPr>
              <a:t>scanf</a:t>
            </a:r>
            <a:r>
              <a:rPr lang="zh-CN" altLang="zh-CN" b="1" dirty="0">
                <a:solidFill>
                  <a:srgbClr val="000000"/>
                </a:solidFill>
              </a:rPr>
              <a:t>（</a:t>
            </a:r>
            <a:r>
              <a:rPr lang="en-US" altLang="zh-CN" b="1" dirty="0">
                <a:solidFill>
                  <a:srgbClr val="000000"/>
                </a:solidFill>
              </a:rPr>
              <a:t>“%d”</a:t>
            </a:r>
            <a:r>
              <a:rPr lang="zh-CN" altLang="zh-CN" b="1" dirty="0">
                <a:solidFill>
                  <a:srgbClr val="000000"/>
                </a:solidFill>
              </a:rPr>
              <a:t>，</a:t>
            </a:r>
            <a:r>
              <a:rPr lang="en-US" altLang="zh-CN" b="1" dirty="0">
                <a:solidFill>
                  <a:srgbClr val="000000"/>
                </a:solidFill>
              </a:rPr>
              <a:t>&amp;x[</a:t>
            </a:r>
            <a:r>
              <a:rPr lang="en-US" altLang="zh-CN" b="1" dirty="0" err="1">
                <a:solidFill>
                  <a:srgbClr val="000000"/>
                </a:solidFill>
              </a:rPr>
              <a:t>i</a:t>
            </a:r>
            <a:r>
              <a:rPr lang="en-US" altLang="zh-CN" b="1" dirty="0">
                <a:solidFill>
                  <a:srgbClr val="000000"/>
                </a:solidFill>
              </a:rPr>
              <a:t>]</a:t>
            </a:r>
            <a:r>
              <a:rPr lang="zh-CN" altLang="zh-CN" b="1" dirty="0">
                <a:solidFill>
                  <a:srgbClr val="000000"/>
                </a:solidFill>
              </a:rPr>
              <a:t>）</a:t>
            </a:r>
            <a:r>
              <a:rPr lang="en-US" altLang="zh-CN" b="1" dirty="0">
                <a:solidFill>
                  <a:srgbClr val="000000"/>
                </a:solidFill>
              </a:rPr>
              <a:t>; </a:t>
            </a:r>
            <a:br>
              <a:rPr lang="en-US" altLang="zh-CN" b="1" dirty="0">
                <a:solidFill>
                  <a:srgbClr val="000000"/>
                </a:solidFill>
              </a:rPr>
            </a:br>
            <a:r>
              <a:rPr lang="zh-CN" altLang="zh-CN" b="1" dirty="0">
                <a:solidFill>
                  <a:srgbClr val="000000"/>
                </a:solidFill>
              </a:rPr>
              <a:t>　　</a:t>
            </a:r>
            <a:r>
              <a:rPr lang="en-US" altLang="zh-CN" b="1" dirty="0">
                <a:solidFill>
                  <a:srgbClr val="000000"/>
                </a:solidFill>
              </a:rPr>
              <a:t>for</a:t>
            </a:r>
            <a:r>
              <a:rPr lang="zh-CN" altLang="zh-CN" b="1" dirty="0">
                <a:solidFill>
                  <a:srgbClr val="000000"/>
                </a:solidFill>
              </a:rPr>
              <a:t>（</a:t>
            </a:r>
            <a:r>
              <a:rPr lang="en-US" altLang="zh-CN" b="1" dirty="0" err="1">
                <a:solidFill>
                  <a:srgbClr val="000000"/>
                </a:solidFill>
              </a:rPr>
              <a:t>int</a:t>
            </a:r>
            <a:r>
              <a:rPr lang="en-US" altLang="zh-CN" b="1" dirty="0">
                <a:solidFill>
                  <a:srgbClr val="000000"/>
                </a:solidFill>
              </a:rPr>
              <a:t> </a:t>
            </a:r>
            <a:r>
              <a:rPr lang="en-US" altLang="zh-CN" b="1" dirty="0" err="1">
                <a:solidFill>
                  <a:srgbClr val="000000"/>
                </a:solidFill>
              </a:rPr>
              <a:t>i</a:t>
            </a:r>
            <a:r>
              <a:rPr lang="en-US" altLang="zh-CN" b="1" dirty="0">
                <a:solidFill>
                  <a:srgbClr val="000000"/>
                </a:solidFill>
              </a:rPr>
              <a:t>=1;i&lt;=</a:t>
            </a:r>
            <a:r>
              <a:rPr lang="en-US" altLang="zh-CN" b="1" dirty="0" err="1">
                <a:solidFill>
                  <a:srgbClr val="000000"/>
                </a:solidFill>
              </a:rPr>
              <a:t>m;i</a:t>
            </a:r>
            <a:r>
              <a:rPr lang="en-US" altLang="zh-CN" b="1" dirty="0">
                <a:solidFill>
                  <a:srgbClr val="000000"/>
                </a:solidFill>
              </a:rPr>
              <a:t>++</a:t>
            </a:r>
            <a:r>
              <a:rPr lang="zh-CN" altLang="zh-CN" b="1" dirty="0">
                <a:solidFill>
                  <a:srgbClr val="000000"/>
                </a:solidFill>
              </a:rPr>
              <a:t>） </a:t>
            </a:r>
            <a:r>
              <a:rPr lang="en-US" altLang="zh-CN" b="1" dirty="0">
                <a:solidFill>
                  <a:srgbClr val="000000"/>
                </a:solidFill>
              </a:rPr>
              <a:t>//</a:t>
            </a:r>
            <a:r>
              <a:rPr lang="zh-CN" altLang="zh-CN" b="1" dirty="0">
                <a:solidFill>
                  <a:srgbClr val="000000"/>
                </a:solidFill>
              </a:rPr>
              <a:t>数组</a:t>
            </a:r>
            <a:r>
              <a:rPr lang="en-US" altLang="zh-CN" b="1" dirty="0">
                <a:solidFill>
                  <a:srgbClr val="000000"/>
                </a:solidFill>
              </a:rPr>
              <a:t>a</a:t>
            </a:r>
            <a:r>
              <a:rPr lang="zh-CN" altLang="zh-CN" b="1" dirty="0">
                <a:solidFill>
                  <a:srgbClr val="000000"/>
                </a:solidFill>
              </a:rPr>
              <a:t>为数组</a:t>
            </a:r>
            <a:r>
              <a:rPr lang="en-US" altLang="zh-CN" b="1" dirty="0">
                <a:solidFill>
                  <a:srgbClr val="000000"/>
                </a:solidFill>
              </a:rPr>
              <a:t>x</a:t>
            </a:r>
            <a:r>
              <a:rPr lang="zh-CN" altLang="zh-CN" b="1" dirty="0">
                <a:solidFill>
                  <a:srgbClr val="000000"/>
                </a:solidFill>
              </a:rPr>
              <a:t>的副本</a:t>
            </a:r>
            <a:r>
              <a:rPr lang="en-US" altLang="zh-CN" b="1" dirty="0">
                <a:solidFill>
                  <a:srgbClr val="000000"/>
                </a:solidFill>
              </a:rPr>
              <a:t> </a:t>
            </a:r>
            <a:br>
              <a:rPr lang="en-US" altLang="zh-CN" b="1" dirty="0">
                <a:solidFill>
                  <a:srgbClr val="000000"/>
                </a:solidFill>
              </a:rPr>
            </a:br>
            <a:r>
              <a:rPr lang="zh-CN" altLang="zh-CN" b="1" dirty="0">
                <a:solidFill>
                  <a:srgbClr val="000000"/>
                </a:solidFill>
              </a:rPr>
              <a:t>　　</a:t>
            </a:r>
            <a:r>
              <a:rPr lang="en-US" altLang="zh-CN" b="1" dirty="0">
                <a:solidFill>
                  <a:srgbClr val="000000"/>
                </a:solidFill>
              </a:rPr>
              <a:t>a[</a:t>
            </a:r>
            <a:r>
              <a:rPr lang="en-US" altLang="zh-CN" b="1" dirty="0" err="1">
                <a:solidFill>
                  <a:srgbClr val="000000"/>
                </a:solidFill>
              </a:rPr>
              <a:t>i</a:t>
            </a:r>
            <a:r>
              <a:rPr lang="en-US" altLang="zh-CN" b="1" dirty="0">
                <a:solidFill>
                  <a:srgbClr val="000000"/>
                </a:solidFill>
              </a:rPr>
              <a:t>]=x[</a:t>
            </a:r>
            <a:r>
              <a:rPr lang="en-US" altLang="zh-CN" b="1" dirty="0" err="1">
                <a:solidFill>
                  <a:srgbClr val="000000"/>
                </a:solidFill>
              </a:rPr>
              <a:t>i</a:t>
            </a:r>
            <a:r>
              <a:rPr lang="en-US" altLang="zh-CN" b="1" dirty="0">
                <a:solidFill>
                  <a:srgbClr val="000000"/>
                </a:solidFill>
              </a:rPr>
              <a:t>]; </a:t>
            </a:r>
            <a:br>
              <a:rPr lang="en-US" altLang="zh-CN" b="1" dirty="0">
                <a:solidFill>
                  <a:srgbClr val="000000"/>
                </a:solidFill>
              </a:rPr>
            </a:br>
            <a:r>
              <a:rPr lang="zh-CN" altLang="zh-CN" b="1" dirty="0">
                <a:solidFill>
                  <a:srgbClr val="000000"/>
                </a:solidFill>
              </a:rPr>
              <a:t>　　</a:t>
            </a:r>
            <a:r>
              <a:rPr lang="en-US" altLang="zh-CN" b="1" dirty="0">
                <a:solidFill>
                  <a:srgbClr val="000000"/>
                </a:solidFill>
              </a:rPr>
              <a:t>sort</a:t>
            </a:r>
            <a:r>
              <a:rPr lang="zh-CN" altLang="zh-CN" b="1" dirty="0">
                <a:solidFill>
                  <a:srgbClr val="000000"/>
                </a:solidFill>
              </a:rPr>
              <a:t>（</a:t>
            </a:r>
            <a:r>
              <a:rPr lang="en-US" altLang="zh-CN" b="1" dirty="0">
                <a:solidFill>
                  <a:srgbClr val="000000"/>
                </a:solidFill>
              </a:rPr>
              <a:t>a</a:t>
            </a:r>
            <a:r>
              <a:rPr lang="zh-CN" altLang="zh-CN" b="1" dirty="0">
                <a:solidFill>
                  <a:srgbClr val="000000"/>
                </a:solidFill>
              </a:rPr>
              <a:t>，</a:t>
            </a:r>
            <a:r>
              <a:rPr lang="en-US" altLang="zh-CN" b="1" dirty="0">
                <a:solidFill>
                  <a:srgbClr val="000000"/>
                </a:solidFill>
              </a:rPr>
              <a:t>1</a:t>
            </a:r>
            <a:r>
              <a:rPr lang="zh-CN" altLang="zh-CN" b="1" dirty="0">
                <a:solidFill>
                  <a:srgbClr val="000000"/>
                </a:solidFill>
              </a:rPr>
              <a:t>，</a:t>
            </a:r>
            <a:r>
              <a:rPr lang="en-US" altLang="zh-CN" b="1" dirty="0">
                <a:solidFill>
                  <a:srgbClr val="000000"/>
                </a:solidFill>
              </a:rPr>
              <a:t>m</a:t>
            </a:r>
            <a:r>
              <a:rPr lang="zh-CN" altLang="zh-CN" b="1" dirty="0">
                <a:solidFill>
                  <a:srgbClr val="000000"/>
                </a:solidFill>
              </a:rPr>
              <a:t>）</a:t>
            </a:r>
            <a:r>
              <a:rPr lang="en-US" altLang="zh-CN" b="1" dirty="0">
                <a:solidFill>
                  <a:srgbClr val="000000"/>
                </a:solidFill>
              </a:rPr>
              <a:t>; //</a:t>
            </a:r>
            <a:r>
              <a:rPr lang="zh-CN" altLang="zh-CN" b="1" dirty="0">
                <a:solidFill>
                  <a:srgbClr val="000000"/>
                </a:solidFill>
              </a:rPr>
              <a:t>对数组</a:t>
            </a:r>
            <a:r>
              <a:rPr lang="en-US" altLang="zh-CN" b="1" dirty="0">
                <a:solidFill>
                  <a:srgbClr val="000000"/>
                </a:solidFill>
              </a:rPr>
              <a:t>a</a:t>
            </a:r>
            <a:r>
              <a:rPr lang="zh-CN" altLang="zh-CN" b="1" dirty="0">
                <a:solidFill>
                  <a:srgbClr val="000000"/>
                </a:solidFill>
              </a:rPr>
              <a:t>进行递减归并排序</a:t>
            </a:r>
            <a:r>
              <a:rPr lang="en-US" altLang="zh-CN" b="1" dirty="0">
                <a:solidFill>
                  <a:srgbClr val="000000"/>
                </a:solidFill>
              </a:rPr>
              <a:t> </a:t>
            </a:r>
            <a:br>
              <a:rPr lang="en-US" altLang="zh-CN" b="1" dirty="0">
                <a:solidFill>
                  <a:srgbClr val="000000"/>
                </a:solidFill>
              </a:rPr>
            </a:br>
            <a:r>
              <a:rPr lang="zh-CN" altLang="zh-CN" b="1" dirty="0">
                <a:solidFill>
                  <a:srgbClr val="000000"/>
                </a:solidFill>
              </a:rPr>
              <a:t>　　</a:t>
            </a:r>
            <a:r>
              <a:rPr lang="en-US" altLang="zh-CN" b="1" dirty="0">
                <a:solidFill>
                  <a:srgbClr val="000000"/>
                </a:solidFill>
              </a:rPr>
              <a:t> </a:t>
            </a:r>
            <a:r>
              <a:rPr lang="en-US" altLang="zh-CN" b="1" dirty="0" err="1">
                <a:solidFill>
                  <a:srgbClr val="000000"/>
                </a:solidFill>
              </a:rPr>
              <a:t>LCSLength</a:t>
            </a:r>
            <a:r>
              <a:rPr lang="zh-CN" altLang="zh-CN" b="1" dirty="0">
                <a:solidFill>
                  <a:srgbClr val="000000"/>
                </a:solidFill>
              </a:rPr>
              <a:t>（</a:t>
            </a:r>
            <a:r>
              <a:rPr lang="en-US" altLang="zh-CN" b="1" dirty="0">
                <a:solidFill>
                  <a:srgbClr val="000000"/>
                </a:solidFill>
              </a:rPr>
              <a:t>x</a:t>
            </a:r>
            <a:r>
              <a:rPr lang="zh-CN" altLang="zh-CN" b="1" dirty="0">
                <a:solidFill>
                  <a:srgbClr val="000000"/>
                </a:solidFill>
              </a:rPr>
              <a:t>，</a:t>
            </a:r>
            <a:r>
              <a:rPr lang="en-US" altLang="zh-CN" b="1" dirty="0">
                <a:solidFill>
                  <a:srgbClr val="000000"/>
                </a:solidFill>
              </a:rPr>
              <a:t>a</a:t>
            </a:r>
            <a:r>
              <a:rPr lang="zh-CN" altLang="zh-CN" b="1" dirty="0">
                <a:solidFill>
                  <a:srgbClr val="000000"/>
                </a:solidFill>
              </a:rPr>
              <a:t>，</a:t>
            </a:r>
            <a:r>
              <a:rPr lang="en-US" altLang="zh-CN" b="1" dirty="0">
                <a:solidFill>
                  <a:srgbClr val="000000"/>
                </a:solidFill>
              </a:rPr>
              <a:t>m</a:t>
            </a:r>
            <a:r>
              <a:rPr lang="zh-CN" altLang="zh-CN" b="1" dirty="0">
                <a:solidFill>
                  <a:srgbClr val="000000"/>
                </a:solidFill>
              </a:rPr>
              <a:t>，</a:t>
            </a:r>
            <a:r>
              <a:rPr lang="en-US" altLang="zh-CN" b="1" dirty="0">
                <a:solidFill>
                  <a:srgbClr val="000000"/>
                </a:solidFill>
              </a:rPr>
              <a:t>m</a:t>
            </a:r>
            <a:r>
              <a:rPr lang="zh-CN" altLang="zh-CN" b="1" dirty="0">
                <a:solidFill>
                  <a:srgbClr val="000000"/>
                </a:solidFill>
              </a:rPr>
              <a:t>）</a:t>
            </a:r>
            <a:r>
              <a:rPr lang="en-US" altLang="zh-CN" b="1" dirty="0">
                <a:solidFill>
                  <a:srgbClr val="000000"/>
                </a:solidFill>
              </a:rPr>
              <a:t>; //</a:t>
            </a:r>
            <a:r>
              <a:rPr lang="zh-CN" altLang="zh-CN" b="1" dirty="0">
                <a:solidFill>
                  <a:srgbClr val="000000"/>
                </a:solidFill>
              </a:rPr>
              <a:t>求数组</a:t>
            </a:r>
            <a:r>
              <a:rPr lang="en-US" altLang="zh-CN" b="1" dirty="0">
                <a:solidFill>
                  <a:srgbClr val="000000"/>
                </a:solidFill>
              </a:rPr>
              <a:t>x</a:t>
            </a:r>
            <a:r>
              <a:rPr lang="zh-CN" altLang="zh-CN" b="1" dirty="0">
                <a:solidFill>
                  <a:srgbClr val="000000"/>
                </a:solidFill>
              </a:rPr>
              <a:t>与数组</a:t>
            </a:r>
            <a:r>
              <a:rPr lang="en-US" altLang="zh-CN" b="1" dirty="0">
                <a:solidFill>
                  <a:srgbClr val="000000"/>
                </a:solidFill>
              </a:rPr>
              <a:t>a</a:t>
            </a:r>
            <a:r>
              <a:rPr lang="zh-CN" altLang="zh-CN" b="1" dirty="0">
                <a:solidFill>
                  <a:srgbClr val="000000"/>
                </a:solidFill>
              </a:rPr>
              <a:t>的最长公共子序列长度</a:t>
            </a:r>
            <a:r>
              <a:rPr lang="en-US" altLang="zh-CN" b="1" dirty="0">
                <a:solidFill>
                  <a:srgbClr val="000000"/>
                </a:solidFill>
              </a:rPr>
              <a:t> </a:t>
            </a:r>
            <a:br>
              <a:rPr lang="en-US" altLang="zh-CN" b="1" dirty="0">
                <a:solidFill>
                  <a:srgbClr val="000000"/>
                </a:solidFill>
              </a:rPr>
            </a:br>
            <a:r>
              <a:rPr lang="en-US" altLang="zh-CN" b="1" dirty="0">
                <a:solidFill>
                  <a:srgbClr val="000000"/>
                </a:solidFill>
              </a:rPr>
              <a:t>} </a:t>
            </a:r>
            <a:endParaRPr lang="zh-CN" altLang="en-US" dirty="0">
              <a:solidFill>
                <a:srgbClr val="000000"/>
              </a:solidFill>
            </a:endParaRPr>
          </a:p>
        </p:txBody>
      </p:sp>
    </p:spTree>
    <p:extLst>
      <p:ext uri="{BB962C8B-B14F-4D97-AF65-F5344CB8AC3E}">
        <p14:creationId xmlns:p14="http://schemas.microsoft.com/office/powerpoint/2010/main" val="28461869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759" y="209863"/>
            <a:ext cx="6912840" cy="400110"/>
          </a:xfrm>
          <a:prstGeom prst="rect">
            <a:avLst/>
          </a:prstGeom>
          <a:noFill/>
        </p:spPr>
        <p:txBody>
          <a:bodyPr wrap="square" rtlCol="0">
            <a:spAutoFit/>
          </a:bodyPr>
          <a:lstStyle/>
          <a:p>
            <a:r>
              <a:rPr lang="zh-CN" altLang="en-US" b="1" dirty="0">
                <a:solidFill>
                  <a:srgbClr val="000000"/>
                </a:solidFill>
              </a:rPr>
              <a:t>扩展：</a:t>
            </a:r>
            <a:r>
              <a:rPr lang="zh-CN" altLang="zh-CN" b="1" dirty="0">
                <a:solidFill>
                  <a:srgbClr val="000000"/>
                </a:solidFill>
              </a:rPr>
              <a:t>利用最长公共子序列求解回文词的构造问题</a:t>
            </a:r>
            <a:endParaRPr lang="zh-CN" altLang="en-US" b="1" dirty="0">
              <a:solidFill>
                <a:srgbClr val="000000"/>
              </a:solidFill>
            </a:endParaRPr>
          </a:p>
        </p:txBody>
      </p:sp>
      <p:sp>
        <p:nvSpPr>
          <p:cNvPr id="3" name="文本框 2"/>
          <p:cNvSpPr txBox="1"/>
          <p:nvPr/>
        </p:nvSpPr>
        <p:spPr>
          <a:xfrm>
            <a:off x="769938" y="843540"/>
            <a:ext cx="7892159" cy="3785652"/>
          </a:xfrm>
          <a:prstGeom prst="rect">
            <a:avLst/>
          </a:prstGeom>
          <a:noFill/>
        </p:spPr>
        <p:txBody>
          <a:bodyPr wrap="square" rtlCol="0">
            <a:spAutoFit/>
          </a:bodyPr>
          <a:lstStyle/>
          <a:p>
            <a:r>
              <a:rPr lang="zh-CN" altLang="zh-CN" b="1" dirty="0">
                <a:solidFill>
                  <a:srgbClr val="000000"/>
                </a:solidFill>
              </a:rPr>
              <a:t>回文词的构造问题描述 </a:t>
            </a:r>
            <a:endParaRPr lang="zh-CN" altLang="zh-CN" dirty="0">
              <a:solidFill>
                <a:srgbClr val="000000"/>
              </a:solidFill>
            </a:endParaRPr>
          </a:p>
          <a:p>
            <a:pPr marL="342900" indent="-342900">
              <a:buFont typeface="Arial" panose="020B0604020202020204" pitchFamily="34" charset="0"/>
              <a:buChar char="•"/>
            </a:pPr>
            <a:r>
              <a:rPr lang="zh-CN" altLang="zh-CN" b="1" dirty="0">
                <a:solidFill>
                  <a:srgbClr val="000000"/>
                </a:solidFill>
              </a:rPr>
              <a:t>对于任意给定的一个字符串（由大写字母、小写字母和数字字符构成），都可以通过插入若干个字符的方法将其变成一个回文串。</a:t>
            </a:r>
            <a:endParaRPr lang="zh-CN" altLang="zh-CN" dirty="0">
              <a:solidFill>
                <a:srgbClr val="000000"/>
              </a:solidFill>
            </a:endParaRPr>
          </a:p>
          <a:p>
            <a:pPr marL="342900" indent="-342900">
              <a:buFont typeface="Arial" panose="020B0604020202020204" pitchFamily="34" charset="0"/>
              <a:buChar char="•"/>
            </a:pPr>
            <a:r>
              <a:rPr lang="zh-CN" altLang="zh-CN" b="1" dirty="0">
                <a:solidFill>
                  <a:srgbClr val="000000"/>
                </a:solidFill>
              </a:rPr>
              <a:t>例如：给定一个字符串</a:t>
            </a:r>
            <a:r>
              <a:rPr lang="en-US" altLang="zh-CN" b="1" dirty="0">
                <a:solidFill>
                  <a:srgbClr val="000000"/>
                </a:solidFill>
              </a:rPr>
              <a:t>Ab3bd</a:t>
            </a:r>
            <a:r>
              <a:rPr lang="zh-CN" altLang="zh-CN" b="1" dirty="0">
                <a:solidFill>
                  <a:srgbClr val="000000"/>
                </a:solidFill>
              </a:rPr>
              <a:t>，在插入两个字符后就可以变成一个回文串，如可以在</a:t>
            </a:r>
            <a:r>
              <a:rPr lang="en-US" altLang="zh-CN" b="1" dirty="0">
                <a:solidFill>
                  <a:srgbClr val="000000"/>
                </a:solidFill>
              </a:rPr>
              <a:t>A</a:t>
            </a:r>
            <a:r>
              <a:rPr lang="zh-CN" altLang="zh-CN" b="1" dirty="0">
                <a:solidFill>
                  <a:srgbClr val="000000"/>
                </a:solidFill>
              </a:rPr>
              <a:t>的左边添上一个</a:t>
            </a:r>
            <a:r>
              <a:rPr lang="en-US" altLang="zh-CN" b="1" dirty="0">
                <a:solidFill>
                  <a:srgbClr val="000000"/>
                </a:solidFill>
              </a:rPr>
              <a:t>d</a:t>
            </a:r>
            <a:r>
              <a:rPr lang="zh-CN" altLang="zh-CN" b="1" dirty="0">
                <a:solidFill>
                  <a:srgbClr val="000000"/>
                </a:solidFill>
              </a:rPr>
              <a:t>，再在最后一个</a:t>
            </a:r>
            <a:r>
              <a:rPr lang="en-US" altLang="zh-CN" b="1" dirty="0">
                <a:solidFill>
                  <a:srgbClr val="000000"/>
                </a:solidFill>
              </a:rPr>
              <a:t>d</a:t>
            </a:r>
            <a:r>
              <a:rPr lang="zh-CN" altLang="zh-CN" b="1" dirty="0">
                <a:solidFill>
                  <a:srgbClr val="000000"/>
                </a:solidFill>
              </a:rPr>
              <a:t>之前添上一个</a:t>
            </a:r>
            <a:r>
              <a:rPr lang="en-US" altLang="zh-CN" b="1" dirty="0">
                <a:solidFill>
                  <a:srgbClr val="000000"/>
                </a:solidFill>
              </a:rPr>
              <a:t>A</a:t>
            </a:r>
            <a:r>
              <a:rPr lang="zh-CN" altLang="zh-CN" b="1" dirty="0">
                <a:solidFill>
                  <a:srgbClr val="000000"/>
                </a:solidFill>
              </a:rPr>
              <a:t>，这样改造后的字符串为</a:t>
            </a:r>
            <a:r>
              <a:rPr lang="en-US" altLang="zh-CN" b="1" dirty="0">
                <a:solidFill>
                  <a:srgbClr val="000000"/>
                </a:solidFill>
              </a:rPr>
              <a:t>dAb3bAd</a:t>
            </a:r>
            <a:r>
              <a:rPr lang="zh-CN" altLang="zh-CN" b="1" dirty="0">
                <a:solidFill>
                  <a:srgbClr val="000000"/>
                </a:solidFill>
              </a:rPr>
              <a:t>，它是一个回文串。</a:t>
            </a:r>
            <a:endParaRPr lang="zh-CN" altLang="zh-CN" dirty="0">
              <a:solidFill>
                <a:srgbClr val="000000"/>
              </a:solidFill>
            </a:endParaRPr>
          </a:p>
          <a:p>
            <a:pPr marL="342900" indent="-342900">
              <a:buFont typeface="Arial" panose="020B0604020202020204" pitchFamily="34" charset="0"/>
              <a:buChar char="•"/>
            </a:pPr>
            <a:r>
              <a:rPr lang="zh-CN" altLang="zh-CN" b="1" dirty="0">
                <a:solidFill>
                  <a:srgbClr val="000000"/>
                </a:solidFill>
              </a:rPr>
              <a:t>那么对于任意给定的一个字符串，最少要插入几个字符才能将其变成回文串呢？</a:t>
            </a:r>
            <a:endParaRPr lang="en-US" altLang="zh-CN" b="1" dirty="0">
              <a:solidFill>
                <a:srgbClr val="000000"/>
              </a:solidFill>
            </a:endParaRPr>
          </a:p>
          <a:p>
            <a:endParaRPr lang="en-US" altLang="zh-CN" b="1" dirty="0">
              <a:solidFill>
                <a:srgbClr val="000000"/>
              </a:solidFill>
            </a:endParaRPr>
          </a:p>
          <a:p>
            <a:r>
              <a:rPr lang="zh-CN" altLang="zh-CN" b="1" dirty="0">
                <a:solidFill>
                  <a:srgbClr val="000000"/>
                </a:solidFill>
              </a:rPr>
              <a:t>该问题是</a:t>
            </a:r>
            <a:r>
              <a:rPr lang="en-US" altLang="zh-CN" b="1" dirty="0">
                <a:solidFill>
                  <a:srgbClr val="000000"/>
                </a:solidFill>
              </a:rPr>
              <a:t>IOI2000</a:t>
            </a:r>
            <a:r>
              <a:rPr lang="zh-CN" altLang="zh-CN" b="1" dirty="0">
                <a:solidFill>
                  <a:srgbClr val="000000"/>
                </a:solidFill>
              </a:rPr>
              <a:t>中的一道经典题目，可以直接用动态规划方法来求解，但也可以巧妙地利用最长公共子序列问题来求解。</a:t>
            </a:r>
            <a:endParaRPr lang="zh-CN" altLang="zh-CN" dirty="0">
              <a:solidFill>
                <a:srgbClr val="000000"/>
              </a:solidFill>
            </a:endParaRPr>
          </a:p>
        </p:txBody>
      </p:sp>
    </p:spTree>
    <p:extLst>
      <p:ext uri="{BB962C8B-B14F-4D97-AF65-F5344CB8AC3E}">
        <p14:creationId xmlns:p14="http://schemas.microsoft.com/office/powerpoint/2010/main" val="36348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759" y="209863"/>
            <a:ext cx="6912840" cy="400110"/>
          </a:xfrm>
          <a:prstGeom prst="rect">
            <a:avLst/>
          </a:prstGeom>
          <a:noFill/>
        </p:spPr>
        <p:txBody>
          <a:bodyPr wrap="square" rtlCol="0">
            <a:spAutoFit/>
          </a:bodyPr>
          <a:lstStyle/>
          <a:p>
            <a:pPr algn="ctr"/>
            <a:r>
              <a:rPr lang="zh-CN" altLang="en-US" b="1" dirty="0">
                <a:solidFill>
                  <a:srgbClr val="000000"/>
                </a:solidFill>
              </a:rPr>
              <a:t>解题思路</a:t>
            </a:r>
          </a:p>
        </p:txBody>
      </p:sp>
      <p:sp>
        <p:nvSpPr>
          <p:cNvPr id="3" name="文本框 2"/>
          <p:cNvSpPr txBox="1"/>
          <p:nvPr/>
        </p:nvSpPr>
        <p:spPr>
          <a:xfrm>
            <a:off x="769938" y="843540"/>
            <a:ext cx="7892159" cy="1015663"/>
          </a:xfrm>
          <a:prstGeom prst="rect">
            <a:avLst/>
          </a:prstGeom>
          <a:noFill/>
        </p:spPr>
        <p:txBody>
          <a:bodyPr wrap="square" rtlCol="0">
            <a:spAutoFit/>
          </a:bodyPr>
          <a:lstStyle/>
          <a:p>
            <a:pPr marL="342900" indent="-342900">
              <a:buFont typeface="Arial" panose="020B0604020202020204" pitchFamily="34" charset="0"/>
              <a:buChar char="•"/>
            </a:pPr>
            <a:r>
              <a:rPr lang="zh-CN" altLang="zh-CN" b="1" dirty="0">
                <a:solidFill>
                  <a:srgbClr val="000000"/>
                </a:solidFill>
              </a:rPr>
              <a:t>首先将给定的字符串</a:t>
            </a:r>
            <a:r>
              <a:rPr lang="en-US" altLang="zh-CN" b="1" dirty="0">
                <a:solidFill>
                  <a:srgbClr val="000000"/>
                </a:solidFill>
              </a:rPr>
              <a:t>X</a:t>
            </a:r>
            <a:r>
              <a:rPr lang="zh-CN" altLang="zh-CN" b="1" dirty="0">
                <a:solidFill>
                  <a:srgbClr val="000000"/>
                </a:solidFill>
              </a:rPr>
              <a:t>翻转得到它的逆串</a:t>
            </a:r>
            <a:r>
              <a:rPr lang="en-US" altLang="zh-CN" b="1" dirty="0">
                <a:solidFill>
                  <a:srgbClr val="000000"/>
                </a:solidFill>
              </a:rPr>
              <a:t>Y</a:t>
            </a:r>
            <a:r>
              <a:rPr lang="zh-CN" altLang="zh-CN" b="1" dirty="0">
                <a:solidFill>
                  <a:srgbClr val="000000"/>
                </a:solidFill>
              </a:rPr>
              <a:t>，然后求</a:t>
            </a:r>
            <a:r>
              <a:rPr lang="en-US" altLang="zh-CN" b="1" dirty="0">
                <a:solidFill>
                  <a:srgbClr val="000000"/>
                </a:solidFill>
              </a:rPr>
              <a:t>X</a:t>
            </a:r>
            <a:r>
              <a:rPr lang="zh-CN" altLang="zh-CN" b="1" dirty="0">
                <a:solidFill>
                  <a:srgbClr val="000000"/>
                </a:solidFill>
              </a:rPr>
              <a:t>与</a:t>
            </a:r>
            <a:r>
              <a:rPr lang="en-US" altLang="zh-CN" b="1" dirty="0">
                <a:solidFill>
                  <a:srgbClr val="000000"/>
                </a:solidFill>
              </a:rPr>
              <a:t>Y</a:t>
            </a:r>
            <a:r>
              <a:rPr lang="zh-CN" altLang="zh-CN" b="1" dirty="0">
                <a:solidFill>
                  <a:srgbClr val="000000"/>
                </a:solidFill>
              </a:rPr>
              <a:t>的最长公共子序列，那么</a:t>
            </a:r>
            <a:r>
              <a:rPr lang="en-US" altLang="zh-CN" b="1" dirty="0">
                <a:solidFill>
                  <a:srgbClr val="000000"/>
                </a:solidFill>
              </a:rPr>
              <a:t>X</a:t>
            </a:r>
            <a:r>
              <a:rPr lang="zh-CN" altLang="zh-CN" b="1" dirty="0">
                <a:solidFill>
                  <a:srgbClr val="000000"/>
                </a:solidFill>
              </a:rPr>
              <a:t>的字符个数</a:t>
            </a:r>
            <a:r>
              <a:rPr lang="en-US" altLang="zh-CN" b="1" dirty="0">
                <a:solidFill>
                  <a:srgbClr val="000000"/>
                </a:solidFill>
              </a:rPr>
              <a:t>n</a:t>
            </a:r>
            <a:r>
              <a:rPr lang="zh-CN" altLang="zh-CN" b="1" dirty="0">
                <a:solidFill>
                  <a:srgbClr val="000000"/>
                </a:solidFill>
              </a:rPr>
              <a:t>减去最长公共子序列的长度即为将</a:t>
            </a:r>
            <a:r>
              <a:rPr lang="en-US" altLang="zh-CN" b="1" dirty="0">
                <a:solidFill>
                  <a:srgbClr val="000000"/>
                </a:solidFill>
              </a:rPr>
              <a:t>X</a:t>
            </a:r>
            <a:r>
              <a:rPr lang="zh-CN" altLang="zh-CN" b="1" dirty="0">
                <a:solidFill>
                  <a:srgbClr val="000000"/>
                </a:solidFill>
              </a:rPr>
              <a:t>变成回文串时最少需要添加的字符个数。</a:t>
            </a:r>
            <a:endParaRPr lang="zh-CN" altLang="zh-CN" dirty="0">
              <a:solidFill>
                <a:srgbClr val="000000"/>
              </a:solidFill>
            </a:endParaRPr>
          </a:p>
        </p:txBody>
      </p:sp>
    </p:spTree>
    <p:extLst>
      <p:ext uri="{BB962C8B-B14F-4D97-AF65-F5344CB8AC3E}">
        <p14:creationId xmlns:p14="http://schemas.microsoft.com/office/powerpoint/2010/main" val="19419481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759" y="209863"/>
            <a:ext cx="6912840" cy="400110"/>
          </a:xfrm>
          <a:prstGeom prst="rect">
            <a:avLst/>
          </a:prstGeom>
          <a:noFill/>
        </p:spPr>
        <p:txBody>
          <a:bodyPr wrap="square" rtlCol="0">
            <a:spAutoFit/>
          </a:bodyPr>
          <a:lstStyle/>
          <a:p>
            <a:pPr algn="ctr"/>
            <a:r>
              <a:rPr lang="zh-CN" altLang="zh-CN" b="1" dirty="0">
                <a:solidFill>
                  <a:srgbClr val="000000"/>
                </a:solidFill>
              </a:rPr>
              <a:t>利用最长公共子序列求解回文词的构造问题</a:t>
            </a:r>
            <a:endParaRPr lang="zh-CN" altLang="en-US" b="1" dirty="0">
              <a:solidFill>
                <a:srgbClr val="000000"/>
              </a:solidFill>
            </a:endParaRPr>
          </a:p>
        </p:txBody>
      </p:sp>
      <p:sp>
        <p:nvSpPr>
          <p:cNvPr id="3" name="文本框 2"/>
          <p:cNvSpPr txBox="1"/>
          <p:nvPr/>
        </p:nvSpPr>
        <p:spPr>
          <a:xfrm>
            <a:off x="654724" y="728326"/>
            <a:ext cx="7892159" cy="4093428"/>
          </a:xfrm>
          <a:prstGeom prst="rect">
            <a:avLst/>
          </a:prstGeom>
          <a:noFill/>
        </p:spPr>
        <p:txBody>
          <a:bodyPr wrap="square" rtlCol="0">
            <a:spAutoFit/>
          </a:bodyPr>
          <a:lstStyle/>
          <a:p>
            <a:r>
              <a:rPr lang="zh-CN" altLang="zh-CN" b="1" dirty="0">
                <a:solidFill>
                  <a:srgbClr val="000000"/>
                </a:solidFill>
              </a:rPr>
              <a:t>　　</a:t>
            </a:r>
            <a:r>
              <a:rPr lang="en-US" altLang="zh-CN" b="1" dirty="0" err="1">
                <a:solidFill>
                  <a:srgbClr val="000000"/>
                </a:solidFill>
              </a:rPr>
              <a:t>int</a:t>
            </a:r>
            <a:r>
              <a:rPr lang="en-US" altLang="zh-CN" b="1" dirty="0">
                <a:solidFill>
                  <a:srgbClr val="000000"/>
                </a:solidFill>
              </a:rPr>
              <a:t> </a:t>
            </a:r>
            <a:r>
              <a:rPr lang="en-US" altLang="zh-CN" b="1" dirty="0" err="1">
                <a:solidFill>
                  <a:srgbClr val="000000"/>
                </a:solidFill>
              </a:rPr>
              <a:t>huiwen</a:t>
            </a:r>
            <a:r>
              <a:rPr lang="zh-CN" altLang="zh-CN" b="1" dirty="0">
                <a:solidFill>
                  <a:srgbClr val="000000"/>
                </a:solidFill>
              </a:rPr>
              <a:t>（</a:t>
            </a:r>
            <a:r>
              <a:rPr lang="en-US" altLang="zh-CN" b="1" dirty="0" err="1">
                <a:solidFill>
                  <a:srgbClr val="000000"/>
                </a:solidFill>
              </a:rPr>
              <a:t>int</a:t>
            </a:r>
            <a:r>
              <a:rPr lang="en-US" altLang="zh-CN" b="1" dirty="0">
                <a:solidFill>
                  <a:srgbClr val="000000"/>
                </a:solidFill>
              </a:rPr>
              <a:t> n</a:t>
            </a:r>
            <a:r>
              <a:rPr lang="zh-CN" altLang="zh-CN" b="1" dirty="0">
                <a:solidFill>
                  <a:srgbClr val="000000"/>
                </a:solidFill>
              </a:rPr>
              <a:t>，</a:t>
            </a:r>
            <a:r>
              <a:rPr lang="en-US" altLang="zh-CN" b="1" dirty="0">
                <a:solidFill>
                  <a:srgbClr val="000000"/>
                </a:solidFill>
              </a:rPr>
              <a:t>char x[]</a:t>
            </a:r>
            <a:r>
              <a:rPr lang="zh-CN" altLang="zh-CN" b="1" dirty="0">
                <a:solidFill>
                  <a:srgbClr val="000000"/>
                </a:solidFill>
              </a:rPr>
              <a:t>，</a:t>
            </a:r>
            <a:r>
              <a:rPr lang="en-US" altLang="zh-CN" b="1" dirty="0">
                <a:solidFill>
                  <a:srgbClr val="000000"/>
                </a:solidFill>
              </a:rPr>
              <a:t>char y[]</a:t>
            </a:r>
            <a:r>
              <a:rPr lang="zh-CN" altLang="zh-CN" b="1" dirty="0">
                <a:solidFill>
                  <a:srgbClr val="000000"/>
                </a:solidFill>
              </a:rPr>
              <a:t>）</a:t>
            </a:r>
            <a:r>
              <a:rPr lang="en-US" altLang="zh-CN" b="1" dirty="0">
                <a:solidFill>
                  <a:srgbClr val="000000"/>
                </a:solidFill>
              </a:rPr>
              <a:t>  //</a:t>
            </a:r>
            <a:r>
              <a:rPr lang="zh-CN" altLang="zh-CN" b="1" dirty="0">
                <a:solidFill>
                  <a:srgbClr val="000000"/>
                </a:solidFill>
              </a:rPr>
              <a:t>该算法求解</a:t>
            </a:r>
            <a:r>
              <a:rPr lang="en-US" altLang="zh-CN" b="1" dirty="0">
                <a:solidFill>
                  <a:srgbClr val="000000"/>
                </a:solidFill>
              </a:rPr>
              <a:t>x[1</a:t>
            </a:r>
            <a:r>
              <a:rPr lang="zh-CN" altLang="zh-CN" b="1" dirty="0">
                <a:solidFill>
                  <a:srgbClr val="000000"/>
                </a:solidFill>
              </a:rPr>
              <a:t>：</a:t>
            </a:r>
            <a:r>
              <a:rPr lang="en-US" altLang="zh-CN" b="1" dirty="0">
                <a:solidFill>
                  <a:srgbClr val="000000"/>
                </a:solidFill>
              </a:rPr>
              <a:t>n] </a:t>
            </a:r>
            <a:br>
              <a:rPr lang="en-US" altLang="zh-CN" b="1" dirty="0">
                <a:solidFill>
                  <a:srgbClr val="000000"/>
                </a:solidFill>
              </a:rPr>
            </a:br>
            <a:r>
              <a:rPr lang="zh-CN" altLang="zh-CN" b="1" dirty="0">
                <a:solidFill>
                  <a:srgbClr val="000000"/>
                </a:solidFill>
              </a:rPr>
              <a:t>　　这个长度为</a:t>
            </a:r>
            <a:r>
              <a:rPr lang="en-US" altLang="zh-CN" b="1" dirty="0">
                <a:solidFill>
                  <a:srgbClr val="000000"/>
                </a:solidFill>
              </a:rPr>
              <a:t>n</a:t>
            </a:r>
            <a:r>
              <a:rPr lang="zh-CN" altLang="zh-CN" b="1" dirty="0">
                <a:solidFill>
                  <a:srgbClr val="000000"/>
                </a:solidFill>
              </a:rPr>
              <a:t>的字符串变为回文串时最少要插入的字符个数</a:t>
            </a:r>
            <a:r>
              <a:rPr lang="en-US" altLang="zh-CN" b="1" dirty="0">
                <a:solidFill>
                  <a:srgbClr val="000000"/>
                </a:solidFill>
              </a:rPr>
              <a:t> </a:t>
            </a:r>
            <a:br>
              <a:rPr lang="en-US" altLang="zh-CN" b="1" dirty="0">
                <a:solidFill>
                  <a:srgbClr val="000000"/>
                </a:solidFill>
              </a:rPr>
            </a:br>
            <a:r>
              <a:rPr lang="zh-CN" altLang="zh-CN" b="1" dirty="0">
                <a:solidFill>
                  <a:srgbClr val="000000"/>
                </a:solidFill>
              </a:rPr>
              <a:t>　　</a:t>
            </a:r>
            <a:r>
              <a:rPr lang="en-US" altLang="zh-CN" b="1" dirty="0">
                <a:solidFill>
                  <a:srgbClr val="000000"/>
                </a:solidFill>
              </a:rPr>
              <a:t>{ </a:t>
            </a:r>
            <a:br>
              <a:rPr lang="en-US" altLang="zh-CN" b="1" dirty="0">
                <a:solidFill>
                  <a:srgbClr val="000000"/>
                </a:solidFill>
              </a:rPr>
            </a:br>
            <a:r>
              <a:rPr lang="zh-CN" altLang="zh-CN" b="1" dirty="0">
                <a:solidFill>
                  <a:srgbClr val="000000"/>
                </a:solidFill>
              </a:rPr>
              <a:t>　　</a:t>
            </a:r>
            <a:r>
              <a:rPr lang="en-US" altLang="zh-CN" b="1" dirty="0">
                <a:solidFill>
                  <a:srgbClr val="000000"/>
                </a:solidFill>
              </a:rPr>
              <a:t>	for</a:t>
            </a:r>
            <a:r>
              <a:rPr lang="zh-CN" altLang="zh-CN" b="1" dirty="0">
                <a:solidFill>
                  <a:srgbClr val="000000"/>
                </a:solidFill>
              </a:rPr>
              <a:t>（</a:t>
            </a:r>
            <a:r>
              <a:rPr lang="en-US" altLang="zh-CN" b="1" dirty="0" err="1">
                <a:solidFill>
                  <a:srgbClr val="000000"/>
                </a:solidFill>
              </a:rPr>
              <a:t>int</a:t>
            </a:r>
            <a:r>
              <a:rPr lang="en-US" altLang="zh-CN" b="1" dirty="0">
                <a:solidFill>
                  <a:srgbClr val="000000"/>
                </a:solidFill>
              </a:rPr>
              <a:t> </a:t>
            </a:r>
            <a:r>
              <a:rPr lang="en-US" altLang="zh-CN" b="1" dirty="0" err="1">
                <a:solidFill>
                  <a:srgbClr val="000000"/>
                </a:solidFill>
              </a:rPr>
              <a:t>i</a:t>
            </a:r>
            <a:r>
              <a:rPr lang="en-US" altLang="zh-CN" b="1" dirty="0">
                <a:solidFill>
                  <a:srgbClr val="000000"/>
                </a:solidFill>
              </a:rPr>
              <a:t>=1;i&lt;=</a:t>
            </a:r>
            <a:r>
              <a:rPr lang="en-US" altLang="zh-CN" b="1" dirty="0" err="1">
                <a:solidFill>
                  <a:srgbClr val="000000"/>
                </a:solidFill>
              </a:rPr>
              <a:t>n;i</a:t>
            </a:r>
            <a:r>
              <a:rPr lang="en-US" altLang="zh-CN" b="1" dirty="0">
                <a:solidFill>
                  <a:srgbClr val="000000"/>
                </a:solidFill>
              </a:rPr>
              <a:t>++</a:t>
            </a:r>
            <a:r>
              <a:rPr lang="zh-CN" altLang="zh-CN" b="1" dirty="0">
                <a:solidFill>
                  <a:srgbClr val="000000"/>
                </a:solidFill>
              </a:rPr>
              <a:t>）</a:t>
            </a:r>
            <a:r>
              <a:rPr lang="en-US" altLang="zh-CN" b="1" dirty="0">
                <a:solidFill>
                  <a:srgbClr val="000000"/>
                </a:solidFill>
              </a:rPr>
              <a:t>    //</a:t>
            </a:r>
            <a:r>
              <a:rPr lang="zh-CN" altLang="zh-CN" b="1" dirty="0">
                <a:solidFill>
                  <a:srgbClr val="000000"/>
                </a:solidFill>
              </a:rPr>
              <a:t>向字符数组</a:t>
            </a:r>
            <a:r>
              <a:rPr lang="en-US" altLang="zh-CN" b="1" dirty="0">
                <a:solidFill>
                  <a:srgbClr val="000000"/>
                </a:solidFill>
              </a:rPr>
              <a:t>x</a:t>
            </a:r>
            <a:r>
              <a:rPr lang="zh-CN" altLang="zh-CN" b="1" dirty="0">
                <a:solidFill>
                  <a:srgbClr val="000000"/>
                </a:solidFill>
              </a:rPr>
              <a:t>中输入一个字符串</a:t>
            </a:r>
            <a:r>
              <a:rPr lang="en-US" altLang="zh-CN" b="1" dirty="0">
                <a:solidFill>
                  <a:srgbClr val="000000"/>
                </a:solidFill>
              </a:rPr>
              <a:t> </a:t>
            </a:r>
            <a:br>
              <a:rPr lang="en-US" altLang="zh-CN" b="1" dirty="0">
                <a:solidFill>
                  <a:srgbClr val="000000"/>
                </a:solidFill>
              </a:rPr>
            </a:br>
            <a:r>
              <a:rPr lang="zh-CN" altLang="zh-CN" b="1" dirty="0">
                <a:solidFill>
                  <a:srgbClr val="000000"/>
                </a:solidFill>
              </a:rPr>
              <a:t>　　</a:t>
            </a:r>
            <a:r>
              <a:rPr lang="en-US" altLang="zh-CN" b="1" dirty="0">
                <a:solidFill>
                  <a:srgbClr val="000000"/>
                </a:solidFill>
              </a:rPr>
              <a:t>	</a:t>
            </a:r>
            <a:r>
              <a:rPr lang="en-US" altLang="zh-CN" b="1" dirty="0" err="1">
                <a:solidFill>
                  <a:srgbClr val="000000"/>
                </a:solidFill>
              </a:rPr>
              <a:t>scanf</a:t>
            </a:r>
            <a:r>
              <a:rPr lang="zh-CN" altLang="zh-CN" b="1" dirty="0">
                <a:solidFill>
                  <a:srgbClr val="000000"/>
                </a:solidFill>
              </a:rPr>
              <a:t>（</a:t>
            </a:r>
            <a:r>
              <a:rPr lang="en-US" altLang="zh-CN" b="1" dirty="0">
                <a:solidFill>
                  <a:srgbClr val="000000"/>
                </a:solidFill>
              </a:rPr>
              <a:t>”%c”</a:t>
            </a:r>
            <a:r>
              <a:rPr lang="zh-CN" altLang="zh-CN" b="1" dirty="0">
                <a:solidFill>
                  <a:srgbClr val="000000"/>
                </a:solidFill>
              </a:rPr>
              <a:t>，</a:t>
            </a:r>
            <a:r>
              <a:rPr lang="en-US" altLang="zh-CN" b="1" dirty="0">
                <a:solidFill>
                  <a:srgbClr val="000000"/>
                </a:solidFill>
              </a:rPr>
              <a:t>&amp;x[</a:t>
            </a:r>
            <a:r>
              <a:rPr lang="en-US" altLang="zh-CN" b="1" dirty="0" err="1">
                <a:solidFill>
                  <a:srgbClr val="000000"/>
                </a:solidFill>
              </a:rPr>
              <a:t>i</a:t>
            </a:r>
            <a:r>
              <a:rPr lang="en-US" altLang="zh-CN" b="1" dirty="0">
                <a:solidFill>
                  <a:srgbClr val="000000"/>
                </a:solidFill>
              </a:rPr>
              <a:t>]</a:t>
            </a:r>
            <a:r>
              <a:rPr lang="zh-CN" altLang="zh-CN" b="1" dirty="0">
                <a:solidFill>
                  <a:srgbClr val="000000"/>
                </a:solidFill>
              </a:rPr>
              <a:t>）</a:t>
            </a:r>
            <a:r>
              <a:rPr lang="en-US" altLang="zh-CN" b="1" dirty="0">
                <a:solidFill>
                  <a:srgbClr val="000000"/>
                </a:solidFill>
              </a:rPr>
              <a:t>; </a:t>
            </a:r>
            <a:br>
              <a:rPr lang="en-US" altLang="zh-CN" b="1" dirty="0">
                <a:solidFill>
                  <a:srgbClr val="000000"/>
                </a:solidFill>
              </a:rPr>
            </a:br>
            <a:r>
              <a:rPr lang="zh-CN" altLang="zh-CN" b="1" dirty="0">
                <a:solidFill>
                  <a:srgbClr val="000000"/>
                </a:solidFill>
              </a:rPr>
              <a:t>　　</a:t>
            </a:r>
            <a:r>
              <a:rPr lang="en-US" altLang="zh-CN" b="1" dirty="0">
                <a:solidFill>
                  <a:srgbClr val="000000"/>
                </a:solidFill>
              </a:rPr>
              <a:t>	for</a:t>
            </a:r>
            <a:r>
              <a:rPr lang="zh-CN" altLang="zh-CN" b="1" dirty="0">
                <a:solidFill>
                  <a:srgbClr val="000000"/>
                </a:solidFill>
              </a:rPr>
              <a:t>（</a:t>
            </a:r>
            <a:r>
              <a:rPr lang="en-US" altLang="zh-CN" b="1" dirty="0" err="1">
                <a:solidFill>
                  <a:srgbClr val="000000"/>
                </a:solidFill>
              </a:rPr>
              <a:t>int</a:t>
            </a:r>
            <a:r>
              <a:rPr lang="en-US" altLang="zh-CN" b="1" dirty="0">
                <a:solidFill>
                  <a:srgbClr val="000000"/>
                </a:solidFill>
              </a:rPr>
              <a:t> </a:t>
            </a:r>
            <a:r>
              <a:rPr lang="en-US" altLang="zh-CN" b="1" dirty="0" err="1">
                <a:solidFill>
                  <a:srgbClr val="000000"/>
                </a:solidFill>
              </a:rPr>
              <a:t>i</a:t>
            </a:r>
            <a:r>
              <a:rPr lang="en-US" altLang="zh-CN" b="1" dirty="0">
                <a:solidFill>
                  <a:srgbClr val="000000"/>
                </a:solidFill>
              </a:rPr>
              <a:t>=1;i&lt;=</a:t>
            </a:r>
            <a:r>
              <a:rPr lang="en-US" altLang="zh-CN" b="1" dirty="0" err="1">
                <a:solidFill>
                  <a:srgbClr val="000000"/>
                </a:solidFill>
              </a:rPr>
              <a:t>n;i</a:t>
            </a:r>
            <a:r>
              <a:rPr lang="en-US" altLang="zh-CN" b="1" dirty="0">
                <a:solidFill>
                  <a:srgbClr val="000000"/>
                </a:solidFill>
              </a:rPr>
              <a:t>++</a:t>
            </a:r>
            <a:r>
              <a:rPr lang="zh-CN" altLang="zh-CN" b="1" dirty="0">
                <a:solidFill>
                  <a:srgbClr val="000000"/>
                </a:solidFill>
              </a:rPr>
              <a:t>）</a:t>
            </a:r>
            <a:r>
              <a:rPr lang="en-US" altLang="zh-CN" b="1" dirty="0">
                <a:solidFill>
                  <a:srgbClr val="000000"/>
                </a:solidFill>
              </a:rPr>
              <a:t>    //</a:t>
            </a:r>
            <a:r>
              <a:rPr lang="zh-CN" altLang="zh-CN" b="1" dirty="0">
                <a:solidFill>
                  <a:srgbClr val="000000"/>
                </a:solidFill>
              </a:rPr>
              <a:t>求字符串</a:t>
            </a:r>
            <a:r>
              <a:rPr lang="en-US" altLang="zh-CN" b="1" dirty="0">
                <a:solidFill>
                  <a:srgbClr val="000000"/>
                </a:solidFill>
              </a:rPr>
              <a:t>x</a:t>
            </a:r>
            <a:r>
              <a:rPr lang="zh-CN" altLang="zh-CN" b="1" dirty="0">
                <a:solidFill>
                  <a:srgbClr val="000000"/>
                </a:solidFill>
              </a:rPr>
              <a:t>的逆串，保存在字符数组</a:t>
            </a:r>
            <a:r>
              <a:rPr lang="en-US" altLang="zh-CN" b="1" dirty="0">
                <a:solidFill>
                  <a:srgbClr val="000000"/>
                </a:solidFill>
              </a:rPr>
              <a:t>y</a:t>
            </a:r>
            <a:r>
              <a:rPr lang="zh-CN" altLang="zh-CN" b="1" dirty="0">
                <a:solidFill>
                  <a:srgbClr val="000000"/>
                </a:solidFill>
              </a:rPr>
              <a:t>中</a:t>
            </a:r>
            <a:r>
              <a:rPr lang="en-US" altLang="zh-CN" b="1" dirty="0">
                <a:solidFill>
                  <a:srgbClr val="000000"/>
                </a:solidFill>
              </a:rPr>
              <a:t> </a:t>
            </a:r>
            <a:br>
              <a:rPr lang="en-US" altLang="zh-CN" b="1" dirty="0">
                <a:solidFill>
                  <a:srgbClr val="000000"/>
                </a:solidFill>
              </a:rPr>
            </a:br>
            <a:r>
              <a:rPr lang="zh-CN" altLang="zh-CN" b="1" dirty="0">
                <a:solidFill>
                  <a:srgbClr val="000000"/>
                </a:solidFill>
              </a:rPr>
              <a:t>　　</a:t>
            </a:r>
            <a:r>
              <a:rPr lang="en-US" altLang="zh-CN" b="1" dirty="0">
                <a:solidFill>
                  <a:srgbClr val="000000"/>
                </a:solidFill>
              </a:rPr>
              <a:t> 	y[</a:t>
            </a:r>
            <a:r>
              <a:rPr lang="en-US" altLang="zh-CN" b="1" dirty="0" err="1">
                <a:solidFill>
                  <a:srgbClr val="000000"/>
                </a:solidFill>
              </a:rPr>
              <a:t>i</a:t>
            </a:r>
            <a:r>
              <a:rPr lang="en-US" altLang="zh-CN" b="1" dirty="0">
                <a:solidFill>
                  <a:srgbClr val="000000"/>
                </a:solidFill>
              </a:rPr>
              <a:t>]=x[n-i+1]; </a:t>
            </a:r>
            <a:br>
              <a:rPr lang="en-US" altLang="zh-CN" b="1" dirty="0">
                <a:solidFill>
                  <a:srgbClr val="000000"/>
                </a:solidFill>
              </a:rPr>
            </a:br>
            <a:r>
              <a:rPr lang="zh-CN" altLang="zh-CN" b="1" dirty="0">
                <a:solidFill>
                  <a:srgbClr val="000000"/>
                </a:solidFill>
              </a:rPr>
              <a:t>　　</a:t>
            </a:r>
            <a:r>
              <a:rPr lang="en-US" altLang="zh-CN" b="1" dirty="0">
                <a:solidFill>
                  <a:srgbClr val="000000"/>
                </a:solidFill>
              </a:rPr>
              <a:t> 	</a:t>
            </a:r>
            <a:r>
              <a:rPr lang="en-US" altLang="zh-CN" b="1" dirty="0" err="1">
                <a:solidFill>
                  <a:srgbClr val="000000"/>
                </a:solidFill>
              </a:rPr>
              <a:t>LCSLength</a:t>
            </a:r>
            <a:r>
              <a:rPr lang="zh-CN" altLang="zh-CN" b="1" dirty="0">
                <a:solidFill>
                  <a:srgbClr val="000000"/>
                </a:solidFill>
              </a:rPr>
              <a:t>（</a:t>
            </a:r>
            <a:r>
              <a:rPr lang="en-US" altLang="zh-CN" b="1" dirty="0">
                <a:solidFill>
                  <a:srgbClr val="000000"/>
                </a:solidFill>
              </a:rPr>
              <a:t>x</a:t>
            </a:r>
            <a:r>
              <a:rPr lang="zh-CN" altLang="zh-CN" b="1" dirty="0">
                <a:solidFill>
                  <a:srgbClr val="000000"/>
                </a:solidFill>
              </a:rPr>
              <a:t>，</a:t>
            </a:r>
            <a:r>
              <a:rPr lang="en-US" altLang="zh-CN" b="1" dirty="0">
                <a:solidFill>
                  <a:srgbClr val="000000"/>
                </a:solidFill>
              </a:rPr>
              <a:t>y</a:t>
            </a:r>
            <a:r>
              <a:rPr lang="zh-CN" altLang="zh-CN" b="1" dirty="0">
                <a:solidFill>
                  <a:srgbClr val="000000"/>
                </a:solidFill>
              </a:rPr>
              <a:t>，</a:t>
            </a:r>
            <a:r>
              <a:rPr lang="en-US" altLang="zh-CN" b="1" dirty="0">
                <a:solidFill>
                  <a:srgbClr val="000000"/>
                </a:solidFill>
              </a:rPr>
              <a:t>n</a:t>
            </a:r>
            <a:r>
              <a:rPr lang="zh-CN" altLang="zh-CN" b="1" dirty="0">
                <a:solidFill>
                  <a:srgbClr val="000000"/>
                </a:solidFill>
              </a:rPr>
              <a:t>，</a:t>
            </a:r>
            <a:r>
              <a:rPr lang="en-US" altLang="zh-CN" b="1" dirty="0">
                <a:solidFill>
                  <a:srgbClr val="000000"/>
                </a:solidFill>
              </a:rPr>
              <a:t>n</a:t>
            </a:r>
            <a:r>
              <a:rPr lang="zh-CN" altLang="zh-CN" b="1" dirty="0">
                <a:solidFill>
                  <a:srgbClr val="000000"/>
                </a:solidFill>
              </a:rPr>
              <a:t>）</a:t>
            </a:r>
            <a:r>
              <a:rPr lang="en-US" altLang="zh-CN" b="1" dirty="0">
                <a:solidFill>
                  <a:srgbClr val="000000"/>
                </a:solidFill>
              </a:rPr>
              <a:t>;    //</a:t>
            </a:r>
            <a:r>
              <a:rPr lang="zh-CN" altLang="zh-CN" b="1" dirty="0">
                <a:solidFill>
                  <a:srgbClr val="000000"/>
                </a:solidFill>
              </a:rPr>
              <a:t>求原串</a:t>
            </a:r>
            <a:r>
              <a:rPr lang="en-US" altLang="zh-CN" b="1" dirty="0">
                <a:solidFill>
                  <a:srgbClr val="000000"/>
                </a:solidFill>
              </a:rPr>
              <a:t>x</a:t>
            </a:r>
            <a:r>
              <a:rPr lang="zh-CN" altLang="zh-CN" b="1" dirty="0">
                <a:solidFill>
                  <a:srgbClr val="000000"/>
                </a:solidFill>
              </a:rPr>
              <a:t>与逆串</a:t>
            </a:r>
            <a:r>
              <a:rPr lang="en-US" altLang="zh-CN" b="1" dirty="0">
                <a:solidFill>
                  <a:srgbClr val="000000"/>
                </a:solidFill>
              </a:rPr>
              <a:t>y</a:t>
            </a:r>
            <a:r>
              <a:rPr lang="zh-CN" altLang="zh-CN" b="1" dirty="0">
                <a:solidFill>
                  <a:srgbClr val="000000"/>
                </a:solidFill>
              </a:rPr>
              <a:t>的最长公共子序列长度</a:t>
            </a:r>
            <a:r>
              <a:rPr lang="en-US" altLang="zh-CN" b="1" dirty="0">
                <a:solidFill>
                  <a:srgbClr val="000000"/>
                </a:solidFill>
              </a:rPr>
              <a:t> </a:t>
            </a:r>
            <a:br>
              <a:rPr lang="en-US" altLang="zh-CN" b="1" dirty="0">
                <a:solidFill>
                  <a:srgbClr val="000000"/>
                </a:solidFill>
              </a:rPr>
            </a:br>
            <a:r>
              <a:rPr lang="zh-CN" altLang="zh-CN" b="1" dirty="0">
                <a:solidFill>
                  <a:srgbClr val="000000"/>
                </a:solidFill>
              </a:rPr>
              <a:t>　　</a:t>
            </a:r>
            <a:r>
              <a:rPr lang="en-US" altLang="zh-CN" b="1">
                <a:solidFill>
                  <a:srgbClr val="000000"/>
                </a:solidFill>
              </a:rPr>
              <a:t>	return </a:t>
            </a:r>
            <a:r>
              <a:rPr lang="en-US" altLang="zh-CN" b="1" dirty="0">
                <a:solidFill>
                  <a:srgbClr val="000000"/>
                </a:solidFill>
              </a:rPr>
              <a:t>n-c[n][n];  //</a:t>
            </a:r>
            <a:r>
              <a:rPr lang="zh-CN" altLang="zh-CN" b="1" dirty="0">
                <a:solidFill>
                  <a:srgbClr val="000000"/>
                </a:solidFill>
              </a:rPr>
              <a:t>返回将串</a:t>
            </a:r>
            <a:r>
              <a:rPr lang="en-US" altLang="zh-CN" b="1" dirty="0">
                <a:solidFill>
                  <a:srgbClr val="000000"/>
                </a:solidFill>
              </a:rPr>
              <a:t>x</a:t>
            </a:r>
            <a:r>
              <a:rPr lang="zh-CN" altLang="zh-CN" b="1" dirty="0">
                <a:solidFill>
                  <a:srgbClr val="000000"/>
                </a:solidFill>
              </a:rPr>
              <a:t>变为回文串最少要插入的字符个数，</a:t>
            </a:r>
            <a:r>
              <a:rPr lang="en-US" altLang="zh-CN" b="1" dirty="0">
                <a:solidFill>
                  <a:srgbClr val="000000"/>
                </a:solidFill>
              </a:rPr>
              <a:t>c</a:t>
            </a:r>
            <a:r>
              <a:rPr lang="zh-CN" altLang="zh-CN" b="1" dirty="0">
                <a:solidFill>
                  <a:srgbClr val="000000"/>
                </a:solidFill>
              </a:rPr>
              <a:t>为全局数组</a:t>
            </a:r>
            <a:r>
              <a:rPr lang="en-US" altLang="zh-CN" b="1" dirty="0">
                <a:solidFill>
                  <a:srgbClr val="000000"/>
                </a:solidFill>
              </a:rPr>
              <a:t> </a:t>
            </a:r>
            <a:br>
              <a:rPr lang="en-US" altLang="zh-CN" b="1" dirty="0">
                <a:solidFill>
                  <a:srgbClr val="000000"/>
                </a:solidFill>
              </a:rPr>
            </a:br>
            <a:r>
              <a:rPr lang="zh-CN" altLang="zh-CN" b="1" dirty="0">
                <a:solidFill>
                  <a:srgbClr val="000000"/>
                </a:solidFill>
              </a:rPr>
              <a:t>　　</a:t>
            </a:r>
            <a:r>
              <a:rPr lang="en-US" altLang="zh-CN" b="1" dirty="0">
                <a:solidFill>
                  <a:srgbClr val="000000"/>
                </a:solidFill>
              </a:rPr>
              <a:t>} </a:t>
            </a:r>
            <a:endParaRPr lang="zh-CN" altLang="en-US" dirty="0">
              <a:solidFill>
                <a:srgbClr val="000000"/>
              </a:solidFill>
            </a:endParaRPr>
          </a:p>
        </p:txBody>
      </p:sp>
    </p:spTree>
    <p:extLst>
      <p:ext uri="{BB962C8B-B14F-4D97-AF65-F5344CB8AC3E}">
        <p14:creationId xmlns:p14="http://schemas.microsoft.com/office/powerpoint/2010/main" val="39780339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4"/>
          <p:cNvSpPr>
            <a:spLocks noGrp="1" noChangeArrowheads="1"/>
          </p:cNvSpPr>
          <p:nvPr>
            <p:ph type="ctrTitle" idx="4294967295"/>
          </p:nvPr>
        </p:nvSpPr>
        <p:spPr>
          <a:xfrm>
            <a:off x="63500" y="1257300"/>
            <a:ext cx="5365115" cy="1153795"/>
          </a:xfrm>
        </p:spPr>
        <p:txBody>
          <a:bodyPr/>
          <a:lstStyle/>
          <a:p>
            <a:pPr eaLnBrk="1" hangingPunct="1"/>
            <a:r>
              <a:rPr lang="zh-CN" altLang="en-US" b="1">
                <a:solidFill>
                  <a:srgbClr val="000000"/>
                </a:solidFill>
                <a:latin typeface="Times New Roman" pitchFamily="18" charset="0"/>
                <a:ea typeface="楷体" charset="0"/>
                <a:cs typeface="微软雅黑"/>
              </a:rPr>
              <a:t>最大子段和</a:t>
            </a:r>
          </a:p>
        </p:txBody>
      </p:sp>
      <p:sp>
        <p:nvSpPr>
          <p:cNvPr id="185346" name="Rectangle 5"/>
          <p:cNvSpPr>
            <a:spLocks noGrp="1" noChangeArrowheads="1"/>
          </p:cNvSpPr>
          <p:nvPr>
            <p:ph type="subTitle" idx="4294967295"/>
          </p:nvPr>
        </p:nvSpPr>
        <p:spPr>
          <a:xfrm>
            <a:off x="0" y="2411095"/>
            <a:ext cx="4800600" cy="1314450"/>
          </a:xfrm>
        </p:spPr>
        <p:txBody>
          <a:bodyPr/>
          <a:lstStyle/>
          <a:p>
            <a:pPr algn="just" eaLnBrk="1" hangingPunct="1"/>
            <a:r>
              <a:rPr lang="zh-CN" altLang="en-US" b="1">
                <a:solidFill>
                  <a:srgbClr val="C00000"/>
                </a:solidFill>
              </a:rPr>
              <a:t>（</a:t>
            </a:r>
            <a:r>
              <a:rPr lang="en-US" altLang="zh-CN" sz="2800" b="1">
                <a:solidFill>
                  <a:srgbClr val="C00000"/>
                </a:solidFill>
              </a:rPr>
              <a:t>-2</a:t>
            </a:r>
            <a:r>
              <a:rPr lang="zh-CN" altLang="en-US" sz="2800" b="1">
                <a:solidFill>
                  <a:srgbClr val="C00000"/>
                </a:solidFill>
              </a:rPr>
              <a:t>，</a:t>
            </a:r>
            <a:r>
              <a:rPr lang="en-US" altLang="zh-CN" sz="2800" b="1">
                <a:solidFill>
                  <a:srgbClr val="C00000"/>
                </a:solidFill>
              </a:rPr>
              <a:t>11</a:t>
            </a:r>
            <a:r>
              <a:rPr lang="zh-CN" altLang="en-US" sz="2800" b="1">
                <a:solidFill>
                  <a:srgbClr val="C00000"/>
                </a:solidFill>
              </a:rPr>
              <a:t>，</a:t>
            </a:r>
            <a:r>
              <a:rPr lang="en-US" altLang="zh-CN" sz="2800" b="1">
                <a:solidFill>
                  <a:srgbClr val="C00000"/>
                </a:solidFill>
              </a:rPr>
              <a:t>-4</a:t>
            </a:r>
            <a:r>
              <a:rPr lang="zh-CN" altLang="en-US" sz="2800" b="1">
                <a:solidFill>
                  <a:srgbClr val="C00000"/>
                </a:solidFill>
              </a:rPr>
              <a:t>，</a:t>
            </a:r>
            <a:r>
              <a:rPr lang="en-US" altLang="zh-CN" sz="2800" b="1">
                <a:solidFill>
                  <a:srgbClr val="C00000"/>
                </a:solidFill>
              </a:rPr>
              <a:t>13</a:t>
            </a:r>
            <a:r>
              <a:rPr lang="zh-CN" altLang="en-US" sz="2800" b="1">
                <a:solidFill>
                  <a:srgbClr val="C00000"/>
                </a:solidFill>
              </a:rPr>
              <a:t>，</a:t>
            </a:r>
            <a:r>
              <a:rPr lang="en-US" altLang="zh-CN" sz="2800" b="1">
                <a:solidFill>
                  <a:srgbClr val="C00000"/>
                </a:solidFill>
              </a:rPr>
              <a:t>-5</a:t>
            </a:r>
            <a:r>
              <a:rPr lang="zh-CN" altLang="en-US" sz="2800" b="1">
                <a:solidFill>
                  <a:srgbClr val="C00000"/>
                </a:solidFill>
              </a:rPr>
              <a:t>，</a:t>
            </a:r>
            <a:r>
              <a:rPr lang="en-US" altLang="zh-CN" sz="2800" b="1">
                <a:solidFill>
                  <a:srgbClr val="C00000"/>
                </a:solidFill>
              </a:rPr>
              <a:t>-2</a:t>
            </a:r>
            <a:r>
              <a:rPr lang="zh-CN" altLang="en-US" sz="2800" b="1">
                <a:solidFill>
                  <a:srgbClr val="C00000"/>
                </a:solidFill>
              </a:rPr>
              <a:t>）的最大子段和为多少？ </a:t>
            </a:r>
            <a:endParaRPr lang="zh-CN" altLang="en-US" sz="2800" b="1" baseline="-25000">
              <a:solidFill>
                <a:srgbClr val="C00000"/>
              </a:solidFill>
            </a:endParaRPr>
          </a:p>
        </p:txBody>
      </p:sp>
      <p:sp>
        <p:nvSpPr>
          <p:cNvPr id="1033" name="Freeform 9"/>
          <p:cNvSpPr/>
          <p:nvPr/>
        </p:nvSpPr>
        <p:spPr bwMode="auto">
          <a:xfrm>
            <a:off x="5187951" y="615897"/>
            <a:ext cx="3571875" cy="3784653"/>
          </a:xfrm>
          <a:custGeom>
            <a:avLst/>
            <a:gdLst>
              <a:gd name="connsiteX0" fmla="*/ 2953 w 10000"/>
              <a:gd name="connsiteY0" fmla="*/ 1410 h 9051"/>
              <a:gd name="connsiteX1" fmla="*/ 3446 w 10000"/>
              <a:gd name="connsiteY1" fmla="*/ 1622 h 9051"/>
              <a:gd name="connsiteX2" fmla="*/ 3451 w 10000"/>
              <a:gd name="connsiteY2" fmla="*/ 1622 h 9051"/>
              <a:gd name="connsiteX3" fmla="*/ 3455 w 10000"/>
              <a:gd name="connsiteY3" fmla="*/ 1625 h 9051"/>
              <a:gd name="connsiteX4" fmla="*/ 3835 w 10000"/>
              <a:gd name="connsiteY4" fmla="*/ 1897 h 9051"/>
              <a:gd name="connsiteX5" fmla="*/ 3885 w 10000"/>
              <a:gd name="connsiteY5" fmla="*/ 1957 h 9051"/>
              <a:gd name="connsiteX6" fmla="*/ 3890 w 10000"/>
              <a:gd name="connsiteY6" fmla="*/ 1957 h 9051"/>
              <a:gd name="connsiteX7" fmla="*/ 4337 w 10000"/>
              <a:gd name="connsiteY7" fmla="*/ 2704 h 9051"/>
              <a:gd name="connsiteX8" fmla="*/ 4342 w 10000"/>
              <a:gd name="connsiteY8" fmla="*/ 2718 h 9051"/>
              <a:gd name="connsiteX9" fmla="*/ 4414 w 10000"/>
              <a:gd name="connsiteY9" fmla="*/ 2919 h 9051"/>
              <a:gd name="connsiteX10" fmla="*/ 4414 w 10000"/>
              <a:gd name="connsiteY10" fmla="*/ 2919 h 9051"/>
              <a:gd name="connsiteX11" fmla="*/ 4763 w 10000"/>
              <a:gd name="connsiteY11" fmla="*/ 4217 h 9051"/>
              <a:gd name="connsiteX12" fmla="*/ 4853 w 10000"/>
              <a:gd name="connsiteY12" fmla="*/ 4756 h 9051"/>
              <a:gd name="connsiteX13" fmla="*/ 4996 w 10000"/>
              <a:gd name="connsiteY13" fmla="*/ 0 h 9051"/>
              <a:gd name="connsiteX14" fmla="*/ 5152 w 10000"/>
              <a:gd name="connsiteY14" fmla="*/ 4756 h 9051"/>
              <a:gd name="connsiteX15" fmla="*/ 5242 w 10000"/>
              <a:gd name="connsiteY15" fmla="*/ 4217 h 9051"/>
              <a:gd name="connsiteX16" fmla="*/ 5590 w 10000"/>
              <a:gd name="connsiteY16" fmla="*/ 2919 h 9051"/>
              <a:gd name="connsiteX17" fmla="*/ 5590 w 10000"/>
              <a:gd name="connsiteY17" fmla="*/ 2919 h 9051"/>
              <a:gd name="connsiteX18" fmla="*/ 5663 w 10000"/>
              <a:gd name="connsiteY18" fmla="*/ 2718 h 9051"/>
              <a:gd name="connsiteX19" fmla="*/ 5667 w 10000"/>
              <a:gd name="connsiteY19" fmla="*/ 2704 h 9051"/>
              <a:gd name="connsiteX20" fmla="*/ 6115 w 10000"/>
              <a:gd name="connsiteY20" fmla="*/ 1957 h 9051"/>
              <a:gd name="connsiteX21" fmla="*/ 6115 w 10000"/>
              <a:gd name="connsiteY21" fmla="*/ 1957 h 9051"/>
              <a:gd name="connsiteX22" fmla="*/ 6119 w 10000"/>
              <a:gd name="connsiteY22" fmla="*/ 1953 h 9051"/>
              <a:gd name="connsiteX23" fmla="*/ 6128 w 10000"/>
              <a:gd name="connsiteY23" fmla="*/ 1939 h 9051"/>
              <a:gd name="connsiteX24" fmla="*/ 6169 w 10000"/>
              <a:gd name="connsiteY24" fmla="*/ 1897 h 9051"/>
              <a:gd name="connsiteX25" fmla="*/ 7051 w 10000"/>
              <a:gd name="connsiteY25" fmla="*/ 1410 h 9051"/>
              <a:gd name="connsiteX26" fmla="*/ 7056 w 10000"/>
              <a:gd name="connsiteY26" fmla="*/ 1410 h 9051"/>
              <a:gd name="connsiteX27" fmla="*/ 7399 w 10000"/>
              <a:gd name="connsiteY27" fmla="*/ 1361 h 9051"/>
              <a:gd name="connsiteX28" fmla="*/ 7417 w 10000"/>
              <a:gd name="connsiteY28" fmla="*/ 1361 h 9051"/>
              <a:gd name="connsiteX29" fmla="*/ 7544 w 10000"/>
              <a:gd name="connsiteY29" fmla="*/ 1354 h 9051"/>
              <a:gd name="connsiteX30" fmla="*/ 8824 w 10000"/>
              <a:gd name="connsiteY30" fmla="*/ 698 h 9051"/>
              <a:gd name="connsiteX31" fmla="*/ 7562 w 10000"/>
              <a:gd name="connsiteY31" fmla="*/ 1424 h 9051"/>
              <a:gd name="connsiteX32" fmla="*/ 7558 w 10000"/>
              <a:gd name="connsiteY32" fmla="*/ 1424 h 9051"/>
              <a:gd name="connsiteX33" fmla="*/ 7553 w 10000"/>
              <a:gd name="connsiteY33" fmla="*/ 1424 h 9051"/>
              <a:gd name="connsiteX34" fmla="*/ 7540 w 10000"/>
              <a:gd name="connsiteY34" fmla="*/ 1428 h 9051"/>
              <a:gd name="connsiteX35" fmla="*/ 7531 w 10000"/>
              <a:gd name="connsiteY35" fmla="*/ 1428 h 9051"/>
              <a:gd name="connsiteX36" fmla="*/ 7526 w 10000"/>
              <a:gd name="connsiteY36" fmla="*/ 1428 h 9051"/>
              <a:gd name="connsiteX37" fmla="*/ 7521 w 10000"/>
              <a:gd name="connsiteY37" fmla="*/ 1428 h 9051"/>
              <a:gd name="connsiteX38" fmla="*/ 7517 w 10000"/>
              <a:gd name="connsiteY38" fmla="*/ 1428 h 9051"/>
              <a:gd name="connsiteX39" fmla="*/ 7508 w 10000"/>
              <a:gd name="connsiteY39" fmla="*/ 1431 h 9051"/>
              <a:gd name="connsiteX40" fmla="*/ 7503 w 10000"/>
              <a:gd name="connsiteY40" fmla="*/ 1431 h 9051"/>
              <a:gd name="connsiteX41" fmla="*/ 7422 w 10000"/>
              <a:gd name="connsiteY41" fmla="*/ 1442 h 9051"/>
              <a:gd name="connsiteX42" fmla="*/ 6232 w 10000"/>
              <a:gd name="connsiteY42" fmla="*/ 2016 h 9051"/>
              <a:gd name="connsiteX43" fmla="*/ 5753 w 10000"/>
              <a:gd name="connsiteY43" fmla="*/ 2951 h 9051"/>
              <a:gd name="connsiteX44" fmla="*/ 5355 w 10000"/>
              <a:gd name="connsiteY44" fmla="*/ 4799 h 9051"/>
              <a:gd name="connsiteX45" fmla="*/ 6395 w 10000"/>
              <a:gd name="connsiteY45" fmla="*/ 3177 h 9051"/>
              <a:gd name="connsiteX46" fmla="*/ 6395 w 10000"/>
              <a:gd name="connsiteY46" fmla="*/ 3177 h 9051"/>
              <a:gd name="connsiteX47" fmla="*/ 6400 w 10000"/>
              <a:gd name="connsiteY47" fmla="*/ 3173 h 9051"/>
              <a:gd name="connsiteX48" fmla="*/ 6563 w 10000"/>
              <a:gd name="connsiteY48" fmla="*/ 3071 h 9051"/>
              <a:gd name="connsiteX49" fmla="*/ 7065 w 10000"/>
              <a:gd name="connsiteY49" fmla="*/ 2849 h 9051"/>
              <a:gd name="connsiteX50" fmla="*/ 7983 w 10000"/>
              <a:gd name="connsiteY50" fmla="*/ 2824 h 9051"/>
              <a:gd name="connsiteX51" fmla="*/ 7983 w 10000"/>
              <a:gd name="connsiteY51" fmla="*/ 2824 h 9051"/>
              <a:gd name="connsiteX52" fmla="*/ 8024 w 10000"/>
              <a:gd name="connsiteY52" fmla="*/ 2831 h 9051"/>
              <a:gd name="connsiteX53" fmla="*/ 10000 w 10000"/>
              <a:gd name="connsiteY53" fmla="*/ 2464 h 9051"/>
              <a:gd name="connsiteX54" fmla="*/ 8114 w 10000"/>
              <a:gd name="connsiteY54" fmla="*/ 2919 h 9051"/>
              <a:gd name="connsiteX55" fmla="*/ 8005 w 10000"/>
              <a:gd name="connsiteY55" fmla="*/ 2905 h 9051"/>
              <a:gd name="connsiteX56" fmla="*/ 7965 w 10000"/>
              <a:gd name="connsiteY56" fmla="*/ 2898 h 9051"/>
              <a:gd name="connsiteX57" fmla="*/ 7155 w 10000"/>
              <a:gd name="connsiteY57" fmla="*/ 2937 h 9051"/>
              <a:gd name="connsiteX58" fmla="*/ 6630 w 10000"/>
              <a:gd name="connsiteY58" fmla="*/ 3152 h 9051"/>
              <a:gd name="connsiteX59" fmla="*/ 6481 w 10000"/>
              <a:gd name="connsiteY59" fmla="*/ 3251 h 9051"/>
              <a:gd name="connsiteX60" fmla="*/ 5473 w 10000"/>
              <a:gd name="connsiteY60" fmla="*/ 5303 h 9051"/>
              <a:gd name="connsiteX61" fmla="*/ 5427 w 10000"/>
              <a:gd name="connsiteY61" fmla="*/ 6304 h 9051"/>
              <a:gd name="connsiteX62" fmla="*/ 6811 w 10000"/>
              <a:gd name="connsiteY62" fmla="*/ 4079 h 9051"/>
              <a:gd name="connsiteX63" fmla="*/ 6870 w 10000"/>
              <a:gd name="connsiteY63" fmla="*/ 4037 h 9051"/>
              <a:gd name="connsiteX64" fmla="*/ 6870 w 10000"/>
              <a:gd name="connsiteY64" fmla="*/ 4037 h 9051"/>
              <a:gd name="connsiteX65" fmla="*/ 9091 w 10000"/>
              <a:gd name="connsiteY65" fmla="*/ 3755 h 9051"/>
              <a:gd name="connsiteX66" fmla="*/ 6979 w 10000"/>
              <a:gd name="connsiteY66" fmla="*/ 4118 h 9051"/>
              <a:gd name="connsiteX67" fmla="*/ 6974 w 10000"/>
              <a:gd name="connsiteY67" fmla="*/ 4122 h 9051"/>
              <a:gd name="connsiteX68" fmla="*/ 6938 w 10000"/>
              <a:gd name="connsiteY68" fmla="*/ 4160 h 9051"/>
              <a:gd name="connsiteX69" fmla="*/ 5785 w 10000"/>
              <a:gd name="connsiteY69" fmla="*/ 8148 h 9051"/>
              <a:gd name="connsiteX70" fmla="*/ 6160 w 10000"/>
              <a:gd name="connsiteY70" fmla="*/ 9051 h 9051"/>
              <a:gd name="connsiteX71" fmla="*/ 3844 w 10000"/>
              <a:gd name="connsiteY71" fmla="*/ 9051 h 9051"/>
              <a:gd name="connsiteX72" fmla="*/ 4215 w 10000"/>
              <a:gd name="connsiteY72" fmla="*/ 8148 h 9051"/>
              <a:gd name="connsiteX73" fmla="*/ 3066 w 10000"/>
              <a:gd name="connsiteY73" fmla="*/ 4160 h 9051"/>
              <a:gd name="connsiteX74" fmla="*/ 3057 w 10000"/>
              <a:gd name="connsiteY74" fmla="*/ 4150 h 9051"/>
              <a:gd name="connsiteX75" fmla="*/ 3048 w 10000"/>
              <a:gd name="connsiteY75" fmla="*/ 4143 h 9051"/>
              <a:gd name="connsiteX76" fmla="*/ 3035 w 10000"/>
              <a:gd name="connsiteY76" fmla="*/ 4129 h 9051"/>
              <a:gd name="connsiteX77" fmla="*/ 3026 w 10000"/>
              <a:gd name="connsiteY77" fmla="*/ 4122 h 9051"/>
              <a:gd name="connsiteX78" fmla="*/ 3021 w 10000"/>
              <a:gd name="connsiteY78" fmla="*/ 4118 h 9051"/>
              <a:gd name="connsiteX79" fmla="*/ 914 w 10000"/>
              <a:gd name="connsiteY79" fmla="*/ 3755 h 9051"/>
              <a:gd name="connsiteX80" fmla="*/ 3130 w 10000"/>
              <a:gd name="connsiteY80" fmla="*/ 4033 h 9051"/>
              <a:gd name="connsiteX81" fmla="*/ 3130 w 10000"/>
              <a:gd name="connsiteY81" fmla="*/ 4033 h 9051"/>
              <a:gd name="connsiteX82" fmla="*/ 3134 w 10000"/>
              <a:gd name="connsiteY82" fmla="*/ 4037 h 9051"/>
              <a:gd name="connsiteX83" fmla="*/ 3134 w 10000"/>
              <a:gd name="connsiteY83" fmla="*/ 4037 h 9051"/>
              <a:gd name="connsiteX84" fmla="*/ 3180 w 10000"/>
              <a:gd name="connsiteY84" fmla="*/ 4072 h 9051"/>
              <a:gd name="connsiteX85" fmla="*/ 3180 w 10000"/>
              <a:gd name="connsiteY85" fmla="*/ 4072 h 9051"/>
              <a:gd name="connsiteX86" fmla="*/ 3189 w 10000"/>
              <a:gd name="connsiteY86" fmla="*/ 4079 h 9051"/>
              <a:gd name="connsiteX87" fmla="*/ 4573 w 10000"/>
              <a:gd name="connsiteY87" fmla="*/ 6304 h 9051"/>
              <a:gd name="connsiteX88" fmla="*/ 4532 w 10000"/>
              <a:gd name="connsiteY88" fmla="*/ 5303 h 9051"/>
              <a:gd name="connsiteX89" fmla="*/ 3523 w 10000"/>
              <a:gd name="connsiteY89" fmla="*/ 3251 h 9051"/>
              <a:gd name="connsiteX90" fmla="*/ 3370 w 10000"/>
              <a:gd name="connsiteY90" fmla="*/ 3152 h 9051"/>
              <a:gd name="connsiteX91" fmla="*/ 2845 w 10000"/>
              <a:gd name="connsiteY91" fmla="*/ 2937 h 9051"/>
              <a:gd name="connsiteX92" fmla="*/ 2035 w 10000"/>
              <a:gd name="connsiteY92" fmla="*/ 2898 h 9051"/>
              <a:gd name="connsiteX93" fmla="*/ 1999 w 10000"/>
              <a:gd name="connsiteY93" fmla="*/ 2905 h 9051"/>
              <a:gd name="connsiteX94" fmla="*/ 1891 w 10000"/>
              <a:gd name="connsiteY94" fmla="*/ 2919 h 9051"/>
              <a:gd name="connsiteX95" fmla="*/ 0 w 10000"/>
              <a:gd name="connsiteY95" fmla="*/ 2464 h 9051"/>
              <a:gd name="connsiteX96" fmla="*/ 1981 w 10000"/>
              <a:gd name="connsiteY96" fmla="*/ 2831 h 9051"/>
              <a:gd name="connsiteX97" fmla="*/ 2017 w 10000"/>
              <a:gd name="connsiteY97" fmla="*/ 2824 h 9051"/>
              <a:gd name="connsiteX98" fmla="*/ 2022 w 10000"/>
              <a:gd name="connsiteY98" fmla="*/ 2824 h 9051"/>
              <a:gd name="connsiteX99" fmla="*/ 2022 w 10000"/>
              <a:gd name="connsiteY99" fmla="*/ 2824 h 9051"/>
              <a:gd name="connsiteX100" fmla="*/ 2935 w 10000"/>
              <a:gd name="connsiteY100" fmla="*/ 2849 h 9051"/>
              <a:gd name="connsiteX101" fmla="*/ 3442 w 10000"/>
              <a:gd name="connsiteY101" fmla="*/ 3071 h 9051"/>
              <a:gd name="connsiteX102" fmla="*/ 3605 w 10000"/>
              <a:gd name="connsiteY102" fmla="*/ 3173 h 9051"/>
              <a:gd name="connsiteX103" fmla="*/ 3609 w 10000"/>
              <a:gd name="connsiteY103" fmla="*/ 3177 h 9051"/>
              <a:gd name="connsiteX104" fmla="*/ 3609 w 10000"/>
              <a:gd name="connsiteY104" fmla="*/ 3177 h 9051"/>
              <a:gd name="connsiteX105" fmla="*/ 4649 w 10000"/>
              <a:gd name="connsiteY105" fmla="*/ 4799 h 9051"/>
              <a:gd name="connsiteX106" fmla="*/ 4251 w 10000"/>
              <a:gd name="connsiteY106" fmla="*/ 2951 h 9051"/>
              <a:gd name="connsiteX107" fmla="*/ 3772 w 10000"/>
              <a:gd name="connsiteY107" fmla="*/ 2016 h 9051"/>
              <a:gd name="connsiteX108" fmla="*/ 3379 w 10000"/>
              <a:gd name="connsiteY108" fmla="*/ 1699 h 9051"/>
              <a:gd name="connsiteX109" fmla="*/ 2583 w 10000"/>
              <a:gd name="connsiteY109" fmla="*/ 1442 h 9051"/>
              <a:gd name="connsiteX110" fmla="*/ 2492 w 10000"/>
              <a:gd name="connsiteY110" fmla="*/ 1431 h 9051"/>
              <a:gd name="connsiteX111" fmla="*/ 2488 w 10000"/>
              <a:gd name="connsiteY111" fmla="*/ 1428 h 9051"/>
              <a:gd name="connsiteX112" fmla="*/ 2474 w 10000"/>
              <a:gd name="connsiteY112" fmla="*/ 1428 h 9051"/>
              <a:gd name="connsiteX113" fmla="*/ 2465 w 10000"/>
              <a:gd name="connsiteY113" fmla="*/ 1428 h 9051"/>
              <a:gd name="connsiteX114" fmla="*/ 2460 w 10000"/>
              <a:gd name="connsiteY114" fmla="*/ 1428 h 9051"/>
              <a:gd name="connsiteX115" fmla="*/ 2460 w 10000"/>
              <a:gd name="connsiteY115" fmla="*/ 1424 h 9051"/>
              <a:gd name="connsiteX116" fmla="*/ 2447 w 10000"/>
              <a:gd name="connsiteY116" fmla="*/ 1424 h 9051"/>
              <a:gd name="connsiteX117" fmla="*/ 2442 w 10000"/>
              <a:gd name="connsiteY117" fmla="*/ 1424 h 9051"/>
              <a:gd name="connsiteX118" fmla="*/ 2442 w 10000"/>
              <a:gd name="connsiteY118" fmla="*/ 1424 h 9051"/>
              <a:gd name="connsiteX119" fmla="*/ 1180 w 10000"/>
              <a:gd name="connsiteY119" fmla="*/ 698 h 9051"/>
              <a:gd name="connsiteX120" fmla="*/ 2456 w 10000"/>
              <a:gd name="connsiteY120" fmla="*/ 1354 h 9051"/>
              <a:gd name="connsiteX121" fmla="*/ 2587 w 10000"/>
              <a:gd name="connsiteY121" fmla="*/ 1361 h 9051"/>
              <a:gd name="connsiteX122" fmla="*/ 2601 w 10000"/>
              <a:gd name="connsiteY122" fmla="*/ 1361 h 9051"/>
              <a:gd name="connsiteX123" fmla="*/ 2949 w 10000"/>
              <a:gd name="connsiteY123" fmla="*/ 1410 h 9051"/>
              <a:gd name="connsiteX124" fmla="*/ 2953 w 10000"/>
              <a:gd name="connsiteY124" fmla="*/ 1410 h 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0000" h="9051">
                <a:moveTo>
                  <a:pt x="2953" y="1410"/>
                </a:moveTo>
                <a:cubicBezTo>
                  <a:pt x="3121" y="1456"/>
                  <a:pt x="3288" y="1526"/>
                  <a:pt x="3446" y="1622"/>
                </a:cubicBezTo>
                <a:lnTo>
                  <a:pt x="3451" y="1622"/>
                </a:lnTo>
                <a:lnTo>
                  <a:pt x="3455" y="1625"/>
                </a:lnTo>
                <a:cubicBezTo>
                  <a:pt x="3582" y="1699"/>
                  <a:pt x="3709" y="1791"/>
                  <a:pt x="3835" y="1897"/>
                </a:cubicBezTo>
                <a:cubicBezTo>
                  <a:pt x="3853" y="1918"/>
                  <a:pt x="3867" y="1935"/>
                  <a:pt x="3885" y="1957"/>
                </a:cubicBezTo>
                <a:lnTo>
                  <a:pt x="3890" y="1957"/>
                </a:lnTo>
                <a:cubicBezTo>
                  <a:pt x="4102" y="2200"/>
                  <a:pt x="4251" y="2450"/>
                  <a:pt x="4337" y="2704"/>
                </a:cubicBezTo>
                <a:cubicBezTo>
                  <a:pt x="4337" y="2708"/>
                  <a:pt x="4337" y="2711"/>
                  <a:pt x="4342" y="2718"/>
                </a:cubicBezTo>
                <a:cubicBezTo>
                  <a:pt x="4365" y="2785"/>
                  <a:pt x="4387" y="2852"/>
                  <a:pt x="4414" y="2919"/>
                </a:cubicBezTo>
                <a:lnTo>
                  <a:pt x="4414" y="2919"/>
                </a:lnTo>
                <a:cubicBezTo>
                  <a:pt x="4582" y="3409"/>
                  <a:pt x="4699" y="3839"/>
                  <a:pt x="4763" y="4217"/>
                </a:cubicBezTo>
                <a:lnTo>
                  <a:pt x="4853" y="4756"/>
                </a:lnTo>
                <a:cubicBezTo>
                  <a:pt x="4901" y="3171"/>
                  <a:pt x="4948" y="1585"/>
                  <a:pt x="4996" y="0"/>
                </a:cubicBezTo>
                <a:lnTo>
                  <a:pt x="5152" y="4756"/>
                </a:lnTo>
                <a:lnTo>
                  <a:pt x="5242" y="4217"/>
                </a:lnTo>
                <a:cubicBezTo>
                  <a:pt x="5305" y="3839"/>
                  <a:pt x="5423" y="3409"/>
                  <a:pt x="5590" y="2919"/>
                </a:cubicBezTo>
                <a:lnTo>
                  <a:pt x="5590" y="2919"/>
                </a:lnTo>
                <a:cubicBezTo>
                  <a:pt x="5613" y="2852"/>
                  <a:pt x="5635" y="2785"/>
                  <a:pt x="5663" y="2718"/>
                </a:cubicBezTo>
                <a:cubicBezTo>
                  <a:pt x="5663" y="2711"/>
                  <a:pt x="5667" y="2708"/>
                  <a:pt x="5667" y="2704"/>
                </a:cubicBezTo>
                <a:cubicBezTo>
                  <a:pt x="5753" y="2450"/>
                  <a:pt x="5902" y="2200"/>
                  <a:pt x="6115" y="1957"/>
                </a:cubicBezTo>
                <a:lnTo>
                  <a:pt x="6115" y="1957"/>
                </a:lnTo>
                <a:cubicBezTo>
                  <a:pt x="6115" y="1957"/>
                  <a:pt x="6119" y="1957"/>
                  <a:pt x="6119" y="1953"/>
                </a:cubicBezTo>
                <a:cubicBezTo>
                  <a:pt x="6124" y="1949"/>
                  <a:pt x="6124" y="1946"/>
                  <a:pt x="6128" y="1939"/>
                </a:cubicBezTo>
                <a:lnTo>
                  <a:pt x="6169" y="1897"/>
                </a:lnTo>
                <a:cubicBezTo>
                  <a:pt x="6450" y="1657"/>
                  <a:pt x="6744" y="1495"/>
                  <a:pt x="7051" y="1410"/>
                </a:cubicBezTo>
                <a:lnTo>
                  <a:pt x="7056" y="1410"/>
                </a:lnTo>
                <a:cubicBezTo>
                  <a:pt x="7173" y="1378"/>
                  <a:pt x="7291" y="1361"/>
                  <a:pt x="7399" y="1361"/>
                </a:cubicBezTo>
                <a:lnTo>
                  <a:pt x="7417" y="1361"/>
                </a:lnTo>
                <a:cubicBezTo>
                  <a:pt x="7458" y="1357"/>
                  <a:pt x="7503" y="1357"/>
                  <a:pt x="7544" y="1354"/>
                </a:cubicBezTo>
                <a:cubicBezTo>
                  <a:pt x="8064" y="1315"/>
                  <a:pt x="8489" y="1096"/>
                  <a:pt x="8824" y="698"/>
                </a:cubicBezTo>
                <a:cubicBezTo>
                  <a:pt x="8598" y="1107"/>
                  <a:pt x="8177" y="1350"/>
                  <a:pt x="7562" y="1424"/>
                </a:cubicBezTo>
                <a:lnTo>
                  <a:pt x="7558" y="1424"/>
                </a:lnTo>
                <a:lnTo>
                  <a:pt x="7553" y="1424"/>
                </a:lnTo>
                <a:cubicBezTo>
                  <a:pt x="7549" y="1424"/>
                  <a:pt x="7544" y="1424"/>
                  <a:pt x="7540" y="1428"/>
                </a:cubicBezTo>
                <a:lnTo>
                  <a:pt x="7531" y="1428"/>
                </a:lnTo>
                <a:lnTo>
                  <a:pt x="7526" y="1428"/>
                </a:lnTo>
                <a:lnTo>
                  <a:pt x="7521" y="1428"/>
                </a:lnTo>
                <a:lnTo>
                  <a:pt x="7517" y="1428"/>
                </a:lnTo>
                <a:lnTo>
                  <a:pt x="7508" y="1431"/>
                </a:lnTo>
                <a:lnTo>
                  <a:pt x="7503" y="1431"/>
                </a:lnTo>
                <a:cubicBezTo>
                  <a:pt x="7476" y="1435"/>
                  <a:pt x="7449" y="1435"/>
                  <a:pt x="7422" y="1442"/>
                </a:cubicBezTo>
                <a:cubicBezTo>
                  <a:pt x="6906" y="1509"/>
                  <a:pt x="6508" y="1703"/>
                  <a:pt x="6232" y="2016"/>
                </a:cubicBezTo>
                <a:cubicBezTo>
                  <a:pt x="6047" y="2256"/>
                  <a:pt x="5889" y="2567"/>
                  <a:pt x="5753" y="2951"/>
                </a:cubicBezTo>
                <a:cubicBezTo>
                  <a:pt x="5577" y="3448"/>
                  <a:pt x="5445" y="4062"/>
                  <a:pt x="5355" y="4799"/>
                </a:cubicBezTo>
                <a:cubicBezTo>
                  <a:pt x="5522" y="4076"/>
                  <a:pt x="5871" y="3533"/>
                  <a:pt x="6395" y="3177"/>
                </a:cubicBezTo>
                <a:lnTo>
                  <a:pt x="6395" y="3177"/>
                </a:lnTo>
                <a:cubicBezTo>
                  <a:pt x="6395" y="3173"/>
                  <a:pt x="6400" y="3173"/>
                  <a:pt x="6400" y="3173"/>
                </a:cubicBezTo>
                <a:cubicBezTo>
                  <a:pt x="6450" y="3138"/>
                  <a:pt x="6504" y="3102"/>
                  <a:pt x="6563" y="3071"/>
                </a:cubicBezTo>
                <a:cubicBezTo>
                  <a:pt x="6716" y="2983"/>
                  <a:pt x="6884" y="2909"/>
                  <a:pt x="7065" y="2849"/>
                </a:cubicBezTo>
                <a:cubicBezTo>
                  <a:pt x="7295" y="2778"/>
                  <a:pt x="7603" y="2771"/>
                  <a:pt x="7983" y="2824"/>
                </a:cubicBezTo>
                <a:lnTo>
                  <a:pt x="7983" y="2824"/>
                </a:lnTo>
                <a:cubicBezTo>
                  <a:pt x="7996" y="2827"/>
                  <a:pt x="8010" y="2827"/>
                  <a:pt x="8024" y="2831"/>
                </a:cubicBezTo>
                <a:cubicBezTo>
                  <a:pt x="8797" y="2926"/>
                  <a:pt x="9457" y="2803"/>
                  <a:pt x="10000" y="2464"/>
                </a:cubicBezTo>
                <a:cubicBezTo>
                  <a:pt x="9512" y="2859"/>
                  <a:pt x="8878" y="3011"/>
                  <a:pt x="8114" y="2919"/>
                </a:cubicBezTo>
                <a:cubicBezTo>
                  <a:pt x="8078" y="2912"/>
                  <a:pt x="8042" y="2909"/>
                  <a:pt x="8005" y="2905"/>
                </a:cubicBezTo>
                <a:cubicBezTo>
                  <a:pt x="7992" y="2901"/>
                  <a:pt x="7978" y="2901"/>
                  <a:pt x="7965" y="2898"/>
                </a:cubicBezTo>
                <a:cubicBezTo>
                  <a:pt x="7635" y="2863"/>
                  <a:pt x="7363" y="2873"/>
                  <a:pt x="7155" y="2937"/>
                </a:cubicBezTo>
                <a:cubicBezTo>
                  <a:pt x="6965" y="2990"/>
                  <a:pt x="6789" y="3064"/>
                  <a:pt x="6630" y="3152"/>
                </a:cubicBezTo>
                <a:cubicBezTo>
                  <a:pt x="6581" y="3184"/>
                  <a:pt x="6526" y="3215"/>
                  <a:pt x="6481" y="3251"/>
                </a:cubicBezTo>
                <a:cubicBezTo>
                  <a:pt x="5889" y="3656"/>
                  <a:pt x="5550" y="4340"/>
                  <a:pt x="5473" y="5303"/>
                </a:cubicBezTo>
                <a:cubicBezTo>
                  <a:pt x="5400" y="5662"/>
                  <a:pt x="5387" y="5997"/>
                  <a:pt x="5427" y="6304"/>
                </a:cubicBezTo>
                <a:cubicBezTo>
                  <a:pt x="5717" y="5324"/>
                  <a:pt x="6178" y="4583"/>
                  <a:pt x="6811" y="4079"/>
                </a:cubicBezTo>
                <a:cubicBezTo>
                  <a:pt x="6829" y="4065"/>
                  <a:pt x="6852" y="4051"/>
                  <a:pt x="6870" y="4037"/>
                </a:cubicBezTo>
                <a:lnTo>
                  <a:pt x="6870" y="4037"/>
                </a:lnTo>
                <a:cubicBezTo>
                  <a:pt x="7494" y="3571"/>
                  <a:pt x="8236" y="3476"/>
                  <a:pt x="9091" y="3755"/>
                </a:cubicBezTo>
                <a:cubicBezTo>
                  <a:pt x="8204" y="3547"/>
                  <a:pt x="7499" y="3670"/>
                  <a:pt x="6979" y="4118"/>
                </a:cubicBezTo>
                <a:cubicBezTo>
                  <a:pt x="6979" y="4122"/>
                  <a:pt x="6979" y="4122"/>
                  <a:pt x="6974" y="4122"/>
                </a:cubicBezTo>
                <a:cubicBezTo>
                  <a:pt x="6961" y="4136"/>
                  <a:pt x="6947" y="4146"/>
                  <a:pt x="6938" y="4160"/>
                </a:cubicBezTo>
                <a:cubicBezTo>
                  <a:pt x="5699" y="5313"/>
                  <a:pt x="5319" y="6643"/>
                  <a:pt x="5785" y="8148"/>
                </a:cubicBezTo>
                <a:cubicBezTo>
                  <a:pt x="5880" y="8445"/>
                  <a:pt x="6002" y="8744"/>
                  <a:pt x="6160" y="9051"/>
                </a:cubicBezTo>
                <a:lnTo>
                  <a:pt x="3844" y="9051"/>
                </a:lnTo>
                <a:cubicBezTo>
                  <a:pt x="4003" y="8744"/>
                  <a:pt x="4125" y="8445"/>
                  <a:pt x="4215" y="8148"/>
                </a:cubicBezTo>
                <a:cubicBezTo>
                  <a:pt x="4686" y="6643"/>
                  <a:pt x="4301" y="5313"/>
                  <a:pt x="3066" y="4160"/>
                </a:cubicBezTo>
                <a:lnTo>
                  <a:pt x="3057" y="4150"/>
                </a:lnTo>
                <a:cubicBezTo>
                  <a:pt x="3053" y="4146"/>
                  <a:pt x="3053" y="4143"/>
                  <a:pt x="3048" y="4143"/>
                </a:cubicBezTo>
                <a:lnTo>
                  <a:pt x="3035" y="4129"/>
                </a:lnTo>
                <a:cubicBezTo>
                  <a:pt x="3030" y="4125"/>
                  <a:pt x="3030" y="4125"/>
                  <a:pt x="3026" y="4122"/>
                </a:cubicBezTo>
                <a:lnTo>
                  <a:pt x="3021" y="4118"/>
                </a:lnTo>
                <a:cubicBezTo>
                  <a:pt x="2506" y="3670"/>
                  <a:pt x="1800" y="3547"/>
                  <a:pt x="914" y="3755"/>
                </a:cubicBezTo>
                <a:cubicBezTo>
                  <a:pt x="1768" y="3480"/>
                  <a:pt x="2506" y="3571"/>
                  <a:pt x="3130" y="4033"/>
                </a:cubicBezTo>
                <a:lnTo>
                  <a:pt x="3130" y="4033"/>
                </a:lnTo>
                <a:lnTo>
                  <a:pt x="3134" y="4037"/>
                </a:lnTo>
                <a:lnTo>
                  <a:pt x="3134" y="4037"/>
                </a:lnTo>
                <a:cubicBezTo>
                  <a:pt x="3148" y="4047"/>
                  <a:pt x="3161" y="4062"/>
                  <a:pt x="3180" y="4072"/>
                </a:cubicBezTo>
                <a:lnTo>
                  <a:pt x="3180" y="4072"/>
                </a:lnTo>
                <a:cubicBezTo>
                  <a:pt x="3184" y="4076"/>
                  <a:pt x="3184" y="4079"/>
                  <a:pt x="3189" y="4079"/>
                </a:cubicBezTo>
                <a:cubicBezTo>
                  <a:pt x="3826" y="4583"/>
                  <a:pt x="4288" y="5324"/>
                  <a:pt x="4573" y="6304"/>
                </a:cubicBezTo>
                <a:cubicBezTo>
                  <a:pt x="4618" y="5997"/>
                  <a:pt x="4604" y="5662"/>
                  <a:pt x="4532" y="5303"/>
                </a:cubicBezTo>
                <a:cubicBezTo>
                  <a:pt x="4450" y="4340"/>
                  <a:pt x="4116" y="3656"/>
                  <a:pt x="3523" y="3251"/>
                </a:cubicBezTo>
                <a:cubicBezTo>
                  <a:pt x="3474" y="3215"/>
                  <a:pt x="3424" y="3184"/>
                  <a:pt x="3370" y="3152"/>
                </a:cubicBezTo>
                <a:cubicBezTo>
                  <a:pt x="3211" y="3064"/>
                  <a:pt x="3039" y="2990"/>
                  <a:pt x="2845" y="2937"/>
                </a:cubicBezTo>
                <a:cubicBezTo>
                  <a:pt x="2637" y="2873"/>
                  <a:pt x="2365" y="2863"/>
                  <a:pt x="2035" y="2898"/>
                </a:cubicBezTo>
                <a:cubicBezTo>
                  <a:pt x="2022" y="2901"/>
                  <a:pt x="2013" y="2901"/>
                  <a:pt x="1999" y="2905"/>
                </a:cubicBezTo>
                <a:cubicBezTo>
                  <a:pt x="1963" y="2909"/>
                  <a:pt x="1927" y="2912"/>
                  <a:pt x="1891" y="2919"/>
                </a:cubicBezTo>
                <a:cubicBezTo>
                  <a:pt x="1122" y="3011"/>
                  <a:pt x="493" y="2859"/>
                  <a:pt x="0" y="2464"/>
                </a:cubicBezTo>
                <a:cubicBezTo>
                  <a:pt x="543" y="2803"/>
                  <a:pt x="1203" y="2926"/>
                  <a:pt x="1981" y="2831"/>
                </a:cubicBezTo>
                <a:cubicBezTo>
                  <a:pt x="1995" y="2827"/>
                  <a:pt x="2008" y="2827"/>
                  <a:pt x="2017" y="2824"/>
                </a:cubicBezTo>
                <a:lnTo>
                  <a:pt x="2022" y="2824"/>
                </a:lnTo>
                <a:lnTo>
                  <a:pt x="2022" y="2824"/>
                </a:lnTo>
                <a:cubicBezTo>
                  <a:pt x="2402" y="2771"/>
                  <a:pt x="2705" y="2778"/>
                  <a:pt x="2935" y="2849"/>
                </a:cubicBezTo>
                <a:cubicBezTo>
                  <a:pt x="3121" y="2909"/>
                  <a:pt x="3288" y="2983"/>
                  <a:pt x="3442" y="3071"/>
                </a:cubicBezTo>
                <a:cubicBezTo>
                  <a:pt x="3501" y="3102"/>
                  <a:pt x="3555" y="3138"/>
                  <a:pt x="3605" y="3173"/>
                </a:cubicBezTo>
                <a:cubicBezTo>
                  <a:pt x="3605" y="3173"/>
                  <a:pt x="3609" y="3173"/>
                  <a:pt x="3609" y="3177"/>
                </a:cubicBezTo>
                <a:lnTo>
                  <a:pt x="3609" y="3177"/>
                </a:lnTo>
                <a:cubicBezTo>
                  <a:pt x="4134" y="3533"/>
                  <a:pt x="4478" y="4076"/>
                  <a:pt x="4649" y="4799"/>
                </a:cubicBezTo>
                <a:cubicBezTo>
                  <a:pt x="4559" y="4062"/>
                  <a:pt x="4423" y="3448"/>
                  <a:pt x="4251" y="2951"/>
                </a:cubicBezTo>
                <a:cubicBezTo>
                  <a:pt x="4116" y="2567"/>
                  <a:pt x="3957" y="2256"/>
                  <a:pt x="3772" y="2016"/>
                </a:cubicBezTo>
                <a:cubicBezTo>
                  <a:pt x="3659" y="1890"/>
                  <a:pt x="3528" y="1784"/>
                  <a:pt x="3379" y="1699"/>
                </a:cubicBezTo>
                <a:cubicBezTo>
                  <a:pt x="3157" y="1569"/>
                  <a:pt x="2890" y="1480"/>
                  <a:pt x="2583" y="1442"/>
                </a:cubicBezTo>
                <a:cubicBezTo>
                  <a:pt x="2551" y="1435"/>
                  <a:pt x="2524" y="1431"/>
                  <a:pt x="2492" y="1431"/>
                </a:cubicBezTo>
                <a:lnTo>
                  <a:pt x="2488" y="1428"/>
                </a:lnTo>
                <a:lnTo>
                  <a:pt x="2474" y="1428"/>
                </a:lnTo>
                <a:lnTo>
                  <a:pt x="2465" y="1428"/>
                </a:lnTo>
                <a:lnTo>
                  <a:pt x="2460" y="1428"/>
                </a:lnTo>
                <a:lnTo>
                  <a:pt x="2460" y="1424"/>
                </a:lnTo>
                <a:lnTo>
                  <a:pt x="2447" y="1424"/>
                </a:lnTo>
                <a:lnTo>
                  <a:pt x="2442" y="1424"/>
                </a:lnTo>
                <a:lnTo>
                  <a:pt x="2442" y="1424"/>
                </a:lnTo>
                <a:cubicBezTo>
                  <a:pt x="1823" y="1350"/>
                  <a:pt x="1407" y="1107"/>
                  <a:pt x="1180" y="698"/>
                </a:cubicBezTo>
                <a:cubicBezTo>
                  <a:pt x="1511" y="1096"/>
                  <a:pt x="1940" y="1315"/>
                  <a:pt x="2456" y="1354"/>
                </a:cubicBezTo>
                <a:cubicBezTo>
                  <a:pt x="2501" y="1357"/>
                  <a:pt x="2542" y="1357"/>
                  <a:pt x="2587" y="1361"/>
                </a:cubicBezTo>
                <a:lnTo>
                  <a:pt x="2601" y="1361"/>
                </a:lnTo>
                <a:cubicBezTo>
                  <a:pt x="2714" y="1361"/>
                  <a:pt x="2827" y="1378"/>
                  <a:pt x="2949" y="1410"/>
                </a:cubicBezTo>
                <a:lnTo>
                  <a:pt x="2953" y="1410"/>
                </a:lnTo>
                <a:close/>
              </a:path>
            </a:pathLst>
          </a:custGeom>
          <a:solidFill>
            <a:schemeClr val="bg1">
              <a:lumMod val="50000"/>
            </a:schemeClr>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64" name="Teardrop 63"/>
          <p:cNvSpPr/>
          <p:nvPr/>
        </p:nvSpPr>
        <p:spPr>
          <a:xfrm>
            <a:off x="6511444" y="448005"/>
            <a:ext cx="921715" cy="921712"/>
          </a:xfrm>
          <a:prstGeom prst="teardrop">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rgbClr val="FFC000"/>
              </a:solidFill>
              <a:latin typeface="Arial" pitchFamily="34" charset="0"/>
              <a:ea typeface="微软雅黑" pitchFamily="34" charset="-122"/>
              <a:sym typeface="Arial" pitchFamily="34" charset="0"/>
            </a:endParaRPr>
          </a:p>
        </p:txBody>
      </p:sp>
      <p:sp>
        <p:nvSpPr>
          <p:cNvPr id="66" name="Teardrop 65"/>
          <p:cNvSpPr/>
          <p:nvPr/>
        </p:nvSpPr>
        <p:spPr>
          <a:xfrm flipH="1">
            <a:off x="7894012" y="688943"/>
            <a:ext cx="680777" cy="680774"/>
          </a:xfrm>
          <a:prstGeom prst="teardrop">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Arial" pitchFamily="34" charset="0"/>
              <a:ea typeface="微软雅黑" pitchFamily="34" charset="-122"/>
              <a:sym typeface="Arial" pitchFamily="34" charset="0"/>
            </a:endParaRPr>
          </a:p>
        </p:txBody>
      </p:sp>
      <p:sp>
        <p:nvSpPr>
          <p:cNvPr id="69" name="Teardrop 68"/>
          <p:cNvSpPr/>
          <p:nvPr/>
        </p:nvSpPr>
        <p:spPr>
          <a:xfrm>
            <a:off x="4914902" y="1357546"/>
            <a:ext cx="610552" cy="610550"/>
          </a:xfrm>
          <a:prstGeom prst="teardrop">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2500" dirty="0">
              <a:solidFill>
                <a:srgbClr val="92D050"/>
              </a:solidFill>
              <a:latin typeface="Arial" pitchFamily="34" charset="0"/>
              <a:ea typeface="微软雅黑" pitchFamily="34" charset="-122"/>
              <a:sym typeface="Arial" pitchFamily="34" charset="0"/>
            </a:endParaRPr>
          </a:p>
        </p:txBody>
      </p:sp>
      <p:sp>
        <p:nvSpPr>
          <p:cNvPr id="72" name="Teardrop 71"/>
          <p:cNvSpPr/>
          <p:nvPr/>
        </p:nvSpPr>
        <p:spPr>
          <a:xfrm>
            <a:off x="5416911" y="688943"/>
            <a:ext cx="680777" cy="680774"/>
          </a:xfrm>
          <a:prstGeom prst="teardrop">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rial" pitchFamily="34" charset="0"/>
              <a:ea typeface="微软雅黑" pitchFamily="34" charset="-122"/>
              <a:sym typeface="Arial" pitchFamily="34" charset="0"/>
            </a:endParaRPr>
          </a:p>
        </p:txBody>
      </p:sp>
      <p:sp>
        <p:nvSpPr>
          <p:cNvPr id="73" name="Teardrop 72"/>
          <p:cNvSpPr/>
          <p:nvPr/>
        </p:nvSpPr>
        <p:spPr>
          <a:xfrm flipH="1">
            <a:off x="8419150" y="1395646"/>
            <a:ext cx="610552" cy="610550"/>
          </a:xfrm>
          <a:prstGeom prst="teardrop">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2400" dirty="0">
              <a:solidFill>
                <a:srgbClr val="9DDFBE"/>
              </a:solidFill>
              <a:latin typeface="Arial" pitchFamily="34" charset="0"/>
              <a:ea typeface="微软雅黑" pitchFamily="34" charset="-122"/>
              <a:sym typeface="Arial" pitchFamily="34" charset="0"/>
            </a:endParaRPr>
          </a:p>
        </p:txBody>
      </p:sp>
      <p:sp>
        <p:nvSpPr>
          <p:cNvPr id="74" name="Teardrop 73"/>
          <p:cNvSpPr/>
          <p:nvPr/>
        </p:nvSpPr>
        <p:spPr>
          <a:xfrm>
            <a:off x="5387113" y="1968096"/>
            <a:ext cx="472211" cy="472209"/>
          </a:xfrm>
          <a:prstGeom prst="teardrop">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endParaRPr lang="en-US" dirty="0">
              <a:solidFill>
                <a:srgbClr val="00B050"/>
              </a:solidFill>
              <a:latin typeface="Arial" pitchFamily="34" charset="0"/>
              <a:ea typeface="微软雅黑" pitchFamily="34" charset="-122"/>
              <a:sym typeface="Arial" pitchFamily="34" charset="0"/>
            </a:endParaRPr>
          </a:p>
        </p:txBody>
      </p:sp>
      <p:sp>
        <p:nvSpPr>
          <p:cNvPr id="75" name="Teardrop 74"/>
          <p:cNvSpPr/>
          <p:nvPr/>
        </p:nvSpPr>
        <p:spPr>
          <a:xfrm flipH="1">
            <a:off x="8102578" y="1968096"/>
            <a:ext cx="472211" cy="472209"/>
          </a:xfrm>
          <a:prstGeom prst="teardrop">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endParaRPr lang="en-US" dirty="0">
              <a:solidFill>
                <a:srgbClr val="FF66FF"/>
              </a:solidFill>
              <a:latin typeface="Arial" pitchFamily="34" charset="0"/>
              <a:ea typeface="微软雅黑" pitchFamily="34" charset="-122"/>
              <a:sym typeface="Arial" pitchFamily="34" charset="0"/>
            </a:endParaRPr>
          </a:p>
        </p:txBody>
      </p:sp>
      <p:sp>
        <p:nvSpPr>
          <p:cNvPr id="76" name="Teardrop 75"/>
          <p:cNvSpPr/>
          <p:nvPr/>
        </p:nvSpPr>
        <p:spPr>
          <a:xfrm>
            <a:off x="6569049" y="1886407"/>
            <a:ext cx="806502" cy="806498"/>
          </a:xfrm>
          <a:prstGeom prst="teardrop">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200" dirty="0">
              <a:solidFill>
                <a:srgbClr val="FFC000"/>
              </a:solidFill>
              <a:latin typeface="Arial" pitchFamily="34" charset="0"/>
              <a:ea typeface="微软雅黑" pitchFamily="34" charset="-122"/>
              <a:sym typeface="Arial" pitchFamily="34" charset="0"/>
            </a:endParaRPr>
          </a:p>
        </p:txBody>
      </p:sp>
      <p:sp>
        <p:nvSpPr>
          <p:cNvPr id="22" name="Freeform 24"/>
          <p:cNvSpPr>
            <a:spLocks noEditPoints="1"/>
          </p:cNvSpPr>
          <p:nvPr/>
        </p:nvSpPr>
        <p:spPr bwMode="auto">
          <a:xfrm>
            <a:off x="5618787" y="831324"/>
            <a:ext cx="304604" cy="330782"/>
          </a:xfrm>
          <a:custGeom>
            <a:avLst/>
            <a:gdLst/>
            <a:ahLst/>
            <a:cxnLst>
              <a:cxn ang="0">
                <a:pos x="55" y="55"/>
              </a:cxn>
              <a:cxn ang="0">
                <a:pos x="39" y="55"/>
              </a:cxn>
              <a:cxn ang="0">
                <a:pos x="30" y="64"/>
              </a:cxn>
              <a:cxn ang="0">
                <a:pos x="21" y="55"/>
              </a:cxn>
              <a:cxn ang="0">
                <a:pos x="5" y="55"/>
              </a:cxn>
              <a:cxn ang="0">
                <a:pos x="0" y="50"/>
              </a:cxn>
              <a:cxn ang="0">
                <a:pos x="11" y="20"/>
              </a:cxn>
              <a:cxn ang="0">
                <a:pos x="27" y="5"/>
              </a:cxn>
              <a:cxn ang="0">
                <a:pos x="26" y="3"/>
              </a:cxn>
              <a:cxn ang="0">
                <a:pos x="30" y="0"/>
              </a:cxn>
              <a:cxn ang="0">
                <a:pos x="33" y="3"/>
              </a:cxn>
              <a:cxn ang="0">
                <a:pos x="33" y="5"/>
              </a:cxn>
              <a:cxn ang="0">
                <a:pos x="48" y="20"/>
              </a:cxn>
              <a:cxn ang="0">
                <a:pos x="59" y="50"/>
              </a:cxn>
              <a:cxn ang="0">
                <a:pos x="55" y="55"/>
              </a:cxn>
              <a:cxn ang="0">
                <a:pos x="30" y="60"/>
              </a:cxn>
              <a:cxn ang="0">
                <a:pos x="25" y="55"/>
              </a:cxn>
              <a:cxn ang="0">
                <a:pos x="24" y="54"/>
              </a:cxn>
              <a:cxn ang="0">
                <a:pos x="23" y="55"/>
              </a:cxn>
              <a:cxn ang="0">
                <a:pos x="30" y="61"/>
              </a:cxn>
              <a:cxn ang="0">
                <a:pos x="30" y="60"/>
              </a:cxn>
              <a:cxn ang="0">
                <a:pos x="30" y="60"/>
              </a:cxn>
            </a:cxnLst>
            <a:rect l="0" t="0" r="r" b="b"/>
            <a:pathLst>
              <a:path w="59" h="64">
                <a:moveTo>
                  <a:pt x="55" y="55"/>
                </a:moveTo>
                <a:cubicBezTo>
                  <a:pt x="39" y="55"/>
                  <a:pt x="39" y="55"/>
                  <a:pt x="39" y="55"/>
                </a:cubicBezTo>
                <a:cubicBezTo>
                  <a:pt x="39" y="60"/>
                  <a:pt x="35" y="64"/>
                  <a:pt x="30" y="64"/>
                </a:cubicBezTo>
                <a:cubicBezTo>
                  <a:pt x="25" y="64"/>
                  <a:pt x="21" y="60"/>
                  <a:pt x="21" y="55"/>
                </a:cubicBezTo>
                <a:cubicBezTo>
                  <a:pt x="5" y="55"/>
                  <a:pt x="5" y="55"/>
                  <a:pt x="5" y="55"/>
                </a:cubicBezTo>
                <a:cubicBezTo>
                  <a:pt x="2" y="55"/>
                  <a:pt x="0" y="53"/>
                  <a:pt x="0" y="50"/>
                </a:cubicBezTo>
                <a:cubicBezTo>
                  <a:pt x="5" y="46"/>
                  <a:pt x="11" y="38"/>
                  <a:pt x="11" y="20"/>
                </a:cubicBezTo>
                <a:cubicBezTo>
                  <a:pt x="11" y="13"/>
                  <a:pt x="17" y="6"/>
                  <a:pt x="27" y="5"/>
                </a:cubicBezTo>
                <a:cubicBezTo>
                  <a:pt x="26" y="4"/>
                  <a:pt x="26" y="4"/>
                  <a:pt x="26" y="3"/>
                </a:cubicBezTo>
                <a:cubicBezTo>
                  <a:pt x="26" y="1"/>
                  <a:pt x="28" y="0"/>
                  <a:pt x="30" y="0"/>
                </a:cubicBezTo>
                <a:cubicBezTo>
                  <a:pt x="32" y="0"/>
                  <a:pt x="33" y="1"/>
                  <a:pt x="33" y="3"/>
                </a:cubicBezTo>
                <a:cubicBezTo>
                  <a:pt x="33" y="4"/>
                  <a:pt x="33" y="4"/>
                  <a:pt x="33" y="5"/>
                </a:cubicBezTo>
                <a:cubicBezTo>
                  <a:pt x="42" y="6"/>
                  <a:pt x="48" y="13"/>
                  <a:pt x="48" y="20"/>
                </a:cubicBezTo>
                <a:cubicBezTo>
                  <a:pt x="48" y="38"/>
                  <a:pt x="54" y="46"/>
                  <a:pt x="59" y="50"/>
                </a:cubicBezTo>
                <a:cubicBezTo>
                  <a:pt x="59" y="53"/>
                  <a:pt x="57" y="55"/>
                  <a:pt x="55" y="55"/>
                </a:cubicBezTo>
                <a:close/>
                <a:moveTo>
                  <a:pt x="30" y="60"/>
                </a:moveTo>
                <a:cubicBezTo>
                  <a:pt x="27" y="60"/>
                  <a:pt x="25" y="57"/>
                  <a:pt x="25" y="55"/>
                </a:cubicBezTo>
                <a:cubicBezTo>
                  <a:pt x="25" y="54"/>
                  <a:pt x="24" y="54"/>
                  <a:pt x="24" y="54"/>
                </a:cubicBezTo>
                <a:cubicBezTo>
                  <a:pt x="24" y="54"/>
                  <a:pt x="23" y="54"/>
                  <a:pt x="23" y="55"/>
                </a:cubicBezTo>
                <a:cubicBezTo>
                  <a:pt x="23" y="58"/>
                  <a:pt x="26" y="61"/>
                  <a:pt x="30" y="61"/>
                </a:cubicBezTo>
                <a:cubicBezTo>
                  <a:pt x="30" y="61"/>
                  <a:pt x="30" y="61"/>
                  <a:pt x="30" y="60"/>
                </a:cubicBezTo>
                <a:cubicBezTo>
                  <a:pt x="30" y="60"/>
                  <a:pt x="30" y="60"/>
                  <a:pt x="30" y="60"/>
                </a:cubicBezTo>
                <a:close/>
              </a:path>
            </a:pathLst>
          </a:custGeom>
          <a:solidFill>
            <a:schemeClr val="accent2"/>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3" name="Freeform 5"/>
          <p:cNvSpPr>
            <a:spLocks noEditPoints="1"/>
          </p:cNvSpPr>
          <p:nvPr/>
        </p:nvSpPr>
        <p:spPr bwMode="auto">
          <a:xfrm>
            <a:off x="6745803" y="653485"/>
            <a:ext cx="454742" cy="454742"/>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accent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4" name="Freeform 56"/>
          <p:cNvSpPr>
            <a:spLocks noEditPoints="1"/>
          </p:cNvSpPr>
          <p:nvPr/>
        </p:nvSpPr>
        <p:spPr bwMode="auto">
          <a:xfrm>
            <a:off x="8068161" y="835367"/>
            <a:ext cx="361263" cy="36126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5" name="Freeform 126"/>
          <p:cNvSpPr/>
          <p:nvPr/>
        </p:nvSpPr>
        <p:spPr bwMode="auto">
          <a:xfrm>
            <a:off x="6792279" y="2012239"/>
            <a:ext cx="387589" cy="498842"/>
          </a:xfrm>
          <a:custGeom>
            <a:avLst/>
            <a:gdLst/>
            <a:ahLst/>
            <a:cxnLst>
              <a:cxn ang="0">
                <a:pos x="25" y="46"/>
              </a:cxn>
              <a:cxn ang="0">
                <a:pos x="1" y="64"/>
              </a:cxn>
              <a:cxn ang="0">
                <a:pos x="0" y="62"/>
              </a:cxn>
              <a:cxn ang="0">
                <a:pos x="1" y="61"/>
              </a:cxn>
              <a:cxn ang="0">
                <a:pos x="22" y="46"/>
              </a:cxn>
              <a:cxn ang="0">
                <a:pos x="1" y="36"/>
              </a:cxn>
              <a:cxn ang="0">
                <a:pos x="24" y="41"/>
              </a:cxn>
              <a:cxn ang="0">
                <a:pos x="27" y="31"/>
              </a:cxn>
              <a:cxn ang="0">
                <a:pos x="7" y="18"/>
              </a:cxn>
              <a:cxn ang="0">
                <a:pos x="27" y="28"/>
              </a:cxn>
              <a:cxn ang="0">
                <a:pos x="28" y="21"/>
              </a:cxn>
              <a:cxn ang="0">
                <a:pos x="23" y="0"/>
              </a:cxn>
              <a:cxn ang="0">
                <a:pos x="31" y="21"/>
              </a:cxn>
              <a:cxn ang="0">
                <a:pos x="31" y="25"/>
              </a:cxn>
              <a:cxn ang="0">
                <a:pos x="48" y="18"/>
              </a:cxn>
              <a:cxn ang="0">
                <a:pos x="30" y="32"/>
              </a:cxn>
              <a:cxn ang="0">
                <a:pos x="27" y="42"/>
              </a:cxn>
              <a:cxn ang="0">
                <a:pos x="50" y="39"/>
              </a:cxn>
              <a:cxn ang="0">
                <a:pos x="25" y="46"/>
              </a:cxn>
            </a:cxnLst>
            <a:rect l="0" t="0" r="r" b="b"/>
            <a:pathLst>
              <a:path w="50" h="64">
                <a:moveTo>
                  <a:pt x="25" y="46"/>
                </a:moveTo>
                <a:cubicBezTo>
                  <a:pt x="20" y="57"/>
                  <a:pt x="11" y="64"/>
                  <a:pt x="1" y="64"/>
                </a:cubicBezTo>
                <a:cubicBezTo>
                  <a:pt x="0" y="64"/>
                  <a:pt x="0" y="63"/>
                  <a:pt x="0" y="62"/>
                </a:cubicBezTo>
                <a:cubicBezTo>
                  <a:pt x="0" y="61"/>
                  <a:pt x="0" y="61"/>
                  <a:pt x="1" y="61"/>
                </a:cubicBezTo>
                <a:cubicBezTo>
                  <a:pt x="10" y="61"/>
                  <a:pt x="17" y="55"/>
                  <a:pt x="22" y="46"/>
                </a:cubicBezTo>
                <a:cubicBezTo>
                  <a:pt x="17" y="48"/>
                  <a:pt x="6" y="50"/>
                  <a:pt x="1" y="36"/>
                </a:cubicBezTo>
                <a:cubicBezTo>
                  <a:pt x="15" y="30"/>
                  <a:pt x="22" y="37"/>
                  <a:pt x="24" y="41"/>
                </a:cubicBezTo>
                <a:cubicBezTo>
                  <a:pt x="25" y="38"/>
                  <a:pt x="26" y="35"/>
                  <a:pt x="27" y="31"/>
                </a:cubicBezTo>
                <a:cubicBezTo>
                  <a:pt x="27" y="31"/>
                  <a:pt x="9" y="34"/>
                  <a:pt x="7" y="18"/>
                </a:cubicBezTo>
                <a:cubicBezTo>
                  <a:pt x="23" y="12"/>
                  <a:pt x="27" y="28"/>
                  <a:pt x="27" y="28"/>
                </a:cubicBezTo>
                <a:cubicBezTo>
                  <a:pt x="27" y="26"/>
                  <a:pt x="28" y="21"/>
                  <a:pt x="28" y="21"/>
                </a:cubicBezTo>
                <a:cubicBezTo>
                  <a:pt x="28" y="21"/>
                  <a:pt x="14" y="12"/>
                  <a:pt x="23" y="0"/>
                </a:cubicBezTo>
                <a:cubicBezTo>
                  <a:pt x="39" y="5"/>
                  <a:pt x="31" y="21"/>
                  <a:pt x="31" y="21"/>
                </a:cubicBezTo>
                <a:cubicBezTo>
                  <a:pt x="31" y="21"/>
                  <a:pt x="31" y="24"/>
                  <a:pt x="31" y="25"/>
                </a:cubicBezTo>
                <a:cubicBezTo>
                  <a:pt x="31" y="25"/>
                  <a:pt x="37" y="14"/>
                  <a:pt x="48" y="18"/>
                </a:cubicBezTo>
                <a:cubicBezTo>
                  <a:pt x="48" y="35"/>
                  <a:pt x="30" y="32"/>
                  <a:pt x="30" y="32"/>
                </a:cubicBezTo>
                <a:cubicBezTo>
                  <a:pt x="29" y="35"/>
                  <a:pt x="29" y="39"/>
                  <a:pt x="27" y="42"/>
                </a:cubicBezTo>
                <a:cubicBezTo>
                  <a:pt x="27" y="42"/>
                  <a:pt x="38" y="30"/>
                  <a:pt x="50" y="39"/>
                </a:cubicBezTo>
                <a:cubicBezTo>
                  <a:pt x="43" y="57"/>
                  <a:pt x="25" y="46"/>
                  <a:pt x="25" y="46"/>
                </a:cubicBezTo>
                <a:close/>
              </a:path>
            </a:pathLst>
          </a:custGeom>
          <a:solidFill>
            <a:schemeClr val="accent5"/>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6" name="Freeform 127"/>
          <p:cNvSpPr/>
          <p:nvPr/>
        </p:nvSpPr>
        <p:spPr bwMode="auto">
          <a:xfrm>
            <a:off x="8574789" y="1514908"/>
            <a:ext cx="295296" cy="325373"/>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accent4"/>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7" name="Freeform 66"/>
          <p:cNvSpPr>
            <a:spLocks noEditPoints="1"/>
          </p:cNvSpPr>
          <p:nvPr/>
        </p:nvSpPr>
        <p:spPr bwMode="auto">
          <a:xfrm>
            <a:off x="5064126" y="1534415"/>
            <a:ext cx="330416" cy="256285"/>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accent1"/>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8" name="Freeform 74"/>
          <p:cNvSpPr>
            <a:spLocks noEditPoints="1"/>
          </p:cNvSpPr>
          <p:nvPr/>
        </p:nvSpPr>
        <p:spPr bwMode="auto">
          <a:xfrm>
            <a:off x="5506404" y="2107310"/>
            <a:ext cx="247650" cy="192088"/>
          </a:xfrm>
          <a:custGeom>
            <a:avLst/>
            <a:gdLst/>
            <a:ahLst/>
            <a:cxnLst>
              <a:cxn ang="0">
                <a:pos x="66" y="17"/>
              </a:cxn>
              <a:cxn ang="0">
                <a:pos x="47" y="30"/>
              </a:cxn>
              <a:cxn ang="0">
                <a:pos x="37" y="36"/>
              </a:cxn>
              <a:cxn ang="0">
                <a:pos x="36" y="36"/>
              </a:cxn>
              <a:cxn ang="0">
                <a:pos x="36" y="36"/>
              </a:cxn>
              <a:cxn ang="0">
                <a:pos x="26" y="30"/>
              </a:cxn>
              <a:cxn ang="0">
                <a:pos x="7" y="17"/>
              </a:cxn>
              <a:cxn ang="0">
                <a:pos x="0" y="7"/>
              </a:cxn>
              <a:cxn ang="0">
                <a:pos x="7" y="0"/>
              </a:cxn>
              <a:cxn ang="0">
                <a:pos x="66" y="0"/>
              </a:cxn>
              <a:cxn ang="0">
                <a:pos x="72" y="6"/>
              </a:cxn>
              <a:cxn ang="0">
                <a:pos x="66" y="17"/>
              </a:cxn>
              <a:cxn ang="0">
                <a:pos x="72" y="50"/>
              </a:cxn>
              <a:cxn ang="0">
                <a:pos x="66" y="56"/>
              </a:cxn>
              <a:cxn ang="0">
                <a:pos x="7" y="56"/>
              </a:cxn>
              <a:cxn ang="0">
                <a:pos x="0" y="50"/>
              </a:cxn>
              <a:cxn ang="0">
                <a:pos x="0" y="18"/>
              </a:cxn>
              <a:cxn ang="0">
                <a:pos x="5" y="21"/>
              </a:cxn>
              <a:cxn ang="0">
                <a:pos x="24" y="35"/>
              </a:cxn>
              <a:cxn ang="0">
                <a:pos x="36" y="41"/>
              </a:cxn>
              <a:cxn ang="0">
                <a:pos x="36" y="41"/>
              </a:cxn>
              <a:cxn ang="0">
                <a:pos x="37" y="41"/>
              </a:cxn>
              <a:cxn ang="0">
                <a:pos x="48" y="35"/>
              </a:cxn>
              <a:cxn ang="0">
                <a:pos x="68" y="21"/>
              </a:cxn>
              <a:cxn ang="0">
                <a:pos x="72" y="18"/>
              </a:cxn>
              <a:cxn ang="0">
                <a:pos x="72" y="50"/>
              </a:cxn>
            </a:cxnLst>
            <a:rect l="0" t="0" r="r" b="b"/>
            <a:pathLst>
              <a:path w="72" h="56">
                <a:moveTo>
                  <a:pt x="66" y="17"/>
                </a:moveTo>
                <a:cubicBezTo>
                  <a:pt x="59" y="21"/>
                  <a:pt x="53" y="26"/>
                  <a:pt x="47" y="30"/>
                </a:cubicBezTo>
                <a:cubicBezTo>
                  <a:pt x="44" y="32"/>
                  <a:pt x="40" y="36"/>
                  <a:pt x="37" y="36"/>
                </a:cubicBezTo>
                <a:cubicBezTo>
                  <a:pt x="36" y="36"/>
                  <a:pt x="36" y="36"/>
                  <a:pt x="36" y="36"/>
                </a:cubicBezTo>
                <a:cubicBezTo>
                  <a:pt x="36" y="36"/>
                  <a:pt x="36" y="36"/>
                  <a:pt x="36" y="36"/>
                </a:cubicBezTo>
                <a:cubicBezTo>
                  <a:pt x="33" y="36"/>
                  <a:pt x="29" y="32"/>
                  <a:pt x="26" y="30"/>
                </a:cubicBezTo>
                <a:cubicBezTo>
                  <a:pt x="20" y="26"/>
                  <a:pt x="14" y="21"/>
                  <a:pt x="7" y="17"/>
                </a:cubicBezTo>
                <a:cubicBezTo>
                  <a:pt x="5" y="15"/>
                  <a:pt x="0" y="11"/>
                  <a:pt x="0" y="7"/>
                </a:cubicBezTo>
                <a:cubicBezTo>
                  <a:pt x="0" y="3"/>
                  <a:pt x="3" y="0"/>
                  <a:pt x="7" y="0"/>
                </a:cubicBezTo>
                <a:cubicBezTo>
                  <a:pt x="66" y="0"/>
                  <a:pt x="66" y="0"/>
                  <a:pt x="66" y="0"/>
                </a:cubicBezTo>
                <a:cubicBezTo>
                  <a:pt x="70" y="0"/>
                  <a:pt x="72" y="2"/>
                  <a:pt x="72" y="6"/>
                </a:cubicBezTo>
                <a:cubicBezTo>
                  <a:pt x="72" y="11"/>
                  <a:pt x="69" y="15"/>
                  <a:pt x="66" y="17"/>
                </a:cubicBezTo>
                <a:close/>
                <a:moveTo>
                  <a:pt x="72" y="50"/>
                </a:moveTo>
                <a:cubicBezTo>
                  <a:pt x="72" y="53"/>
                  <a:pt x="70" y="56"/>
                  <a:pt x="66" y="56"/>
                </a:cubicBezTo>
                <a:cubicBezTo>
                  <a:pt x="7" y="56"/>
                  <a:pt x="7" y="56"/>
                  <a:pt x="7" y="56"/>
                </a:cubicBezTo>
                <a:cubicBezTo>
                  <a:pt x="3" y="56"/>
                  <a:pt x="0" y="53"/>
                  <a:pt x="0" y="50"/>
                </a:cubicBezTo>
                <a:cubicBezTo>
                  <a:pt x="0" y="18"/>
                  <a:pt x="0" y="18"/>
                  <a:pt x="0" y="18"/>
                </a:cubicBezTo>
                <a:cubicBezTo>
                  <a:pt x="2" y="19"/>
                  <a:pt x="3" y="20"/>
                  <a:pt x="5" y="21"/>
                </a:cubicBezTo>
                <a:cubicBezTo>
                  <a:pt x="11" y="26"/>
                  <a:pt x="18" y="30"/>
                  <a:pt x="24" y="35"/>
                </a:cubicBezTo>
                <a:cubicBezTo>
                  <a:pt x="28" y="38"/>
                  <a:pt x="32" y="41"/>
                  <a:pt x="36" y="41"/>
                </a:cubicBezTo>
                <a:cubicBezTo>
                  <a:pt x="36" y="41"/>
                  <a:pt x="36" y="41"/>
                  <a:pt x="36" y="41"/>
                </a:cubicBezTo>
                <a:cubicBezTo>
                  <a:pt x="37" y="41"/>
                  <a:pt x="37" y="41"/>
                  <a:pt x="37" y="41"/>
                </a:cubicBezTo>
                <a:cubicBezTo>
                  <a:pt x="41" y="41"/>
                  <a:pt x="45" y="38"/>
                  <a:pt x="48" y="35"/>
                </a:cubicBezTo>
                <a:cubicBezTo>
                  <a:pt x="55" y="30"/>
                  <a:pt x="62" y="26"/>
                  <a:pt x="68" y="21"/>
                </a:cubicBezTo>
                <a:cubicBezTo>
                  <a:pt x="70" y="20"/>
                  <a:pt x="71" y="19"/>
                  <a:pt x="72" y="18"/>
                </a:cubicBezTo>
                <a:lnTo>
                  <a:pt x="72" y="50"/>
                </a:lnTo>
                <a:close/>
              </a:path>
            </a:pathLst>
          </a:custGeom>
          <a:solidFill>
            <a:schemeClr val="accent6"/>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29" name="Freeform 152"/>
          <p:cNvSpPr>
            <a:spLocks noEditPoints="1"/>
          </p:cNvSpPr>
          <p:nvPr/>
        </p:nvSpPr>
        <p:spPr bwMode="auto">
          <a:xfrm>
            <a:off x="8217537" y="2078914"/>
            <a:ext cx="230188" cy="212725"/>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accent6"/>
          </a:solidFill>
          <a:ln w="9525">
            <a:no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wipe(down)">
                                      <p:cBhvr>
                                        <p:cTn id="7" dur="1000"/>
                                        <p:tgtEl>
                                          <p:spTgt spid="1033"/>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p:cTn id="11" dur="500" fill="hold"/>
                                        <p:tgtEl>
                                          <p:spTgt spid="64"/>
                                        </p:tgtEl>
                                        <p:attrNameLst>
                                          <p:attrName>ppt_w</p:attrName>
                                        </p:attrNameLst>
                                      </p:cBhvr>
                                      <p:tavLst>
                                        <p:tav tm="0">
                                          <p:val>
                                            <p:fltVal val="0"/>
                                          </p:val>
                                        </p:tav>
                                        <p:tav tm="100000">
                                          <p:val>
                                            <p:strVal val="#ppt_w"/>
                                          </p:val>
                                        </p:tav>
                                      </p:tavLst>
                                    </p:anim>
                                    <p:anim calcmode="lin" valueType="num">
                                      <p:cBhvr>
                                        <p:cTn id="12" dur="500" fill="hold"/>
                                        <p:tgtEl>
                                          <p:spTgt spid="64"/>
                                        </p:tgtEl>
                                        <p:attrNameLst>
                                          <p:attrName>ppt_h</p:attrName>
                                        </p:attrNameLst>
                                      </p:cBhvr>
                                      <p:tavLst>
                                        <p:tav tm="0">
                                          <p:val>
                                            <p:fltVal val="0"/>
                                          </p:val>
                                        </p:tav>
                                        <p:tav tm="100000">
                                          <p:val>
                                            <p:strVal val="#ppt_h"/>
                                          </p:val>
                                        </p:tav>
                                      </p:tavLst>
                                    </p:anim>
                                    <p:animEffect transition="in" filter="fade">
                                      <p:cBhvr>
                                        <p:cTn id="13" dur="500"/>
                                        <p:tgtEl>
                                          <p:spTgt spid="64"/>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 calcmode="lin" valueType="num">
                                      <p:cBhvr>
                                        <p:cTn id="23" dur="500" fill="hold"/>
                                        <p:tgtEl>
                                          <p:spTgt spid="72"/>
                                        </p:tgtEl>
                                        <p:attrNameLst>
                                          <p:attrName>ppt_w</p:attrName>
                                        </p:attrNameLst>
                                      </p:cBhvr>
                                      <p:tavLst>
                                        <p:tav tm="0">
                                          <p:val>
                                            <p:fltVal val="0"/>
                                          </p:val>
                                        </p:tav>
                                        <p:tav tm="100000">
                                          <p:val>
                                            <p:strVal val="#ppt_w"/>
                                          </p:val>
                                        </p:tav>
                                      </p:tavLst>
                                    </p:anim>
                                    <p:anim calcmode="lin" valueType="num">
                                      <p:cBhvr>
                                        <p:cTn id="24" dur="500" fill="hold"/>
                                        <p:tgtEl>
                                          <p:spTgt spid="72"/>
                                        </p:tgtEl>
                                        <p:attrNameLst>
                                          <p:attrName>ppt_h</p:attrName>
                                        </p:attrNameLst>
                                      </p:cBhvr>
                                      <p:tavLst>
                                        <p:tav tm="0">
                                          <p:val>
                                            <p:fltVal val="0"/>
                                          </p:val>
                                        </p:tav>
                                        <p:tav tm="100000">
                                          <p:val>
                                            <p:strVal val="#ppt_h"/>
                                          </p:val>
                                        </p:tav>
                                      </p:tavLst>
                                    </p:anim>
                                    <p:animEffect transition="in" filter="fade">
                                      <p:cBhvr>
                                        <p:cTn id="25" dur="500"/>
                                        <p:tgtEl>
                                          <p:spTgt spid="72"/>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Effect transition="in" filter="fade">
                                      <p:cBhvr>
                                        <p:cTn id="31" dur="500"/>
                                        <p:tgtEl>
                                          <p:spTgt spid="22"/>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66"/>
                                        </p:tgtEl>
                                        <p:attrNameLst>
                                          <p:attrName>style.visibility</p:attrName>
                                        </p:attrNameLst>
                                      </p:cBhvr>
                                      <p:to>
                                        <p:strVal val="visible"/>
                                      </p:to>
                                    </p:set>
                                    <p:anim calcmode="lin" valueType="num">
                                      <p:cBhvr>
                                        <p:cTn id="35" dur="500" fill="hold"/>
                                        <p:tgtEl>
                                          <p:spTgt spid="66"/>
                                        </p:tgtEl>
                                        <p:attrNameLst>
                                          <p:attrName>ppt_w</p:attrName>
                                        </p:attrNameLst>
                                      </p:cBhvr>
                                      <p:tavLst>
                                        <p:tav tm="0">
                                          <p:val>
                                            <p:fltVal val="0"/>
                                          </p:val>
                                        </p:tav>
                                        <p:tav tm="100000">
                                          <p:val>
                                            <p:strVal val="#ppt_w"/>
                                          </p:val>
                                        </p:tav>
                                      </p:tavLst>
                                    </p:anim>
                                    <p:anim calcmode="lin" valueType="num">
                                      <p:cBhvr>
                                        <p:cTn id="36" dur="500" fill="hold"/>
                                        <p:tgtEl>
                                          <p:spTgt spid="66"/>
                                        </p:tgtEl>
                                        <p:attrNameLst>
                                          <p:attrName>ppt_h</p:attrName>
                                        </p:attrNameLst>
                                      </p:cBhvr>
                                      <p:tavLst>
                                        <p:tav tm="0">
                                          <p:val>
                                            <p:fltVal val="0"/>
                                          </p:val>
                                        </p:tav>
                                        <p:tav tm="100000">
                                          <p:val>
                                            <p:strVal val="#ppt_h"/>
                                          </p:val>
                                        </p:tav>
                                      </p:tavLst>
                                    </p:anim>
                                    <p:animEffect transition="in" filter="fade">
                                      <p:cBhvr>
                                        <p:cTn id="37" dur="500"/>
                                        <p:tgtEl>
                                          <p:spTgt spid="66"/>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Effect transition="in" filter="fade">
                                      <p:cBhvr>
                                        <p:cTn id="43" dur="500"/>
                                        <p:tgtEl>
                                          <p:spTgt spid="24"/>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cBhvr>
                                        <p:cTn id="47" dur="500" fill="hold"/>
                                        <p:tgtEl>
                                          <p:spTgt spid="73"/>
                                        </p:tgtEl>
                                        <p:attrNameLst>
                                          <p:attrName>ppt_w</p:attrName>
                                        </p:attrNameLst>
                                      </p:cBhvr>
                                      <p:tavLst>
                                        <p:tav tm="0">
                                          <p:val>
                                            <p:fltVal val="0"/>
                                          </p:val>
                                        </p:tav>
                                        <p:tav tm="100000">
                                          <p:val>
                                            <p:strVal val="#ppt_w"/>
                                          </p:val>
                                        </p:tav>
                                      </p:tavLst>
                                    </p:anim>
                                    <p:anim calcmode="lin" valueType="num">
                                      <p:cBhvr>
                                        <p:cTn id="48" dur="500" fill="hold"/>
                                        <p:tgtEl>
                                          <p:spTgt spid="73"/>
                                        </p:tgtEl>
                                        <p:attrNameLst>
                                          <p:attrName>ppt_h</p:attrName>
                                        </p:attrNameLst>
                                      </p:cBhvr>
                                      <p:tavLst>
                                        <p:tav tm="0">
                                          <p:val>
                                            <p:fltVal val="0"/>
                                          </p:val>
                                        </p:tav>
                                        <p:tav tm="100000">
                                          <p:val>
                                            <p:strVal val="#ppt_h"/>
                                          </p:val>
                                        </p:tav>
                                      </p:tavLst>
                                    </p:anim>
                                    <p:animEffect transition="in" filter="fade">
                                      <p:cBhvr>
                                        <p:cTn id="49" dur="500"/>
                                        <p:tgtEl>
                                          <p:spTgt spid="73"/>
                                        </p:tgtEl>
                                      </p:cBhvr>
                                    </p:animEffect>
                                  </p:childTnLst>
                                </p:cTn>
                              </p:par>
                            </p:childTnLst>
                          </p:cTn>
                        </p:par>
                        <p:par>
                          <p:cTn id="50" fill="hold">
                            <p:stCondLst>
                              <p:cond delay="4500"/>
                            </p:stCondLst>
                            <p:childTnLst>
                              <p:par>
                                <p:cTn id="51" presetID="53" presetClass="entr" presetSubtype="16"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p:cTn id="53" dur="500" fill="hold"/>
                                        <p:tgtEl>
                                          <p:spTgt spid="26"/>
                                        </p:tgtEl>
                                        <p:attrNameLst>
                                          <p:attrName>ppt_w</p:attrName>
                                        </p:attrNameLst>
                                      </p:cBhvr>
                                      <p:tavLst>
                                        <p:tav tm="0">
                                          <p:val>
                                            <p:fltVal val="0"/>
                                          </p:val>
                                        </p:tav>
                                        <p:tav tm="100000">
                                          <p:val>
                                            <p:strVal val="#ppt_w"/>
                                          </p:val>
                                        </p:tav>
                                      </p:tavLst>
                                    </p:anim>
                                    <p:anim calcmode="lin" valueType="num">
                                      <p:cBhvr>
                                        <p:cTn id="54" dur="500" fill="hold"/>
                                        <p:tgtEl>
                                          <p:spTgt spid="26"/>
                                        </p:tgtEl>
                                        <p:attrNameLst>
                                          <p:attrName>ppt_h</p:attrName>
                                        </p:attrNameLst>
                                      </p:cBhvr>
                                      <p:tavLst>
                                        <p:tav tm="0">
                                          <p:val>
                                            <p:fltVal val="0"/>
                                          </p:val>
                                        </p:tav>
                                        <p:tav tm="100000">
                                          <p:val>
                                            <p:strVal val="#ppt_h"/>
                                          </p:val>
                                        </p:tav>
                                      </p:tavLst>
                                    </p:anim>
                                    <p:animEffect transition="in" filter="fade">
                                      <p:cBhvr>
                                        <p:cTn id="55" dur="500"/>
                                        <p:tgtEl>
                                          <p:spTgt spid="26"/>
                                        </p:tgtEl>
                                      </p:cBhvr>
                                    </p:animEffect>
                                  </p:childTnLst>
                                </p:cTn>
                              </p:par>
                            </p:childTnLst>
                          </p:cTn>
                        </p:par>
                        <p:par>
                          <p:cTn id="56" fill="hold">
                            <p:stCondLst>
                              <p:cond delay="5000"/>
                            </p:stCondLst>
                            <p:childTnLst>
                              <p:par>
                                <p:cTn id="57" presetID="53" presetClass="entr" presetSubtype="16" fill="hold" grpId="0" nodeType="afterEffect">
                                  <p:stCondLst>
                                    <p:cond delay="0"/>
                                  </p:stCondLst>
                                  <p:childTnLst>
                                    <p:set>
                                      <p:cBhvr>
                                        <p:cTn id="58" dur="1" fill="hold">
                                          <p:stCondLst>
                                            <p:cond delay="0"/>
                                          </p:stCondLst>
                                        </p:cTn>
                                        <p:tgtEl>
                                          <p:spTgt spid="69"/>
                                        </p:tgtEl>
                                        <p:attrNameLst>
                                          <p:attrName>style.visibility</p:attrName>
                                        </p:attrNameLst>
                                      </p:cBhvr>
                                      <p:to>
                                        <p:strVal val="visible"/>
                                      </p:to>
                                    </p:set>
                                    <p:anim calcmode="lin" valueType="num">
                                      <p:cBhvr>
                                        <p:cTn id="59" dur="500" fill="hold"/>
                                        <p:tgtEl>
                                          <p:spTgt spid="69"/>
                                        </p:tgtEl>
                                        <p:attrNameLst>
                                          <p:attrName>ppt_w</p:attrName>
                                        </p:attrNameLst>
                                      </p:cBhvr>
                                      <p:tavLst>
                                        <p:tav tm="0">
                                          <p:val>
                                            <p:fltVal val="0"/>
                                          </p:val>
                                        </p:tav>
                                        <p:tav tm="100000">
                                          <p:val>
                                            <p:strVal val="#ppt_w"/>
                                          </p:val>
                                        </p:tav>
                                      </p:tavLst>
                                    </p:anim>
                                    <p:anim calcmode="lin" valueType="num">
                                      <p:cBhvr>
                                        <p:cTn id="60" dur="500" fill="hold"/>
                                        <p:tgtEl>
                                          <p:spTgt spid="69"/>
                                        </p:tgtEl>
                                        <p:attrNameLst>
                                          <p:attrName>ppt_h</p:attrName>
                                        </p:attrNameLst>
                                      </p:cBhvr>
                                      <p:tavLst>
                                        <p:tav tm="0">
                                          <p:val>
                                            <p:fltVal val="0"/>
                                          </p:val>
                                        </p:tav>
                                        <p:tav tm="100000">
                                          <p:val>
                                            <p:strVal val="#ppt_h"/>
                                          </p:val>
                                        </p:tav>
                                      </p:tavLst>
                                    </p:anim>
                                    <p:animEffect transition="in" filter="fade">
                                      <p:cBhvr>
                                        <p:cTn id="61" dur="500"/>
                                        <p:tgtEl>
                                          <p:spTgt spid="69"/>
                                        </p:tgtEl>
                                      </p:cBhvr>
                                    </p:animEffect>
                                  </p:childTnLst>
                                </p:cTn>
                              </p:par>
                            </p:childTnLst>
                          </p:cTn>
                        </p:par>
                        <p:par>
                          <p:cTn id="62" fill="hold">
                            <p:stCondLst>
                              <p:cond delay="5500"/>
                            </p:stCondLst>
                            <p:childTnLst>
                              <p:par>
                                <p:cTn id="63" presetID="53" presetClass="entr" presetSubtype="16"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500" fill="hold"/>
                                        <p:tgtEl>
                                          <p:spTgt spid="27"/>
                                        </p:tgtEl>
                                        <p:attrNameLst>
                                          <p:attrName>ppt_w</p:attrName>
                                        </p:attrNameLst>
                                      </p:cBhvr>
                                      <p:tavLst>
                                        <p:tav tm="0">
                                          <p:val>
                                            <p:fltVal val="0"/>
                                          </p:val>
                                        </p:tav>
                                        <p:tav tm="100000">
                                          <p:val>
                                            <p:strVal val="#ppt_w"/>
                                          </p:val>
                                        </p:tav>
                                      </p:tavLst>
                                    </p:anim>
                                    <p:anim calcmode="lin" valueType="num">
                                      <p:cBhvr>
                                        <p:cTn id="66" dur="500" fill="hold"/>
                                        <p:tgtEl>
                                          <p:spTgt spid="27"/>
                                        </p:tgtEl>
                                        <p:attrNameLst>
                                          <p:attrName>ppt_h</p:attrName>
                                        </p:attrNameLst>
                                      </p:cBhvr>
                                      <p:tavLst>
                                        <p:tav tm="0">
                                          <p:val>
                                            <p:fltVal val="0"/>
                                          </p:val>
                                        </p:tav>
                                        <p:tav tm="100000">
                                          <p:val>
                                            <p:strVal val="#ppt_h"/>
                                          </p:val>
                                        </p:tav>
                                      </p:tavLst>
                                    </p:anim>
                                    <p:animEffect transition="in" filter="fade">
                                      <p:cBhvr>
                                        <p:cTn id="67" dur="500"/>
                                        <p:tgtEl>
                                          <p:spTgt spid="27"/>
                                        </p:tgtEl>
                                      </p:cBhvr>
                                    </p:animEffect>
                                  </p:childTnLst>
                                </p:cTn>
                              </p:par>
                            </p:childTnLst>
                          </p:cTn>
                        </p:par>
                        <p:par>
                          <p:cTn id="68" fill="hold">
                            <p:stCondLst>
                              <p:cond delay="6000"/>
                            </p:stCondLst>
                            <p:childTnLst>
                              <p:par>
                                <p:cTn id="69" presetID="53" presetClass="entr" presetSubtype="16" fill="hold" grpId="0" nodeType="afterEffect">
                                  <p:stCondLst>
                                    <p:cond delay="0"/>
                                  </p:stCondLst>
                                  <p:childTnLst>
                                    <p:set>
                                      <p:cBhvr>
                                        <p:cTn id="70" dur="1" fill="hold">
                                          <p:stCondLst>
                                            <p:cond delay="0"/>
                                          </p:stCondLst>
                                        </p:cTn>
                                        <p:tgtEl>
                                          <p:spTgt spid="75"/>
                                        </p:tgtEl>
                                        <p:attrNameLst>
                                          <p:attrName>style.visibility</p:attrName>
                                        </p:attrNameLst>
                                      </p:cBhvr>
                                      <p:to>
                                        <p:strVal val="visible"/>
                                      </p:to>
                                    </p:set>
                                    <p:anim calcmode="lin" valueType="num">
                                      <p:cBhvr>
                                        <p:cTn id="71" dur="500" fill="hold"/>
                                        <p:tgtEl>
                                          <p:spTgt spid="75"/>
                                        </p:tgtEl>
                                        <p:attrNameLst>
                                          <p:attrName>ppt_w</p:attrName>
                                        </p:attrNameLst>
                                      </p:cBhvr>
                                      <p:tavLst>
                                        <p:tav tm="0">
                                          <p:val>
                                            <p:fltVal val="0"/>
                                          </p:val>
                                        </p:tav>
                                        <p:tav tm="100000">
                                          <p:val>
                                            <p:strVal val="#ppt_w"/>
                                          </p:val>
                                        </p:tav>
                                      </p:tavLst>
                                    </p:anim>
                                    <p:anim calcmode="lin" valueType="num">
                                      <p:cBhvr>
                                        <p:cTn id="72" dur="500" fill="hold"/>
                                        <p:tgtEl>
                                          <p:spTgt spid="75"/>
                                        </p:tgtEl>
                                        <p:attrNameLst>
                                          <p:attrName>ppt_h</p:attrName>
                                        </p:attrNameLst>
                                      </p:cBhvr>
                                      <p:tavLst>
                                        <p:tav tm="0">
                                          <p:val>
                                            <p:fltVal val="0"/>
                                          </p:val>
                                        </p:tav>
                                        <p:tav tm="100000">
                                          <p:val>
                                            <p:strVal val="#ppt_h"/>
                                          </p:val>
                                        </p:tav>
                                      </p:tavLst>
                                    </p:anim>
                                    <p:animEffect transition="in" filter="fade">
                                      <p:cBhvr>
                                        <p:cTn id="73" dur="500"/>
                                        <p:tgtEl>
                                          <p:spTgt spid="75"/>
                                        </p:tgtEl>
                                      </p:cBhvr>
                                    </p:animEffect>
                                  </p:childTnLst>
                                </p:cTn>
                              </p:par>
                            </p:childTnLst>
                          </p:cTn>
                        </p:par>
                        <p:par>
                          <p:cTn id="74" fill="hold">
                            <p:stCondLst>
                              <p:cond delay="6500"/>
                            </p:stCondLst>
                            <p:childTnLst>
                              <p:par>
                                <p:cTn id="75" presetID="53" presetClass="entr" presetSubtype="16" fill="hold" grpId="0" nodeType="after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Effect transition="in" filter="fade">
                                      <p:cBhvr>
                                        <p:cTn id="79" dur="500"/>
                                        <p:tgtEl>
                                          <p:spTgt spid="29"/>
                                        </p:tgtEl>
                                      </p:cBhvr>
                                    </p:animEffect>
                                  </p:childTnLst>
                                </p:cTn>
                              </p:par>
                            </p:childTnLst>
                          </p:cTn>
                        </p:par>
                        <p:par>
                          <p:cTn id="80" fill="hold">
                            <p:stCondLst>
                              <p:cond delay="7000"/>
                            </p:stCondLst>
                            <p:childTnLst>
                              <p:par>
                                <p:cTn id="81" presetID="53" presetClass="entr" presetSubtype="16" fill="hold" grpId="0" nodeType="afterEffect">
                                  <p:stCondLst>
                                    <p:cond delay="0"/>
                                  </p:stCondLst>
                                  <p:childTnLst>
                                    <p:set>
                                      <p:cBhvr>
                                        <p:cTn id="82" dur="1" fill="hold">
                                          <p:stCondLst>
                                            <p:cond delay="0"/>
                                          </p:stCondLst>
                                        </p:cTn>
                                        <p:tgtEl>
                                          <p:spTgt spid="74"/>
                                        </p:tgtEl>
                                        <p:attrNameLst>
                                          <p:attrName>style.visibility</p:attrName>
                                        </p:attrNameLst>
                                      </p:cBhvr>
                                      <p:to>
                                        <p:strVal val="visible"/>
                                      </p:to>
                                    </p:set>
                                    <p:anim calcmode="lin" valueType="num">
                                      <p:cBhvr>
                                        <p:cTn id="83" dur="500" fill="hold"/>
                                        <p:tgtEl>
                                          <p:spTgt spid="74"/>
                                        </p:tgtEl>
                                        <p:attrNameLst>
                                          <p:attrName>ppt_w</p:attrName>
                                        </p:attrNameLst>
                                      </p:cBhvr>
                                      <p:tavLst>
                                        <p:tav tm="0">
                                          <p:val>
                                            <p:fltVal val="0"/>
                                          </p:val>
                                        </p:tav>
                                        <p:tav tm="100000">
                                          <p:val>
                                            <p:strVal val="#ppt_w"/>
                                          </p:val>
                                        </p:tav>
                                      </p:tavLst>
                                    </p:anim>
                                    <p:anim calcmode="lin" valueType="num">
                                      <p:cBhvr>
                                        <p:cTn id="84" dur="500" fill="hold"/>
                                        <p:tgtEl>
                                          <p:spTgt spid="74"/>
                                        </p:tgtEl>
                                        <p:attrNameLst>
                                          <p:attrName>ppt_h</p:attrName>
                                        </p:attrNameLst>
                                      </p:cBhvr>
                                      <p:tavLst>
                                        <p:tav tm="0">
                                          <p:val>
                                            <p:fltVal val="0"/>
                                          </p:val>
                                        </p:tav>
                                        <p:tav tm="100000">
                                          <p:val>
                                            <p:strVal val="#ppt_h"/>
                                          </p:val>
                                        </p:tav>
                                      </p:tavLst>
                                    </p:anim>
                                    <p:animEffect transition="in" filter="fade">
                                      <p:cBhvr>
                                        <p:cTn id="85" dur="500"/>
                                        <p:tgtEl>
                                          <p:spTgt spid="74"/>
                                        </p:tgtEl>
                                      </p:cBhvr>
                                    </p:animEffect>
                                  </p:childTnLst>
                                </p:cTn>
                              </p:par>
                            </p:childTnLst>
                          </p:cTn>
                        </p:par>
                        <p:par>
                          <p:cTn id="86" fill="hold">
                            <p:stCondLst>
                              <p:cond delay="7500"/>
                            </p:stCondLst>
                            <p:childTnLst>
                              <p:par>
                                <p:cTn id="87" presetID="53" presetClass="entr" presetSubtype="16" fill="hold" grpId="0" nodeType="afterEffect">
                                  <p:stCondLst>
                                    <p:cond delay="0"/>
                                  </p:stCondLst>
                                  <p:childTnLst>
                                    <p:set>
                                      <p:cBhvr>
                                        <p:cTn id="88" dur="1" fill="hold">
                                          <p:stCondLst>
                                            <p:cond delay="0"/>
                                          </p:stCondLst>
                                        </p:cTn>
                                        <p:tgtEl>
                                          <p:spTgt spid="28"/>
                                        </p:tgtEl>
                                        <p:attrNameLst>
                                          <p:attrName>style.visibility</p:attrName>
                                        </p:attrNameLst>
                                      </p:cBhvr>
                                      <p:to>
                                        <p:strVal val="visible"/>
                                      </p:to>
                                    </p:set>
                                    <p:anim calcmode="lin" valueType="num">
                                      <p:cBhvr>
                                        <p:cTn id="89" dur="500" fill="hold"/>
                                        <p:tgtEl>
                                          <p:spTgt spid="28"/>
                                        </p:tgtEl>
                                        <p:attrNameLst>
                                          <p:attrName>ppt_w</p:attrName>
                                        </p:attrNameLst>
                                      </p:cBhvr>
                                      <p:tavLst>
                                        <p:tav tm="0">
                                          <p:val>
                                            <p:fltVal val="0"/>
                                          </p:val>
                                        </p:tav>
                                        <p:tav tm="100000">
                                          <p:val>
                                            <p:strVal val="#ppt_w"/>
                                          </p:val>
                                        </p:tav>
                                      </p:tavLst>
                                    </p:anim>
                                    <p:anim calcmode="lin" valueType="num">
                                      <p:cBhvr>
                                        <p:cTn id="90" dur="500" fill="hold"/>
                                        <p:tgtEl>
                                          <p:spTgt spid="28"/>
                                        </p:tgtEl>
                                        <p:attrNameLst>
                                          <p:attrName>ppt_h</p:attrName>
                                        </p:attrNameLst>
                                      </p:cBhvr>
                                      <p:tavLst>
                                        <p:tav tm="0">
                                          <p:val>
                                            <p:fltVal val="0"/>
                                          </p:val>
                                        </p:tav>
                                        <p:tav tm="100000">
                                          <p:val>
                                            <p:strVal val="#ppt_h"/>
                                          </p:val>
                                        </p:tav>
                                      </p:tavLst>
                                    </p:anim>
                                    <p:animEffect transition="in" filter="fade">
                                      <p:cBhvr>
                                        <p:cTn id="91" dur="500"/>
                                        <p:tgtEl>
                                          <p:spTgt spid="28"/>
                                        </p:tgtEl>
                                      </p:cBhvr>
                                    </p:animEffect>
                                  </p:childTnLst>
                                </p:cTn>
                              </p:par>
                            </p:childTnLst>
                          </p:cTn>
                        </p:par>
                        <p:par>
                          <p:cTn id="92" fill="hold">
                            <p:stCondLst>
                              <p:cond delay="8000"/>
                            </p:stCondLst>
                            <p:childTnLst>
                              <p:par>
                                <p:cTn id="93" presetID="53" presetClass="entr" presetSubtype="16" fill="hold" grpId="0" nodeType="after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p:cTn id="95" dur="500" fill="hold"/>
                                        <p:tgtEl>
                                          <p:spTgt spid="76"/>
                                        </p:tgtEl>
                                        <p:attrNameLst>
                                          <p:attrName>ppt_w</p:attrName>
                                        </p:attrNameLst>
                                      </p:cBhvr>
                                      <p:tavLst>
                                        <p:tav tm="0">
                                          <p:val>
                                            <p:fltVal val="0"/>
                                          </p:val>
                                        </p:tav>
                                        <p:tav tm="100000">
                                          <p:val>
                                            <p:strVal val="#ppt_w"/>
                                          </p:val>
                                        </p:tav>
                                      </p:tavLst>
                                    </p:anim>
                                    <p:anim calcmode="lin" valueType="num">
                                      <p:cBhvr>
                                        <p:cTn id="96" dur="500" fill="hold"/>
                                        <p:tgtEl>
                                          <p:spTgt spid="76"/>
                                        </p:tgtEl>
                                        <p:attrNameLst>
                                          <p:attrName>ppt_h</p:attrName>
                                        </p:attrNameLst>
                                      </p:cBhvr>
                                      <p:tavLst>
                                        <p:tav tm="0">
                                          <p:val>
                                            <p:fltVal val="0"/>
                                          </p:val>
                                        </p:tav>
                                        <p:tav tm="100000">
                                          <p:val>
                                            <p:strVal val="#ppt_h"/>
                                          </p:val>
                                        </p:tav>
                                      </p:tavLst>
                                    </p:anim>
                                    <p:animEffect transition="in" filter="fade">
                                      <p:cBhvr>
                                        <p:cTn id="97" dur="500"/>
                                        <p:tgtEl>
                                          <p:spTgt spid="76"/>
                                        </p:tgtEl>
                                      </p:cBhvr>
                                    </p:animEffect>
                                  </p:childTnLst>
                                </p:cTn>
                              </p:par>
                            </p:childTnLst>
                          </p:cTn>
                        </p:par>
                        <p:par>
                          <p:cTn id="98" fill="hold">
                            <p:stCondLst>
                              <p:cond delay="8500"/>
                            </p:stCondLst>
                            <p:childTnLst>
                              <p:par>
                                <p:cTn id="99" presetID="53" presetClass="entr" presetSubtype="16" fill="hold" grpId="0" nodeType="afterEffect">
                                  <p:stCondLst>
                                    <p:cond delay="0"/>
                                  </p:stCondLst>
                                  <p:childTnLst>
                                    <p:set>
                                      <p:cBhvr>
                                        <p:cTn id="100" dur="1" fill="hold">
                                          <p:stCondLst>
                                            <p:cond delay="0"/>
                                          </p:stCondLst>
                                        </p:cTn>
                                        <p:tgtEl>
                                          <p:spTgt spid="25"/>
                                        </p:tgtEl>
                                        <p:attrNameLst>
                                          <p:attrName>style.visibility</p:attrName>
                                        </p:attrNameLst>
                                      </p:cBhvr>
                                      <p:to>
                                        <p:strVal val="visible"/>
                                      </p:to>
                                    </p:set>
                                    <p:anim calcmode="lin" valueType="num">
                                      <p:cBhvr>
                                        <p:cTn id="101" dur="500" fill="hold"/>
                                        <p:tgtEl>
                                          <p:spTgt spid="25"/>
                                        </p:tgtEl>
                                        <p:attrNameLst>
                                          <p:attrName>ppt_w</p:attrName>
                                        </p:attrNameLst>
                                      </p:cBhvr>
                                      <p:tavLst>
                                        <p:tav tm="0">
                                          <p:val>
                                            <p:fltVal val="0"/>
                                          </p:val>
                                        </p:tav>
                                        <p:tav tm="100000">
                                          <p:val>
                                            <p:strVal val="#ppt_w"/>
                                          </p:val>
                                        </p:tav>
                                      </p:tavLst>
                                    </p:anim>
                                    <p:anim calcmode="lin" valueType="num">
                                      <p:cBhvr>
                                        <p:cTn id="102" dur="500" fill="hold"/>
                                        <p:tgtEl>
                                          <p:spTgt spid="25"/>
                                        </p:tgtEl>
                                        <p:attrNameLst>
                                          <p:attrName>ppt_h</p:attrName>
                                        </p:attrNameLst>
                                      </p:cBhvr>
                                      <p:tavLst>
                                        <p:tav tm="0">
                                          <p:val>
                                            <p:fltVal val="0"/>
                                          </p:val>
                                        </p:tav>
                                        <p:tav tm="100000">
                                          <p:val>
                                            <p:strVal val="#ppt_h"/>
                                          </p:val>
                                        </p:tav>
                                      </p:tavLst>
                                    </p:anim>
                                    <p:animEffect transition="in" filter="fade">
                                      <p:cBhvr>
                                        <p:cTn id="10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bldLvl="0" animBg="1"/>
      <p:bldP spid="64" grpId="0" bldLvl="0" animBg="1"/>
      <p:bldP spid="66" grpId="0" bldLvl="0" animBg="1"/>
      <p:bldP spid="69" grpId="0" bldLvl="0" animBg="1"/>
      <p:bldP spid="72" grpId="0" bldLvl="0" animBg="1"/>
      <p:bldP spid="73" grpId="0" bldLvl="0" animBg="1"/>
      <p:bldP spid="74" grpId="0" bldLvl="0" animBg="1"/>
      <p:bldP spid="75" grpId="0" bldLvl="0" animBg="1"/>
      <p:bldP spid="76" grpId="0" bldLvl="0" animBg="1"/>
      <p:bldP spid="22" grpId="0" bldLvl="0" animBg="1"/>
      <p:bldP spid="23" grpId="0" bldLvl="0" animBg="1"/>
      <p:bldP spid="24" grpId="0" bldLvl="0" animBg="1"/>
      <p:bldP spid="25" grpId="0" bldLvl="0" animBg="1"/>
      <p:bldP spid="26" grpId="0" bldLvl="0" animBg="1"/>
      <p:bldP spid="27" grpId="0" bldLvl="0" animBg="1"/>
      <p:bldP spid="28" grpId="0" bldLvl="0" animBg="1"/>
      <p:bldP spid="29"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2"/>
          <p:cNvSpPr>
            <a:spLocks noGrp="1" noChangeArrowheads="1"/>
          </p:cNvSpPr>
          <p:nvPr>
            <p:ph type="title" idx="4294967295"/>
          </p:nvPr>
        </p:nvSpPr>
        <p:spPr>
          <a:xfrm>
            <a:off x="0" y="205740"/>
            <a:ext cx="6172200" cy="692150"/>
          </a:xfrm>
        </p:spPr>
        <p:txBody>
          <a:bodyPr/>
          <a:lstStyle/>
          <a:p>
            <a:pPr eaLnBrk="1" hangingPunct="1"/>
            <a:r>
              <a:rPr lang="zh-CN" altLang="en-US" sz="3200" b="1">
                <a:solidFill>
                  <a:srgbClr val="000000"/>
                </a:solidFill>
                <a:latin typeface="Times New Roman" pitchFamily="18" charset="0"/>
                <a:ea typeface="楷体" charset="0"/>
                <a:cs typeface="微软雅黑"/>
              </a:rPr>
              <a:t>问题描述：最大子段和求解</a:t>
            </a:r>
          </a:p>
        </p:txBody>
      </p:sp>
      <p:pic>
        <p:nvPicPr>
          <p:cNvPr id="390148" name="Picture 4"/>
          <p:cNvPicPr>
            <a:picLocks noChangeAspect="1" noChangeArrowheads="1"/>
          </p:cNvPicPr>
          <p:nvPr/>
        </p:nvPicPr>
        <p:blipFill>
          <a:blip r:embed="rId2"/>
          <a:srcRect/>
          <a:stretch>
            <a:fillRect/>
          </a:stretch>
        </p:blipFill>
        <p:spPr bwMode="auto">
          <a:xfrm>
            <a:off x="1494235" y="1006079"/>
            <a:ext cx="5016103" cy="2150269"/>
          </a:xfrm>
          <a:prstGeom prst="rect">
            <a:avLst/>
          </a:prstGeom>
          <a:noFill/>
          <a:ln w="9525">
            <a:noFill/>
            <a:miter lim="800000"/>
            <a:headEnd/>
            <a:tailEnd/>
          </a:ln>
        </p:spPr>
      </p:pic>
      <p:pic>
        <p:nvPicPr>
          <p:cNvPr id="390149" name="Picture 5"/>
          <p:cNvPicPr>
            <a:picLocks noChangeAspect="1" noChangeArrowheads="1"/>
          </p:cNvPicPr>
          <p:nvPr/>
        </p:nvPicPr>
        <p:blipFill>
          <a:blip r:embed="rId3"/>
          <a:srcRect/>
          <a:stretch>
            <a:fillRect/>
          </a:stretch>
        </p:blipFill>
        <p:spPr bwMode="auto">
          <a:xfrm>
            <a:off x="1547813" y="3463529"/>
            <a:ext cx="5735241" cy="83581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90148"/>
                                        </p:tgtEl>
                                        <p:attrNameLst>
                                          <p:attrName>style.visibility</p:attrName>
                                        </p:attrNameLst>
                                      </p:cBhvr>
                                      <p:to>
                                        <p:strVal val="visible"/>
                                      </p:to>
                                    </p:set>
                                    <p:animEffect transition="in" filter="randombar(horizontal)">
                                      <p:cBhvr>
                                        <p:cTn id="7" dur="500"/>
                                        <p:tgtEl>
                                          <p:spTgt spid="39014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90149"/>
                                        </p:tgtEl>
                                        <p:attrNameLst>
                                          <p:attrName>style.visibility</p:attrName>
                                        </p:attrNameLst>
                                      </p:cBhvr>
                                      <p:to>
                                        <p:strVal val="visible"/>
                                      </p:to>
                                    </p:set>
                                    <p:animEffect transition="in" filter="checkerboard(across)">
                                      <p:cBhvr>
                                        <p:cTn id="12" dur="500"/>
                                        <p:tgtEl>
                                          <p:spTgt spid="390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777875" y="843915"/>
            <a:ext cx="8041640" cy="608965"/>
          </a:xfrm>
          <a:prstGeom prst="rect">
            <a:avLst/>
          </a:prstGeom>
          <a:noFill/>
          <a:ln w="9525">
            <a:noFill/>
            <a:miter lim="800000"/>
          </a:ln>
        </p:spPr>
        <p:txBody>
          <a:bodyPr/>
          <a:lstStyle/>
          <a:p>
            <a:pPr marL="342900" indent="-342900">
              <a:spcBef>
                <a:spcPct val="20000"/>
              </a:spcBef>
              <a:buClr>
                <a:schemeClr val="accent1"/>
              </a:buClr>
              <a:buSzPct val="65000"/>
              <a:buFont typeface="Wingdings" pitchFamily="2" charset="2"/>
              <a:buChar char="n"/>
            </a:pPr>
            <a:r>
              <a:rPr lang="zh-CN" altLang="en-US" sz="2400" b="1">
                <a:solidFill>
                  <a:srgbClr val="000000"/>
                </a:solidFill>
                <a:latin typeface="Times New Roman" pitchFamily="18" charset="0"/>
                <a:ea typeface="楷体" charset="0"/>
                <a:cs typeface="楷体_GB2312"/>
              </a:rPr>
              <a:t>动态规划算法与分治法类似，其基本思想也是将待求解问题分解成若干个子问题。</a:t>
            </a:r>
          </a:p>
        </p:txBody>
      </p:sp>
      <p:sp>
        <p:nvSpPr>
          <p:cNvPr id="284675" name="Rectangle 3"/>
          <p:cNvSpPr>
            <a:spLocks noChangeArrowheads="1"/>
          </p:cNvSpPr>
          <p:nvPr/>
        </p:nvSpPr>
        <p:spPr bwMode="auto">
          <a:xfrm>
            <a:off x="1439466" y="195263"/>
            <a:ext cx="5829300" cy="485775"/>
          </a:xfrm>
          <a:prstGeom prst="rect">
            <a:avLst/>
          </a:prstGeom>
          <a:noFill/>
          <a:ln>
            <a:noFill/>
          </a:ln>
          <a:effectLst/>
        </p:spPr>
        <p:txBody>
          <a:bodyPr anchor="ctr"/>
          <a:lstStyle/>
          <a:p>
            <a:pPr algn="ctr">
              <a:defRPr/>
            </a:pPr>
            <a:r>
              <a:rPr lang="zh-CN" altLang="en-US" sz="3150" b="1">
                <a:solidFill>
                  <a:srgbClr val="000000"/>
                </a:solidFill>
                <a:effectLst>
                  <a:outerShdw blurRad="38100" dist="38100" dir="2700000" algn="tl">
                    <a:srgbClr val="C0C0C0"/>
                  </a:outerShdw>
                </a:effectLst>
                <a:latin typeface="Times New Roman" pitchFamily="18" charset="0"/>
                <a:ea typeface="楷体" charset="0"/>
              </a:rPr>
              <a:t>算法总体思想</a:t>
            </a:r>
          </a:p>
        </p:txBody>
      </p:sp>
      <p:grpSp>
        <p:nvGrpSpPr>
          <p:cNvPr id="39940" name="Group 4"/>
          <p:cNvGrpSpPr/>
          <p:nvPr/>
        </p:nvGrpSpPr>
        <p:grpSpPr bwMode="auto">
          <a:xfrm>
            <a:off x="1223963" y="2221706"/>
            <a:ext cx="6536531" cy="2400300"/>
            <a:chOff x="270" y="2025"/>
            <a:chExt cx="5490" cy="2016"/>
          </a:xfrm>
        </p:grpSpPr>
        <p:sp>
          <p:nvSpPr>
            <p:cNvPr id="39941" name="Oval 5"/>
            <p:cNvSpPr>
              <a:spLocks noChangeArrowheads="1"/>
            </p:cNvSpPr>
            <p:nvPr/>
          </p:nvSpPr>
          <p:spPr bwMode="auto">
            <a:xfrm>
              <a:off x="2699" y="2205"/>
              <a:ext cx="504" cy="384"/>
            </a:xfrm>
            <a:prstGeom prst="ellipse">
              <a:avLst/>
            </a:prstGeom>
            <a:solidFill>
              <a:schemeClr val="accent1"/>
            </a:solidFill>
            <a:ln w="19050">
              <a:solidFill>
                <a:schemeClr val="accent2"/>
              </a:solidFill>
              <a:round/>
            </a:ln>
          </p:spPr>
          <p:txBody>
            <a:bodyPr wrap="none" anchor="ctr"/>
            <a:lstStyle/>
            <a:p>
              <a:pPr algn="ctr" eaLnBrk="0" hangingPunct="0"/>
              <a:r>
                <a:rPr lang="en-US" altLang="zh-CN" sz="2400" b="1">
                  <a:solidFill>
                    <a:srgbClr val="000000"/>
                  </a:solidFill>
                  <a:latin typeface="Times New Roman" pitchFamily="18" charset="0"/>
                  <a:ea typeface="楷体" charset="0"/>
                </a:rPr>
                <a:t>n</a:t>
              </a:r>
            </a:p>
          </p:txBody>
        </p:sp>
        <p:cxnSp>
          <p:nvCxnSpPr>
            <p:cNvPr id="39942" name="AutoShape 6"/>
            <p:cNvCxnSpPr>
              <a:cxnSpLocks noChangeShapeType="1"/>
              <a:stCxn id="39941" idx="4"/>
              <a:endCxn id="39949" idx="0"/>
            </p:cNvCxnSpPr>
            <p:nvPr/>
          </p:nvCxnSpPr>
          <p:spPr bwMode="auto">
            <a:xfrm>
              <a:off x="2951" y="2595"/>
              <a:ext cx="2281" cy="512"/>
            </a:xfrm>
            <a:prstGeom prst="straightConnector1">
              <a:avLst/>
            </a:prstGeom>
            <a:noFill/>
            <a:ln w="19050">
              <a:solidFill>
                <a:schemeClr val="accent2"/>
              </a:solidFill>
              <a:round/>
              <a:tailEnd type="triangle" w="med" len="med"/>
            </a:ln>
          </p:spPr>
        </p:cxnSp>
        <p:cxnSp>
          <p:nvCxnSpPr>
            <p:cNvPr id="39943" name="AutoShape 7"/>
            <p:cNvCxnSpPr>
              <a:cxnSpLocks noChangeShapeType="1"/>
              <a:stCxn id="39941" idx="4"/>
              <a:endCxn id="39946" idx="0"/>
            </p:cNvCxnSpPr>
            <p:nvPr/>
          </p:nvCxnSpPr>
          <p:spPr bwMode="auto">
            <a:xfrm flipH="1">
              <a:off x="798" y="2595"/>
              <a:ext cx="2153" cy="480"/>
            </a:xfrm>
            <a:prstGeom prst="straightConnector1">
              <a:avLst/>
            </a:prstGeom>
            <a:noFill/>
            <a:ln w="19050">
              <a:solidFill>
                <a:schemeClr val="accent2"/>
              </a:solidFill>
              <a:round/>
              <a:tailEnd type="triangle" w="med" len="med"/>
            </a:ln>
          </p:spPr>
        </p:cxnSp>
        <p:cxnSp>
          <p:nvCxnSpPr>
            <p:cNvPr id="39944" name="AutoShape 8"/>
            <p:cNvCxnSpPr>
              <a:cxnSpLocks noChangeShapeType="1"/>
              <a:stCxn id="39941" idx="4"/>
              <a:endCxn id="39947" idx="0"/>
            </p:cNvCxnSpPr>
            <p:nvPr/>
          </p:nvCxnSpPr>
          <p:spPr bwMode="auto">
            <a:xfrm flipH="1">
              <a:off x="2276" y="2595"/>
              <a:ext cx="675" cy="512"/>
            </a:xfrm>
            <a:prstGeom prst="straightConnector1">
              <a:avLst/>
            </a:prstGeom>
            <a:noFill/>
            <a:ln w="19050">
              <a:solidFill>
                <a:schemeClr val="accent2"/>
              </a:solidFill>
              <a:round/>
              <a:tailEnd type="triangle" w="med" len="med"/>
            </a:ln>
          </p:spPr>
        </p:cxnSp>
        <p:cxnSp>
          <p:nvCxnSpPr>
            <p:cNvPr id="39945" name="AutoShape 9"/>
            <p:cNvCxnSpPr>
              <a:cxnSpLocks noChangeShapeType="1"/>
              <a:stCxn id="39941" idx="4"/>
              <a:endCxn id="39948" idx="0"/>
            </p:cNvCxnSpPr>
            <p:nvPr/>
          </p:nvCxnSpPr>
          <p:spPr bwMode="auto">
            <a:xfrm>
              <a:off x="2951" y="2595"/>
              <a:ext cx="803" cy="512"/>
            </a:xfrm>
            <a:prstGeom prst="straightConnector1">
              <a:avLst/>
            </a:prstGeom>
            <a:noFill/>
            <a:ln w="19050">
              <a:solidFill>
                <a:schemeClr val="accent2"/>
              </a:solidFill>
              <a:round/>
              <a:tailEnd type="triangle" w="med" len="med"/>
            </a:ln>
          </p:spPr>
        </p:cxnSp>
        <p:sp>
          <p:nvSpPr>
            <p:cNvPr id="39946" name="AutoShape 10"/>
            <p:cNvSpPr>
              <a:spLocks noChangeArrowheads="1"/>
            </p:cNvSpPr>
            <p:nvPr/>
          </p:nvSpPr>
          <p:spPr bwMode="auto">
            <a:xfrm>
              <a:off x="270" y="3081"/>
              <a:ext cx="1056" cy="92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2100" b="1">
                  <a:solidFill>
                    <a:srgbClr val="000000"/>
                  </a:solidFill>
                  <a:latin typeface="Times New Roman" pitchFamily="18" charset="0"/>
                  <a:ea typeface="楷体" charset="0"/>
                </a:rPr>
                <a:t>T(n/2)</a:t>
              </a:r>
            </a:p>
          </p:txBody>
        </p:sp>
        <p:sp>
          <p:nvSpPr>
            <p:cNvPr id="39947" name="AutoShape 11"/>
            <p:cNvSpPr>
              <a:spLocks noChangeArrowheads="1"/>
            </p:cNvSpPr>
            <p:nvPr/>
          </p:nvSpPr>
          <p:spPr bwMode="auto">
            <a:xfrm>
              <a:off x="1748" y="3113"/>
              <a:ext cx="1056" cy="92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2100" b="1">
                  <a:solidFill>
                    <a:srgbClr val="000000"/>
                  </a:solidFill>
                  <a:latin typeface="Times New Roman" pitchFamily="18" charset="0"/>
                  <a:ea typeface="楷体" charset="0"/>
                </a:rPr>
                <a:t>T(n/2)</a:t>
              </a:r>
            </a:p>
          </p:txBody>
        </p:sp>
        <p:sp>
          <p:nvSpPr>
            <p:cNvPr id="39948" name="AutoShape 12"/>
            <p:cNvSpPr>
              <a:spLocks noChangeArrowheads="1"/>
            </p:cNvSpPr>
            <p:nvPr/>
          </p:nvSpPr>
          <p:spPr bwMode="auto">
            <a:xfrm>
              <a:off x="3226" y="3113"/>
              <a:ext cx="1056" cy="92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2100" b="1">
                  <a:solidFill>
                    <a:srgbClr val="000000"/>
                  </a:solidFill>
                  <a:latin typeface="Times New Roman" pitchFamily="18" charset="0"/>
                  <a:ea typeface="楷体" charset="0"/>
                </a:rPr>
                <a:t>T(n/2)</a:t>
              </a:r>
            </a:p>
          </p:txBody>
        </p:sp>
        <p:sp>
          <p:nvSpPr>
            <p:cNvPr id="39949" name="AutoShape 13"/>
            <p:cNvSpPr>
              <a:spLocks noChangeArrowheads="1"/>
            </p:cNvSpPr>
            <p:nvPr/>
          </p:nvSpPr>
          <p:spPr bwMode="auto">
            <a:xfrm>
              <a:off x="4704" y="3113"/>
              <a:ext cx="1056" cy="92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2100" b="1">
                  <a:solidFill>
                    <a:srgbClr val="000000"/>
                  </a:solidFill>
                  <a:latin typeface="Times New Roman" pitchFamily="18" charset="0"/>
                  <a:ea typeface="楷体" charset="0"/>
                </a:rPr>
                <a:t>T(n/2)</a:t>
              </a:r>
            </a:p>
          </p:txBody>
        </p:sp>
        <p:sp>
          <p:nvSpPr>
            <p:cNvPr id="39950" name="AutoShape 14"/>
            <p:cNvSpPr>
              <a:spLocks noChangeArrowheads="1"/>
            </p:cNvSpPr>
            <p:nvPr/>
          </p:nvSpPr>
          <p:spPr bwMode="auto">
            <a:xfrm>
              <a:off x="384" y="2025"/>
              <a:ext cx="816" cy="672"/>
            </a:xfrm>
            <a:prstGeom prst="triangle">
              <a:avLst>
                <a:gd name="adj" fmla="val 50000"/>
              </a:avLst>
            </a:prstGeom>
            <a:solidFill>
              <a:schemeClr val="accent1"/>
            </a:solidFill>
            <a:ln w="9525">
              <a:solidFill>
                <a:schemeClr val="accent2"/>
              </a:solidFill>
              <a:miter lim="800000"/>
            </a:ln>
          </p:spPr>
          <p:txBody>
            <a:bodyPr wrap="none" anchor="ctr"/>
            <a:lstStyle/>
            <a:p>
              <a:pPr algn="ctr" eaLnBrk="0" hangingPunct="0"/>
              <a:r>
                <a:rPr lang="en-US" altLang="zh-CN" sz="2400" b="1">
                  <a:solidFill>
                    <a:srgbClr val="000000"/>
                  </a:solidFill>
                  <a:latin typeface="Times New Roman" pitchFamily="18" charset="0"/>
                  <a:ea typeface="楷体" charset="0"/>
                </a:rPr>
                <a:t>T(n)</a:t>
              </a:r>
            </a:p>
          </p:txBody>
        </p:sp>
        <p:sp>
          <p:nvSpPr>
            <p:cNvPr id="39951" name="Text Box 15"/>
            <p:cNvSpPr txBox="1">
              <a:spLocks noChangeArrowheads="1"/>
            </p:cNvSpPr>
            <p:nvPr/>
          </p:nvSpPr>
          <p:spPr bwMode="auto">
            <a:xfrm>
              <a:off x="1824" y="2236"/>
              <a:ext cx="672" cy="384"/>
            </a:xfrm>
            <a:prstGeom prst="rect">
              <a:avLst/>
            </a:prstGeom>
            <a:noFill/>
            <a:ln w="9525">
              <a:noFill/>
              <a:miter lim="800000"/>
            </a:ln>
          </p:spPr>
          <p:txBody>
            <a:bodyPr>
              <a:spAutoFit/>
            </a:bodyPr>
            <a:lstStyle/>
            <a:p>
              <a:pPr algn="ctr" eaLnBrk="0" hangingPunct="0">
                <a:spcBef>
                  <a:spcPct val="50000"/>
                </a:spcBef>
              </a:pPr>
              <a:r>
                <a:rPr lang="zh-CN" altLang="en-US" sz="2400" b="1">
                  <a:solidFill>
                    <a:srgbClr val="000000"/>
                  </a:solidFill>
                  <a:latin typeface="Times New Roman" pitchFamily="18" charset="0"/>
                  <a:ea typeface="楷体" charset="0"/>
                </a:rPr>
                <a:t>=</a:t>
              </a: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p:cNvSpPr>
          <p:nvPr>
            <p:ph type="title" idx="4294967295"/>
          </p:nvPr>
        </p:nvSpPr>
        <p:spPr>
          <a:xfrm>
            <a:off x="1576705" y="94615"/>
            <a:ext cx="6172200" cy="857250"/>
          </a:xfrm>
        </p:spPr>
        <p:txBody>
          <a:bodyPr/>
          <a:lstStyle/>
          <a:p>
            <a:r>
              <a:rPr lang="zh-CN" altLang="en-US" sz="4000" b="1">
                <a:solidFill>
                  <a:srgbClr val="000000"/>
                </a:solidFill>
                <a:latin typeface="楷体" charset="0"/>
                <a:ea typeface="楷体" charset="0"/>
              </a:rPr>
              <a:t>此题的意义</a:t>
            </a:r>
          </a:p>
        </p:txBody>
      </p:sp>
      <p:sp>
        <p:nvSpPr>
          <p:cNvPr id="284675" name="Rectangle 3"/>
          <p:cNvSpPr>
            <a:spLocks noGrp="1"/>
          </p:cNvSpPr>
          <p:nvPr>
            <p:ph type="body" idx="4294967295"/>
          </p:nvPr>
        </p:nvSpPr>
        <p:spPr>
          <a:xfrm>
            <a:off x="654685" y="951865"/>
            <a:ext cx="7924800" cy="3785235"/>
          </a:xfrm>
        </p:spPr>
        <p:txBody>
          <a:bodyPr/>
          <a:lstStyle/>
          <a:p>
            <a:r>
              <a:rPr lang="zh-CN" altLang="en-US" sz="2100" b="1">
                <a:solidFill>
                  <a:srgbClr val="000000"/>
                </a:solidFill>
                <a:latin typeface="Times New Roman" pitchFamily="18" charset="0"/>
                <a:ea typeface="楷体" charset="0"/>
              </a:rPr>
              <a:t>程序员面试题精选</a:t>
            </a:r>
            <a:r>
              <a:rPr lang="en-US" altLang="zh-CN" sz="2100" b="1">
                <a:solidFill>
                  <a:srgbClr val="000000"/>
                </a:solidFill>
                <a:latin typeface="Times New Roman" pitchFamily="18" charset="0"/>
                <a:ea typeface="楷体" charset="0"/>
              </a:rPr>
              <a:t>100</a:t>
            </a:r>
            <a:r>
              <a:rPr lang="zh-CN" altLang="en-US" sz="2100" b="1">
                <a:solidFill>
                  <a:srgbClr val="000000"/>
                </a:solidFill>
                <a:latin typeface="Times New Roman" pitchFamily="18" charset="0"/>
                <a:ea typeface="楷体" charset="0"/>
              </a:rPr>
              <a:t>题解析 之一</a:t>
            </a:r>
          </a:p>
          <a:p>
            <a:r>
              <a:rPr lang="zh-CN" altLang="en-US" sz="2100" b="1">
                <a:solidFill>
                  <a:srgbClr val="000000"/>
                </a:solidFill>
                <a:latin typeface="Times New Roman" pitchFamily="18" charset="0"/>
                <a:ea typeface="楷体" charset="0"/>
              </a:rPr>
              <a:t>这题曾被很多公司当做面试题，微软亚洲研究院曾在</a:t>
            </a:r>
            <a:r>
              <a:rPr lang="en-US" altLang="zh-CN" sz="2100" b="1">
                <a:solidFill>
                  <a:srgbClr val="000000"/>
                </a:solidFill>
                <a:latin typeface="Times New Roman" pitchFamily="18" charset="0"/>
                <a:ea typeface="楷体" charset="0"/>
              </a:rPr>
              <a:t>2006</a:t>
            </a:r>
            <a:r>
              <a:rPr lang="zh-CN" altLang="en-US" sz="2100" b="1">
                <a:solidFill>
                  <a:srgbClr val="000000"/>
                </a:solidFill>
                <a:latin typeface="Times New Roman" pitchFamily="18" charset="0"/>
                <a:ea typeface="楷体" charset="0"/>
              </a:rPr>
              <a:t>年的笔试题中也出过这道题。</a:t>
            </a:r>
          </a:p>
          <a:p>
            <a:r>
              <a:rPr lang="zh-CN" altLang="en-US" sz="2100" b="1">
                <a:solidFill>
                  <a:srgbClr val="000000"/>
                </a:solidFill>
                <a:latin typeface="Times New Roman" pitchFamily="18" charset="0"/>
                <a:ea typeface="楷体" charset="0"/>
              </a:rPr>
              <a:t>做过算法竞赛的同学应该都了解，这是一道典型的动态规划</a:t>
            </a:r>
            <a:r>
              <a:rPr lang="en-US" altLang="zh-CN" sz="2100" b="1">
                <a:solidFill>
                  <a:srgbClr val="000000"/>
                </a:solidFill>
                <a:latin typeface="Times New Roman" pitchFamily="18" charset="0"/>
                <a:ea typeface="楷体" charset="0"/>
              </a:rPr>
              <a:t>(Dynamic Programming,</a:t>
            </a:r>
            <a:r>
              <a:rPr lang="zh-CN" altLang="en-US" sz="2100" b="1">
                <a:solidFill>
                  <a:srgbClr val="000000"/>
                </a:solidFill>
                <a:latin typeface="Times New Roman" pitchFamily="18" charset="0"/>
                <a:ea typeface="楷体" charset="0"/>
              </a:rPr>
              <a:t>后面简述为</a:t>
            </a:r>
            <a:r>
              <a:rPr lang="en-US" altLang="zh-CN" sz="2100" b="1">
                <a:solidFill>
                  <a:srgbClr val="000000"/>
                </a:solidFill>
                <a:latin typeface="Times New Roman" pitchFamily="18" charset="0"/>
                <a:ea typeface="楷体" charset="0"/>
              </a:rPr>
              <a:t>DP)</a:t>
            </a:r>
            <a:r>
              <a:rPr lang="zh-CN" altLang="en-US" sz="2100" b="1">
                <a:solidFill>
                  <a:srgbClr val="000000"/>
                </a:solidFill>
                <a:latin typeface="Times New Roman" pitchFamily="18" charset="0"/>
                <a:ea typeface="楷体" charset="0"/>
              </a:rPr>
              <a:t>算法题目，最优解法的算法复杂度为</a:t>
            </a:r>
            <a:r>
              <a:rPr lang="en-US" altLang="zh-CN" sz="2100" b="1">
                <a:solidFill>
                  <a:srgbClr val="000000"/>
                </a:solidFill>
                <a:latin typeface="Times New Roman" pitchFamily="18" charset="0"/>
                <a:ea typeface="楷体" charset="0"/>
              </a:rPr>
              <a:t>O(N)</a:t>
            </a:r>
            <a:r>
              <a:rPr lang="zh-CN" altLang="en-US" sz="2100" b="1">
                <a:solidFill>
                  <a:srgbClr val="000000"/>
                </a:solidFill>
                <a:latin typeface="Times New Roman" pitchFamily="18" charset="0"/>
                <a:ea typeface="楷体" charset="0"/>
              </a:rPr>
              <a:t>。</a:t>
            </a:r>
          </a:p>
          <a:p>
            <a:r>
              <a:rPr lang="zh-CN" altLang="en-US" sz="2100" b="1">
                <a:solidFill>
                  <a:srgbClr val="0033CC"/>
                </a:solidFill>
                <a:latin typeface="Times New Roman" pitchFamily="18" charset="0"/>
                <a:ea typeface="楷体" charset="0"/>
              </a:rPr>
              <a:t>那么如果我们没有接触过</a:t>
            </a:r>
            <a:r>
              <a:rPr lang="en-US" altLang="zh-CN" sz="2100" b="1">
                <a:solidFill>
                  <a:srgbClr val="0033CC"/>
                </a:solidFill>
                <a:latin typeface="Times New Roman" pitchFamily="18" charset="0"/>
                <a:ea typeface="楷体" charset="0"/>
              </a:rPr>
              <a:t>DP</a:t>
            </a:r>
            <a:r>
              <a:rPr lang="zh-CN" altLang="en-US" sz="2100" b="1">
                <a:solidFill>
                  <a:srgbClr val="0033CC"/>
                </a:solidFill>
                <a:latin typeface="Times New Roman" pitchFamily="18" charset="0"/>
                <a:ea typeface="楷体" charset="0"/>
              </a:rPr>
              <a:t>，是不是就无法想出最优的解法？答案当然是否定的，下面我就假设你从来没接触过</a:t>
            </a:r>
            <a:r>
              <a:rPr lang="en-US" altLang="zh-CN" sz="2100" b="1">
                <a:solidFill>
                  <a:srgbClr val="0033CC"/>
                </a:solidFill>
                <a:latin typeface="Times New Roman" pitchFamily="18" charset="0"/>
                <a:ea typeface="楷体" charset="0"/>
              </a:rPr>
              <a:t>DP</a:t>
            </a:r>
            <a:r>
              <a:rPr lang="zh-CN" altLang="en-US" sz="2100" b="1">
                <a:solidFill>
                  <a:srgbClr val="0033CC"/>
                </a:solidFill>
                <a:latin typeface="Times New Roman" pitchFamily="18" charset="0"/>
                <a:ea typeface="楷体" charset="0"/>
              </a:rPr>
              <a:t>，来分析这道题目。</a:t>
            </a:r>
            <a:r>
              <a:rPr lang="zh-CN" altLang="en-US" sz="2100" b="1">
                <a:solidFill>
                  <a:srgbClr val="000000"/>
                </a:solidFill>
                <a:latin typeface="Times New Roman" pitchFamily="18" charset="0"/>
                <a:ea typeface="楷体" charset="0"/>
              </a:rPr>
              <a:t>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p:cNvSpPr>
          <p:nvPr>
            <p:ph type="title" idx="4294967295"/>
          </p:nvPr>
        </p:nvSpPr>
        <p:spPr>
          <a:xfrm>
            <a:off x="1864360" y="94615"/>
            <a:ext cx="6172200" cy="857250"/>
          </a:xfrm>
        </p:spPr>
        <p:txBody>
          <a:bodyPr/>
          <a:lstStyle/>
          <a:p>
            <a:r>
              <a:rPr lang="zh-CN" altLang="en-US" sz="3200" b="1" dirty="0">
                <a:solidFill>
                  <a:srgbClr val="000000"/>
                </a:solidFill>
                <a:latin typeface="楷体" charset="0"/>
                <a:ea typeface="楷体" charset="0"/>
              </a:rPr>
              <a:t>解法</a:t>
            </a:r>
            <a:r>
              <a:rPr lang="en-US" altLang="zh-CN" sz="3200" b="1" dirty="0">
                <a:solidFill>
                  <a:srgbClr val="000000"/>
                </a:solidFill>
                <a:latin typeface="楷体" charset="0"/>
                <a:ea typeface="楷体" charset="0"/>
              </a:rPr>
              <a:t>1</a:t>
            </a:r>
            <a:r>
              <a:rPr lang="zh-CN" altLang="en-US" sz="3200" b="1" dirty="0">
                <a:solidFill>
                  <a:srgbClr val="000000"/>
                </a:solidFill>
                <a:latin typeface="楷体" charset="0"/>
                <a:ea typeface="楷体" charset="0"/>
              </a:rPr>
              <a:t>：枚举，你一定想得到</a:t>
            </a:r>
          </a:p>
        </p:txBody>
      </p:sp>
      <p:sp>
        <p:nvSpPr>
          <p:cNvPr id="285699" name="Rectangle 3"/>
          <p:cNvSpPr>
            <a:spLocks noGrp="1"/>
          </p:cNvSpPr>
          <p:nvPr>
            <p:ph type="body" idx="4294967295"/>
          </p:nvPr>
        </p:nvSpPr>
        <p:spPr>
          <a:xfrm>
            <a:off x="251460" y="728345"/>
            <a:ext cx="8536305" cy="3514725"/>
          </a:xfrm>
        </p:spPr>
        <p:txBody>
          <a:bodyPr/>
          <a:lstStyle/>
          <a:p>
            <a:r>
              <a:rPr lang="zh-CN" altLang="en-US" b="1">
                <a:solidFill>
                  <a:srgbClr val="000000"/>
                </a:solidFill>
                <a:latin typeface="Times New Roman" pitchFamily="18" charset="0"/>
                <a:ea typeface="楷体" charset="0"/>
              </a:rPr>
              <a:t>解法一：</a:t>
            </a:r>
            <a:br>
              <a:rPr lang="zh-CN" altLang="en-US" b="1">
                <a:solidFill>
                  <a:srgbClr val="000000"/>
                </a:solidFill>
                <a:latin typeface="Times New Roman" pitchFamily="18" charset="0"/>
                <a:ea typeface="楷体" charset="0"/>
              </a:rPr>
            </a:br>
            <a:r>
              <a:rPr lang="zh-CN" altLang="en-US" b="1">
                <a:solidFill>
                  <a:srgbClr val="000000"/>
                </a:solidFill>
                <a:latin typeface="Times New Roman" pitchFamily="18" charset="0"/>
                <a:ea typeface="楷体" charset="0"/>
              </a:rPr>
              <a:t>假如题目对算法复杂度要求不严格的话，这题目是挺容易的。我看到这题目的第一反应是枚举该数组的所有子数组，分别求和，再取其中最大的子数组和。</a:t>
            </a:r>
          </a:p>
          <a:p>
            <a:r>
              <a:rPr lang="zh-CN" altLang="en-US" b="1">
                <a:solidFill>
                  <a:srgbClr val="000000"/>
                </a:solidFill>
                <a:latin typeface="Times New Roman" pitchFamily="18" charset="0"/>
                <a:ea typeface="楷体" charset="0"/>
              </a:rPr>
              <a:t>例如数组：</a:t>
            </a:r>
            <a:r>
              <a:rPr lang="en-US" altLang="zh-CN" b="1">
                <a:solidFill>
                  <a:srgbClr val="000000"/>
                </a:solidFill>
                <a:latin typeface="Times New Roman" pitchFamily="18" charset="0"/>
                <a:ea typeface="楷体" charset="0"/>
              </a:rPr>
              <a:t>1,-5, 3,4,-2,-3,10</a:t>
            </a:r>
            <a:r>
              <a:rPr lang="zh-CN" altLang="en-US" b="1">
                <a:solidFill>
                  <a:srgbClr val="000000"/>
                </a:solidFill>
                <a:latin typeface="Times New Roman" pitchFamily="18" charset="0"/>
                <a:ea typeface="楷体" charset="0"/>
              </a:rPr>
              <a:t>的所有子数组</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p:cNvSpPr>
          <p:nvPr>
            <p:ph type="title" idx="4294967295"/>
          </p:nvPr>
        </p:nvSpPr>
        <p:spPr>
          <a:xfrm>
            <a:off x="1485900" y="205979"/>
            <a:ext cx="6172200" cy="857250"/>
          </a:xfrm>
        </p:spPr>
        <p:txBody>
          <a:bodyPr/>
          <a:lstStyle/>
          <a:p>
            <a:r>
              <a:rPr lang="en-US" altLang="zh-CN" sz="4000" b="1">
                <a:solidFill>
                  <a:srgbClr val="000000"/>
                </a:solidFill>
                <a:latin typeface="Times New Roman" pitchFamily="18" charset="0"/>
                <a:ea typeface="宋体" charset="-122"/>
              </a:rPr>
              <a:t>1,-5, 3,4,-2,-3,10 </a:t>
            </a:r>
          </a:p>
        </p:txBody>
      </p:sp>
      <p:pic>
        <p:nvPicPr>
          <p:cNvPr id="286725" name="Picture 5"/>
          <p:cNvPicPr>
            <a:picLocks noChangeAspect="1" noChangeArrowheads="1"/>
          </p:cNvPicPr>
          <p:nvPr/>
        </p:nvPicPr>
        <p:blipFill>
          <a:blip r:embed="rId2"/>
          <a:srcRect/>
          <a:stretch>
            <a:fillRect/>
          </a:stretch>
        </p:blipFill>
        <p:spPr bwMode="auto">
          <a:xfrm>
            <a:off x="1439545" y="1275080"/>
            <a:ext cx="1737995" cy="2915285"/>
          </a:xfrm>
          <a:prstGeom prst="rect">
            <a:avLst/>
          </a:prstGeom>
          <a:noFill/>
        </p:spPr>
      </p:pic>
      <p:pic>
        <p:nvPicPr>
          <p:cNvPr id="286726" name="Picture 6"/>
          <p:cNvPicPr>
            <a:picLocks noChangeAspect="1" noChangeArrowheads="1"/>
          </p:cNvPicPr>
          <p:nvPr/>
        </p:nvPicPr>
        <p:blipFill>
          <a:blip r:embed="rId3"/>
          <a:srcRect/>
          <a:stretch>
            <a:fillRect/>
          </a:stretch>
        </p:blipFill>
        <p:spPr bwMode="auto">
          <a:xfrm>
            <a:off x="3437255" y="1272540"/>
            <a:ext cx="1720215" cy="2575560"/>
          </a:xfrm>
          <a:prstGeom prst="rect">
            <a:avLst/>
          </a:prstGeom>
          <a:noFill/>
        </p:spPr>
      </p:pic>
      <p:pic>
        <p:nvPicPr>
          <p:cNvPr id="286727" name="Picture 7"/>
          <p:cNvPicPr>
            <a:picLocks noChangeAspect="1" noChangeArrowheads="1"/>
          </p:cNvPicPr>
          <p:nvPr/>
        </p:nvPicPr>
        <p:blipFill>
          <a:blip r:embed="rId4"/>
          <a:srcRect/>
          <a:stretch>
            <a:fillRect/>
          </a:stretch>
        </p:blipFill>
        <p:spPr bwMode="auto">
          <a:xfrm>
            <a:off x="5652135" y="1707515"/>
            <a:ext cx="2372995" cy="1793240"/>
          </a:xfrm>
          <a:prstGeom prst="rect">
            <a:avLst/>
          </a:prstGeom>
          <a:noFill/>
        </p:spPr>
      </p:pic>
      <p:sp>
        <p:nvSpPr>
          <p:cNvPr id="286728" name="Rectangle 8"/>
          <p:cNvSpPr>
            <a:spLocks noChangeArrowheads="1"/>
          </p:cNvSpPr>
          <p:nvPr/>
        </p:nvSpPr>
        <p:spPr bwMode="auto">
          <a:xfrm>
            <a:off x="2037160" y="4415552"/>
            <a:ext cx="5292725" cy="365760"/>
          </a:xfrm>
          <a:prstGeom prst="rect">
            <a:avLst/>
          </a:prstGeom>
          <a:noFill/>
          <a:ln w="9525">
            <a:noFill/>
            <a:miter lim="800000"/>
          </a:ln>
          <a:effectLst/>
        </p:spPr>
        <p:txBody>
          <a:bodyPr wrap="none" anchor="ctr">
            <a:spAutoFit/>
          </a:bodyPr>
          <a:lstStyle/>
          <a:p>
            <a:r>
              <a:rPr lang="zh-CN" altLang="en-US" sz="1800" b="1">
                <a:solidFill>
                  <a:srgbClr val="ED4713"/>
                </a:solidFill>
              </a:rPr>
              <a:t>枚举后再对所有的子数组求和，可以得到如下代码</a:t>
            </a:r>
            <a:r>
              <a:rPr lang="zh-CN" altLang="en-US" sz="1500"/>
              <a:t>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Grp="1" noChangeArrowheads="1"/>
          </p:cNvSpPr>
          <p:nvPr>
            <p:ph type="title" idx="4294967295"/>
          </p:nvPr>
        </p:nvSpPr>
        <p:spPr>
          <a:xfrm>
            <a:off x="101600" y="94615"/>
            <a:ext cx="5928995" cy="530225"/>
          </a:xfrm>
        </p:spPr>
        <p:txBody>
          <a:bodyPr rtlCol="0">
            <a:normAutofit fontScale="90000"/>
          </a:bodyPr>
          <a:lstStyle/>
          <a:p>
            <a:pPr algn="l" eaLnBrk="1" fontAlgn="auto" hangingPunct="1">
              <a:spcAft>
                <a:spcPts val="0"/>
              </a:spcAft>
              <a:defRPr/>
            </a:pPr>
            <a:r>
              <a:rPr lang="zh-CN" altLang="en-US" b="1" dirty="0">
                <a:solidFill>
                  <a:srgbClr val="000000"/>
                </a:solidFill>
                <a:latin typeface="Times New Roman" pitchFamily="18" charset="0"/>
                <a:ea typeface="楷体" charset="0"/>
              </a:rPr>
              <a:t>简单算法：</a:t>
            </a:r>
          </a:p>
        </p:txBody>
      </p:sp>
      <p:pic>
        <p:nvPicPr>
          <p:cNvPr id="188419" name="Picture 5"/>
          <p:cNvPicPr>
            <a:picLocks noChangeAspect="1" noChangeArrowheads="1"/>
          </p:cNvPicPr>
          <p:nvPr/>
        </p:nvPicPr>
        <p:blipFill>
          <a:blip r:embed="rId3"/>
          <a:srcRect/>
          <a:stretch>
            <a:fillRect/>
          </a:stretch>
        </p:blipFill>
        <p:spPr bwMode="auto">
          <a:xfrm>
            <a:off x="914083" y="786210"/>
            <a:ext cx="3657600" cy="3364706"/>
          </a:xfrm>
          <a:prstGeom prst="rect">
            <a:avLst/>
          </a:prstGeom>
          <a:noFill/>
          <a:ln w="9525">
            <a:noFill/>
            <a:miter lim="800000"/>
            <a:headEnd/>
            <a:tailEnd/>
          </a:ln>
        </p:spPr>
      </p:pic>
      <p:pic>
        <p:nvPicPr>
          <p:cNvPr id="188420" name="Picture 6"/>
          <p:cNvPicPr>
            <a:picLocks noChangeAspect="1" noChangeArrowheads="1"/>
          </p:cNvPicPr>
          <p:nvPr/>
        </p:nvPicPr>
        <p:blipFill>
          <a:blip r:embed="rId4"/>
          <a:srcRect/>
          <a:stretch>
            <a:fillRect/>
          </a:stretch>
        </p:blipFill>
        <p:spPr bwMode="auto">
          <a:xfrm>
            <a:off x="5381625" y="951310"/>
            <a:ext cx="1478756" cy="1107281"/>
          </a:xfrm>
          <a:prstGeom prst="rect">
            <a:avLst/>
          </a:prstGeom>
          <a:noFill/>
          <a:ln w="9525">
            <a:noFill/>
            <a:miter lim="800000"/>
            <a:headEnd/>
            <a:tailEnd/>
          </a:ln>
        </p:spPr>
      </p:pic>
      <p:pic>
        <p:nvPicPr>
          <p:cNvPr id="188421" name="Picture 7"/>
          <p:cNvPicPr>
            <a:picLocks noChangeAspect="1" noChangeArrowheads="1"/>
          </p:cNvPicPr>
          <p:nvPr/>
        </p:nvPicPr>
        <p:blipFill>
          <a:blip r:embed="rId5"/>
          <a:srcRect/>
          <a:stretch>
            <a:fillRect/>
          </a:stretch>
        </p:blipFill>
        <p:spPr bwMode="auto">
          <a:xfrm>
            <a:off x="5706666" y="2139554"/>
            <a:ext cx="1157288" cy="878681"/>
          </a:xfrm>
          <a:prstGeom prst="rect">
            <a:avLst/>
          </a:prstGeom>
          <a:noFill/>
          <a:ln w="9525">
            <a:noFill/>
            <a:miter lim="800000"/>
            <a:headEnd/>
            <a:tailEnd/>
          </a:ln>
        </p:spPr>
      </p:pic>
      <p:pic>
        <p:nvPicPr>
          <p:cNvPr id="188422" name="Picture 8"/>
          <p:cNvPicPr>
            <a:picLocks noChangeAspect="1" noChangeArrowheads="1"/>
          </p:cNvPicPr>
          <p:nvPr/>
        </p:nvPicPr>
        <p:blipFill>
          <a:blip r:embed="rId6"/>
          <a:srcRect/>
          <a:stretch>
            <a:fillRect/>
          </a:stretch>
        </p:blipFill>
        <p:spPr bwMode="auto">
          <a:xfrm>
            <a:off x="6030516" y="3165872"/>
            <a:ext cx="850106" cy="614363"/>
          </a:xfrm>
          <a:prstGeom prst="rect">
            <a:avLst/>
          </a:prstGeom>
          <a:noFill/>
          <a:ln w="9525">
            <a:noFill/>
            <a:miter lim="800000"/>
            <a:headEnd/>
            <a:tailEnd/>
          </a:ln>
        </p:spPr>
      </p:pic>
      <p:sp>
        <p:nvSpPr>
          <p:cNvPr id="188424" name="Rectangle 8"/>
          <p:cNvSpPr>
            <a:spLocks noChangeArrowheads="1"/>
          </p:cNvSpPr>
          <p:nvPr/>
        </p:nvSpPr>
        <p:spPr bwMode="auto">
          <a:xfrm>
            <a:off x="101600" y="4265057"/>
            <a:ext cx="9255760" cy="640080"/>
          </a:xfrm>
          <a:prstGeom prst="rect">
            <a:avLst/>
          </a:prstGeom>
          <a:noFill/>
          <a:ln w="9525">
            <a:noFill/>
            <a:miter lim="800000"/>
          </a:ln>
          <a:effectLst/>
        </p:spPr>
        <p:txBody>
          <a:bodyPr wrap="none" anchor="ctr">
            <a:spAutoFit/>
          </a:bodyPr>
          <a:lstStyle/>
          <a:p>
            <a:r>
              <a:rPr lang="zh-CN" altLang="en-US" sz="1800" b="1">
                <a:solidFill>
                  <a:srgbClr val="ED4713"/>
                </a:solidFill>
                <a:latin typeface="Times New Roman" pitchFamily="18" charset="0"/>
                <a:ea typeface="楷体" charset="0"/>
              </a:rPr>
              <a:t>从代码中可以看出，该算法是</a:t>
            </a:r>
            <a:r>
              <a:rPr lang="en-US" altLang="zh-CN" sz="1800" b="1">
                <a:solidFill>
                  <a:srgbClr val="ED4713"/>
                </a:solidFill>
                <a:latin typeface="Times New Roman" pitchFamily="18" charset="0"/>
                <a:ea typeface="楷体" charset="0"/>
              </a:rPr>
              <a:t>O(N^3)</a:t>
            </a:r>
            <a:r>
              <a:rPr lang="zh-CN" altLang="en-US" sz="1800" b="1">
                <a:solidFill>
                  <a:srgbClr val="ED4713"/>
                </a:solidFill>
                <a:latin typeface="Times New Roman" pitchFamily="18" charset="0"/>
                <a:ea typeface="楷体" charset="0"/>
              </a:rPr>
              <a:t>的复杂度。</a:t>
            </a:r>
          </a:p>
          <a:p>
            <a:r>
              <a:rPr lang="zh-CN" altLang="en-US" sz="1800" b="1">
                <a:solidFill>
                  <a:srgbClr val="ED4713"/>
                </a:solidFill>
                <a:latin typeface="Times New Roman" pitchFamily="18" charset="0"/>
                <a:ea typeface="楷体" charset="0"/>
              </a:rPr>
              <a:t>枚举子数组的起始点</a:t>
            </a:r>
            <a:r>
              <a:rPr lang="en-US" altLang="zh-CN" sz="1800" b="1">
                <a:solidFill>
                  <a:srgbClr val="ED4713"/>
                </a:solidFill>
                <a:latin typeface="Times New Roman" pitchFamily="18" charset="0"/>
                <a:ea typeface="楷体" charset="0"/>
              </a:rPr>
              <a:t>i</a:t>
            </a:r>
            <a:r>
              <a:rPr lang="zh-CN" altLang="en-US" sz="1800" b="1">
                <a:solidFill>
                  <a:srgbClr val="ED4713"/>
                </a:solidFill>
                <a:latin typeface="Times New Roman" pitchFamily="18" charset="0"/>
                <a:ea typeface="楷体" charset="0"/>
              </a:rPr>
              <a:t>与结束点</a:t>
            </a:r>
            <a:r>
              <a:rPr lang="en-US" altLang="zh-CN" sz="1800" b="1">
                <a:solidFill>
                  <a:srgbClr val="ED4713"/>
                </a:solidFill>
                <a:latin typeface="Times New Roman" pitchFamily="18" charset="0"/>
                <a:ea typeface="楷体" charset="0"/>
              </a:rPr>
              <a:t>j</a:t>
            </a:r>
            <a:r>
              <a:rPr lang="zh-CN" altLang="en-US" sz="1800" b="1">
                <a:solidFill>
                  <a:srgbClr val="ED4713"/>
                </a:solidFill>
                <a:latin typeface="Times New Roman" pitchFamily="18" charset="0"/>
                <a:ea typeface="楷体" charset="0"/>
              </a:rPr>
              <a:t>为</a:t>
            </a:r>
            <a:r>
              <a:rPr lang="en-US" altLang="zh-CN" sz="1800" b="1">
                <a:solidFill>
                  <a:srgbClr val="ED4713"/>
                </a:solidFill>
                <a:latin typeface="Times New Roman" pitchFamily="18" charset="0"/>
                <a:ea typeface="楷体" charset="0"/>
              </a:rPr>
              <a:t>O(N^2)</a:t>
            </a:r>
            <a:r>
              <a:rPr lang="zh-CN" altLang="en-US" sz="1800" b="1">
                <a:solidFill>
                  <a:srgbClr val="ED4713"/>
                </a:solidFill>
                <a:latin typeface="Times New Roman" pitchFamily="18" charset="0"/>
                <a:ea typeface="楷体" charset="0"/>
              </a:rPr>
              <a:t>，求子数组的和为</a:t>
            </a:r>
            <a:r>
              <a:rPr lang="en-US" altLang="zh-CN" sz="1800" b="1">
                <a:solidFill>
                  <a:srgbClr val="ED4713"/>
                </a:solidFill>
                <a:latin typeface="Times New Roman" pitchFamily="18" charset="0"/>
                <a:ea typeface="楷体" charset="0"/>
              </a:rPr>
              <a:t>O(N)</a:t>
            </a:r>
            <a:r>
              <a:rPr lang="zh-CN" altLang="en-US" sz="1800" b="1">
                <a:solidFill>
                  <a:srgbClr val="ED4713"/>
                </a:solidFill>
                <a:latin typeface="Times New Roman" pitchFamily="18" charset="0"/>
                <a:ea typeface="楷体" charset="0"/>
              </a:rPr>
              <a:t>，最终复杂度为</a:t>
            </a:r>
            <a:r>
              <a:rPr lang="en-US" altLang="zh-CN" sz="1800" b="1">
                <a:solidFill>
                  <a:srgbClr val="ED4713"/>
                </a:solidFill>
                <a:latin typeface="Times New Roman" pitchFamily="18" charset="0"/>
                <a:ea typeface="楷体" charset="0"/>
              </a:rPr>
              <a:t>O(N^3)</a:t>
            </a:r>
            <a:r>
              <a:rPr lang="zh-CN" altLang="en-US" sz="1800" b="1">
                <a:solidFill>
                  <a:srgbClr val="ED4713"/>
                </a:solidFill>
                <a:latin typeface="Times New Roman" pitchFamily="18" charset="0"/>
                <a:ea typeface="楷体" charset="0"/>
              </a:rPr>
              <a:t>。</a:t>
            </a:r>
            <a:r>
              <a:rPr lang="zh-CN" altLang="en-US" sz="1800" b="1">
                <a:latin typeface="Times New Roman" pitchFamily="18" charset="0"/>
                <a:ea typeface="楷体" charset="0"/>
              </a:rPr>
              <a:t>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3"/>
          <p:cNvSpPr>
            <a:spLocks noGrp="1"/>
          </p:cNvSpPr>
          <p:nvPr>
            <p:ph type="body" idx="4294967295"/>
          </p:nvPr>
        </p:nvSpPr>
        <p:spPr>
          <a:xfrm>
            <a:off x="0" y="0"/>
            <a:ext cx="9029700" cy="3057525"/>
          </a:xfrm>
        </p:spPr>
        <p:txBody>
          <a:bodyPr/>
          <a:lstStyle/>
          <a:p>
            <a:r>
              <a:rPr lang="zh-CN" altLang="en-US" sz="2400" b="1">
                <a:solidFill>
                  <a:srgbClr val="000000"/>
                </a:solidFill>
                <a:latin typeface="Times New Roman" pitchFamily="18" charset="0"/>
                <a:ea typeface="楷体" charset="0"/>
              </a:rPr>
              <a:t>最直观的解法往往不是最优秀的解法，从代码中可以看出，我们在求子数组和的时候重复做了很多事，即红色的代码，这段明显可以删去。</a:t>
            </a:r>
          </a:p>
          <a:p>
            <a:r>
              <a:rPr lang="zh-CN" altLang="en-US" sz="2400" b="1">
                <a:solidFill>
                  <a:srgbClr val="000000"/>
                </a:solidFill>
                <a:latin typeface="Times New Roman" pitchFamily="18" charset="0"/>
                <a:ea typeface="楷体" charset="0"/>
              </a:rPr>
              <a:t>原因是当求以</a:t>
            </a:r>
            <a:r>
              <a:rPr lang="en-US" altLang="zh-CN" sz="2400" b="1">
                <a:solidFill>
                  <a:srgbClr val="000000"/>
                </a:solidFill>
                <a:latin typeface="Times New Roman" pitchFamily="18" charset="0"/>
                <a:ea typeface="楷体" charset="0"/>
              </a:rPr>
              <a:t>j</a:t>
            </a:r>
            <a:r>
              <a:rPr lang="zh-CN" altLang="en-US" sz="2400" b="1">
                <a:solidFill>
                  <a:srgbClr val="000000"/>
                </a:solidFill>
                <a:latin typeface="Times New Roman" pitchFamily="18" charset="0"/>
                <a:ea typeface="楷体" charset="0"/>
              </a:rPr>
              <a:t>为结尾的子数组的和时，以</a:t>
            </a:r>
            <a:r>
              <a:rPr lang="en-US" altLang="zh-CN" sz="2400" b="1">
                <a:solidFill>
                  <a:srgbClr val="000000"/>
                </a:solidFill>
                <a:latin typeface="Times New Roman" pitchFamily="18" charset="0"/>
                <a:ea typeface="楷体" charset="0"/>
              </a:rPr>
              <a:t>j-1</a:t>
            </a:r>
            <a:r>
              <a:rPr lang="zh-CN" altLang="en-US" sz="2400" b="1">
                <a:solidFill>
                  <a:srgbClr val="000000"/>
                </a:solidFill>
                <a:latin typeface="Times New Roman" pitchFamily="18" charset="0"/>
                <a:ea typeface="楷体" charset="0"/>
              </a:rPr>
              <a:t>为结尾的子数组的和已经求得，所以</a:t>
            </a:r>
            <a:r>
              <a:rPr lang="en-US" altLang="zh-CN" sz="2400" b="1">
                <a:solidFill>
                  <a:srgbClr val="000000"/>
                </a:solidFill>
                <a:latin typeface="Times New Roman" pitchFamily="18" charset="0"/>
                <a:ea typeface="楷体" charset="0"/>
              </a:rPr>
              <a:t>sum(j)</a:t>
            </a:r>
            <a:r>
              <a:rPr lang="zh-CN" altLang="en-US" sz="2400" b="1">
                <a:solidFill>
                  <a:srgbClr val="000000"/>
                </a:solidFill>
                <a:latin typeface="Times New Roman" pitchFamily="18" charset="0"/>
                <a:ea typeface="楷体" charset="0"/>
              </a:rPr>
              <a:t>就是</a:t>
            </a:r>
            <a:r>
              <a:rPr lang="en-US" altLang="zh-CN" sz="2400" b="1">
                <a:solidFill>
                  <a:srgbClr val="000000"/>
                </a:solidFill>
                <a:latin typeface="Times New Roman" pitchFamily="18" charset="0"/>
                <a:ea typeface="楷体" charset="0"/>
              </a:rPr>
              <a:t>sum(j-1)+a[j]</a:t>
            </a:r>
            <a:r>
              <a:rPr lang="zh-CN" altLang="en-US" sz="2400" b="1">
                <a:solidFill>
                  <a:srgbClr val="000000"/>
                </a:solidFill>
                <a:latin typeface="Times New Roman" pitchFamily="18" charset="0"/>
                <a:ea typeface="楷体" charset="0"/>
              </a:rPr>
              <a:t>（</a:t>
            </a:r>
            <a:r>
              <a:rPr lang="en-US" altLang="zh-CN" sz="2400" b="1">
                <a:solidFill>
                  <a:srgbClr val="000000"/>
                </a:solidFill>
                <a:latin typeface="Times New Roman" pitchFamily="18" charset="0"/>
                <a:ea typeface="楷体" charset="0"/>
              </a:rPr>
              <a:t>sum(j)</a:t>
            </a:r>
            <a:r>
              <a:rPr lang="zh-CN" altLang="en-US" sz="2400" b="1">
                <a:solidFill>
                  <a:srgbClr val="000000"/>
                </a:solidFill>
                <a:latin typeface="Times New Roman" pitchFamily="18" charset="0"/>
                <a:ea typeface="楷体" charset="0"/>
              </a:rPr>
              <a:t>代表以</a:t>
            </a:r>
            <a:r>
              <a:rPr lang="en-US" altLang="zh-CN" sz="2400" b="1">
                <a:solidFill>
                  <a:srgbClr val="000000"/>
                </a:solidFill>
                <a:latin typeface="Times New Roman" pitchFamily="18" charset="0"/>
                <a:ea typeface="楷体" charset="0"/>
              </a:rPr>
              <a:t>j</a:t>
            </a:r>
            <a:r>
              <a:rPr lang="zh-CN" altLang="en-US" sz="2400" b="1">
                <a:solidFill>
                  <a:srgbClr val="000000"/>
                </a:solidFill>
                <a:latin typeface="Times New Roman" pitchFamily="18" charset="0"/>
                <a:ea typeface="楷体" charset="0"/>
              </a:rPr>
              <a:t>为结尾的子数组的和）。 </a:t>
            </a:r>
          </a:p>
        </p:txBody>
      </p:sp>
      <p:pic>
        <p:nvPicPr>
          <p:cNvPr id="287748" name="Picture 5"/>
          <p:cNvPicPr>
            <a:picLocks noChangeAspect="1" noChangeArrowheads="1"/>
          </p:cNvPicPr>
          <p:nvPr/>
        </p:nvPicPr>
        <p:blipFill>
          <a:blip r:embed="rId2"/>
          <a:srcRect/>
          <a:stretch>
            <a:fillRect/>
          </a:stretch>
        </p:blipFill>
        <p:spPr bwMode="auto">
          <a:xfrm>
            <a:off x="539750" y="2341880"/>
            <a:ext cx="3830955" cy="2761615"/>
          </a:xfrm>
          <a:prstGeom prst="rect">
            <a:avLst/>
          </a:prstGeom>
          <a:noFill/>
          <a:ln w="9525">
            <a:noFill/>
            <a:miter lim="800000"/>
            <a:headEnd/>
            <a:tailEnd/>
          </a:ln>
        </p:spPr>
      </p:pic>
      <p:pic>
        <p:nvPicPr>
          <p:cNvPr id="4" name="Picture 6"/>
          <p:cNvPicPr>
            <a:picLocks noChangeAspect="1" noChangeArrowheads="1"/>
          </p:cNvPicPr>
          <p:nvPr/>
        </p:nvPicPr>
        <p:blipFill>
          <a:blip r:embed="rId3"/>
          <a:srcRect/>
          <a:stretch>
            <a:fillRect/>
          </a:stretch>
        </p:blipFill>
        <p:spPr bwMode="auto">
          <a:xfrm>
            <a:off x="6300314" y="2503765"/>
            <a:ext cx="1478756" cy="1107281"/>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4"/>
          <p:cNvSpPr>
            <a:spLocks noGrp="1" noChangeArrowheads="1"/>
          </p:cNvSpPr>
          <p:nvPr>
            <p:ph type="title" idx="4294967295"/>
          </p:nvPr>
        </p:nvSpPr>
        <p:spPr>
          <a:xfrm>
            <a:off x="1485900" y="34290"/>
            <a:ext cx="6172200" cy="638175"/>
          </a:xfrm>
        </p:spPr>
        <p:txBody>
          <a:bodyPr/>
          <a:lstStyle/>
          <a:p>
            <a:pPr eaLnBrk="1" hangingPunct="1"/>
            <a:r>
              <a:rPr lang="zh-CN" altLang="en-US" sz="4000" b="1">
                <a:solidFill>
                  <a:srgbClr val="000000"/>
                </a:solidFill>
                <a:latin typeface="Times New Roman" pitchFamily="18" charset="0"/>
                <a:ea typeface="楷体" charset="0"/>
                <a:cs typeface="微软雅黑"/>
              </a:rPr>
              <a:t>解法</a:t>
            </a:r>
            <a:r>
              <a:rPr lang="en-US" altLang="zh-CN" sz="4000" b="1">
                <a:solidFill>
                  <a:srgbClr val="000000"/>
                </a:solidFill>
                <a:latin typeface="Times New Roman" pitchFamily="18" charset="0"/>
                <a:ea typeface="楷体" charset="0"/>
                <a:cs typeface="微软雅黑"/>
              </a:rPr>
              <a:t>2</a:t>
            </a:r>
            <a:r>
              <a:rPr lang="zh-CN" altLang="en-US" sz="4000" b="1">
                <a:solidFill>
                  <a:srgbClr val="000000"/>
                </a:solidFill>
                <a:latin typeface="Times New Roman" pitchFamily="18" charset="0"/>
                <a:ea typeface="楷体" charset="0"/>
                <a:cs typeface="微软雅黑"/>
              </a:rPr>
              <a:t>：技巧改进</a:t>
            </a:r>
          </a:p>
        </p:txBody>
      </p:sp>
      <p:pic>
        <p:nvPicPr>
          <p:cNvPr id="190467" name="Picture 7"/>
          <p:cNvPicPr>
            <a:picLocks noChangeAspect="1" noChangeArrowheads="1"/>
          </p:cNvPicPr>
          <p:nvPr/>
        </p:nvPicPr>
        <p:blipFill>
          <a:blip r:embed="rId2"/>
          <a:srcRect/>
          <a:stretch>
            <a:fillRect/>
          </a:stretch>
        </p:blipFill>
        <p:spPr bwMode="auto">
          <a:xfrm>
            <a:off x="3977879" y="844154"/>
            <a:ext cx="3657600" cy="3364706"/>
          </a:xfrm>
          <a:prstGeom prst="rect">
            <a:avLst/>
          </a:prstGeom>
          <a:noFill/>
          <a:ln w="9525">
            <a:noFill/>
            <a:miter lim="800000"/>
            <a:headEnd/>
            <a:tailEnd/>
          </a:ln>
        </p:spPr>
      </p:pic>
      <p:pic>
        <p:nvPicPr>
          <p:cNvPr id="190468" name="Picture 5"/>
          <p:cNvPicPr>
            <a:picLocks noChangeAspect="1" noChangeArrowheads="1"/>
          </p:cNvPicPr>
          <p:nvPr/>
        </p:nvPicPr>
        <p:blipFill>
          <a:blip r:embed="rId3"/>
          <a:srcRect/>
          <a:stretch>
            <a:fillRect/>
          </a:stretch>
        </p:blipFill>
        <p:spPr bwMode="auto">
          <a:xfrm>
            <a:off x="1547813" y="844154"/>
            <a:ext cx="2235994" cy="3364706"/>
          </a:xfrm>
          <a:prstGeom prst="rect">
            <a:avLst/>
          </a:prstGeom>
          <a:noFill/>
          <a:ln w="9525">
            <a:noFill/>
            <a:miter lim="800000"/>
            <a:headEnd/>
            <a:tailEnd/>
          </a:ln>
        </p:spPr>
      </p:pic>
      <p:pic>
        <p:nvPicPr>
          <p:cNvPr id="190469" name="Picture 6"/>
          <p:cNvPicPr>
            <a:picLocks noChangeAspect="1" noChangeArrowheads="1"/>
          </p:cNvPicPr>
          <p:nvPr/>
        </p:nvPicPr>
        <p:blipFill>
          <a:blip r:embed="rId4"/>
          <a:srcRect/>
          <a:stretch>
            <a:fillRect/>
          </a:stretch>
        </p:blipFill>
        <p:spPr bwMode="auto">
          <a:xfrm>
            <a:off x="5835809" y="4343559"/>
            <a:ext cx="1512094" cy="670322"/>
          </a:xfrm>
          <a:prstGeom prst="rect">
            <a:avLst/>
          </a:prstGeom>
          <a:noFill/>
          <a:ln w="9525">
            <a:noFill/>
            <a:miter lim="800000"/>
            <a:headEnd/>
            <a:tailEnd/>
          </a:ln>
        </p:spPr>
      </p:pic>
      <p:pic>
        <p:nvPicPr>
          <p:cNvPr id="190470" name="Picture 8"/>
          <p:cNvPicPr>
            <a:picLocks noChangeAspect="1" noChangeArrowheads="1"/>
          </p:cNvPicPr>
          <p:nvPr/>
        </p:nvPicPr>
        <p:blipFill>
          <a:blip r:embed="rId5"/>
          <a:srcRect/>
          <a:stretch>
            <a:fillRect/>
          </a:stretch>
        </p:blipFill>
        <p:spPr bwMode="auto">
          <a:xfrm>
            <a:off x="5868591" y="2895600"/>
            <a:ext cx="1478756" cy="1107281"/>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4"/>
          <p:cNvSpPr>
            <a:spLocks noGrp="1" noChangeArrowheads="1"/>
          </p:cNvSpPr>
          <p:nvPr>
            <p:ph type="title" idx="4294967295"/>
          </p:nvPr>
        </p:nvSpPr>
        <p:spPr>
          <a:xfrm>
            <a:off x="2501265" y="94615"/>
            <a:ext cx="5389880" cy="692150"/>
          </a:xfrm>
        </p:spPr>
        <p:txBody>
          <a:bodyPr/>
          <a:lstStyle/>
          <a:p>
            <a:pPr eaLnBrk="1" hangingPunct="1"/>
            <a:r>
              <a:rPr lang="zh-CN" altLang="en-US" sz="4000" b="1">
                <a:solidFill>
                  <a:srgbClr val="000000"/>
                </a:solidFill>
                <a:latin typeface="Times New Roman" pitchFamily="18" charset="0"/>
                <a:ea typeface="楷体" charset="0"/>
                <a:cs typeface="微软雅黑"/>
              </a:rPr>
              <a:t>解法</a:t>
            </a:r>
            <a:r>
              <a:rPr lang="en-US" altLang="zh-CN" sz="4000" b="1">
                <a:solidFill>
                  <a:srgbClr val="000000"/>
                </a:solidFill>
                <a:latin typeface="Times New Roman" pitchFamily="18" charset="0"/>
                <a:ea typeface="楷体" charset="0"/>
                <a:cs typeface="微软雅黑"/>
              </a:rPr>
              <a:t>3</a:t>
            </a:r>
            <a:r>
              <a:rPr lang="zh-CN" altLang="en-US" sz="4000" b="1">
                <a:solidFill>
                  <a:srgbClr val="000000"/>
                </a:solidFill>
                <a:latin typeface="Times New Roman" pitchFamily="18" charset="0"/>
                <a:ea typeface="楷体" charset="0"/>
                <a:cs typeface="微软雅黑"/>
              </a:rPr>
              <a:t>：分治法的解决</a:t>
            </a:r>
          </a:p>
        </p:txBody>
      </p:sp>
      <p:pic>
        <p:nvPicPr>
          <p:cNvPr id="396293" name="Picture 5"/>
          <p:cNvPicPr>
            <a:picLocks noChangeAspect="1" noChangeArrowheads="1"/>
          </p:cNvPicPr>
          <p:nvPr/>
        </p:nvPicPr>
        <p:blipFill>
          <a:blip r:embed="rId2"/>
          <a:srcRect/>
          <a:stretch>
            <a:fillRect/>
          </a:stretch>
        </p:blipFill>
        <p:spPr bwMode="auto">
          <a:xfrm>
            <a:off x="1175385" y="782320"/>
            <a:ext cx="7065645" cy="1033780"/>
          </a:xfrm>
          <a:prstGeom prst="rect">
            <a:avLst/>
          </a:prstGeom>
          <a:noFill/>
          <a:ln w="9525">
            <a:noFill/>
            <a:miter lim="800000"/>
            <a:headEnd/>
            <a:tailEnd/>
          </a:ln>
        </p:spPr>
      </p:pic>
      <p:pic>
        <p:nvPicPr>
          <p:cNvPr id="396294" name="Picture 6"/>
          <p:cNvPicPr>
            <a:picLocks noChangeAspect="1" noChangeArrowheads="1"/>
          </p:cNvPicPr>
          <p:nvPr/>
        </p:nvPicPr>
        <p:blipFill>
          <a:blip r:embed="rId3"/>
          <a:srcRect/>
          <a:stretch>
            <a:fillRect/>
          </a:stretch>
        </p:blipFill>
        <p:spPr bwMode="auto">
          <a:xfrm>
            <a:off x="1495425" y="1926590"/>
            <a:ext cx="6611620" cy="1401445"/>
          </a:xfrm>
          <a:prstGeom prst="rect">
            <a:avLst/>
          </a:prstGeom>
          <a:noFill/>
          <a:ln w="9525">
            <a:noFill/>
            <a:miter lim="800000"/>
            <a:headEnd/>
            <a:tailEnd/>
          </a:ln>
        </p:spPr>
      </p:pic>
      <p:sp>
        <p:nvSpPr>
          <p:cNvPr id="191495" name="Text Box 8"/>
          <p:cNvSpPr txBox="1">
            <a:spLocks noChangeArrowheads="1"/>
          </p:cNvSpPr>
          <p:nvPr/>
        </p:nvSpPr>
        <p:spPr bwMode="auto">
          <a:xfrm>
            <a:off x="1713230" y="3493770"/>
            <a:ext cx="6181725" cy="411480"/>
          </a:xfrm>
          <a:prstGeom prst="rect">
            <a:avLst/>
          </a:prstGeom>
          <a:noFill/>
          <a:ln w="9525">
            <a:noFill/>
            <a:miter lim="800000"/>
          </a:ln>
        </p:spPr>
        <p:txBody>
          <a:bodyPr wrap="square">
            <a:spAutoFit/>
          </a:bodyPr>
          <a:lstStyle/>
          <a:p>
            <a:pPr>
              <a:spcBef>
                <a:spcPct val="50000"/>
              </a:spcBef>
            </a:pPr>
            <a:r>
              <a:rPr lang="zh-CN" altLang="en-US" sz="2100" b="1">
                <a:solidFill>
                  <a:srgbClr val="000000"/>
                </a:solidFill>
              </a:rPr>
              <a:t>请想想，此时的情形与分治法的那个例子相似？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96293"/>
                                        </p:tgtEl>
                                        <p:attrNameLst>
                                          <p:attrName>style.visibility</p:attrName>
                                        </p:attrNameLst>
                                      </p:cBhvr>
                                      <p:to>
                                        <p:strVal val="visible"/>
                                      </p:to>
                                    </p:set>
                                    <p:animEffect transition="in" filter="randombar(horizontal)">
                                      <p:cBhvr>
                                        <p:cTn id="7" dur="500"/>
                                        <p:tgtEl>
                                          <p:spTgt spid="39629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96294"/>
                                        </p:tgtEl>
                                        <p:attrNameLst>
                                          <p:attrName>style.visibility</p:attrName>
                                        </p:attrNameLst>
                                      </p:cBhvr>
                                      <p:to>
                                        <p:strVal val="visible"/>
                                      </p:to>
                                    </p:set>
                                    <p:animEffect transition="in" filter="randombar(horizontal)">
                                      <p:cBhvr>
                                        <p:cTn id="12" dur="500"/>
                                        <p:tgtEl>
                                          <p:spTgt spid="396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标题 4"/>
          <p:cNvSpPr>
            <a:spLocks noGrp="1"/>
          </p:cNvSpPr>
          <p:nvPr>
            <p:ph type="title" idx="4294967295"/>
          </p:nvPr>
        </p:nvSpPr>
        <p:spPr>
          <a:xfrm>
            <a:off x="472440" y="94615"/>
            <a:ext cx="8229600" cy="857250"/>
          </a:xfrm>
        </p:spPr>
        <p:txBody>
          <a:bodyPr/>
          <a:lstStyle/>
          <a:p>
            <a:pPr eaLnBrk="1" hangingPunct="1"/>
            <a:r>
              <a:rPr lang="en-US" altLang="zh-CN" sz="3600" b="1">
                <a:solidFill>
                  <a:srgbClr val="000000"/>
                </a:solidFill>
                <a:latin typeface="Times New Roman" pitchFamily="18" charset="0"/>
                <a:ea typeface="楷体" charset="0"/>
                <a:cs typeface="微软雅黑"/>
              </a:rPr>
              <a:t>Center = ( left + right )/2</a:t>
            </a:r>
          </a:p>
        </p:txBody>
      </p:sp>
      <p:pic>
        <p:nvPicPr>
          <p:cNvPr id="192515" name="Picture 2"/>
          <p:cNvPicPr>
            <a:picLocks noChangeAspect="1" noChangeArrowheads="1"/>
          </p:cNvPicPr>
          <p:nvPr/>
        </p:nvPicPr>
        <p:blipFill>
          <a:blip r:embed="rId2"/>
          <a:srcRect/>
          <a:stretch>
            <a:fillRect/>
          </a:stretch>
        </p:blipFill>
        <p:spPr bwMode="auto">
          <a:xfrm>
            <a:off x="118745" y="1897380"/>
            <a:ext cx="4281170" cy="1715770"/>
          </a:xfrm>
          <a:prstGeom prst="rect">
            <a:avLst/>
          </a:prstGeom>
          <a:noFill/>
          <a:ln w="9525">
            <a:noFill/>
            <a:miter lim="800000"/>
            <a:headEnd/>
            <a:tailEnd/>
          </a:ln>
        </p:spPr>
      </p:pic>
      <p:pic>
        <p:nvPicPr>
          <p:cNvPr id="192516" name="Picture 3"/>
          <p:cNvPicPr>
            <a:picLocks noChangeAspect="1" noChangeArrowheads="1"/>
          </p:cNvPicPr>
          <p:nvPr/>
        </p:nvPicPr>
        <p:blipFill>
          <a:blip r:embed="rId3"/>
          <a:srcRect/>
          <a:stretch>
            <a:fillRect/>
          </a:stretch>
        </p:blipFill>
        <p:spPr bwMode="auto">
          <a:xfrm>
            <a:off x="4514215" y="1897380"/>
            <a:ext cx="4538980" cy="1715770"/>
          </a:xfrm>
          <a:prstGeom prst="rect">
            <a:avLst/>
          </a:prstGeom>
          <a:noFill/>
          <a:ln w="9525">
            <a:noFill/>
            <a:miter lim="800000"/>
            <a:headEnd/>
            <a:tailEnd/>
          </a:ln>
        </p:spPr>
      </p:pic>
      <p:pic>
        <p:nvPicPr>
          <p:cNvPr id="192517" name="Picture 4"/>
          <p:cNvPicPr>
            <a:picLocks noChangeAspect="1" noChangeArrowheads="1"/>
          </p:cNvPicPr>
          <p:nvPr/>
        </p:nvPicPr>
        <p:blipFill>
          <a:blip r:embed="rId4"/>
          <a:srcRect/>
          <a:stretch>
            <a:fillRect/>
          </a:stretch>
        </p:blipFill>
        <p:spPr bwMode="auto">
          <a:xfrm>
            <a:off x="2250440" y="4065905"/>
            <a:ext cx="4528185" cy="734695"/>
          </a:xfrm>
          <a:prstGeom prst="rect">
            <a:avLst/>
          </a:prstGeom>
          <a:noFill/>
          <a:ln w="9525">
            <a:noFill/>
            <a:miter lim="800000"/>
            <a:headEnd/>
            <a:tailEnd/>
          </a:ln>
        </p:spPr>
      </p:pic>
      <p:pic>
        <p:nvPicPr>
          <p:cNvPr id="192518" name="Picture 5"/>
          <p:cNvPicPr>
            <a:picLocks noChangeAspect="1" noChangeArrowheads="1"/>
          </p:cNvPicPr>
          <p:nvPr/>
        </p:nvPicPr>
        <p:blipFill>
          <a:blip r:embed="rId5"/>
          <a:srcRect/>
          <a:stretch>
            <a:fillRect/>
          </a:stretch>
        </p:blipFill>
        <p:spPr bwMode="auto">
          <a:xfrm>
            <a:off x="233045" y="951865"/>
            <a:ext cx="3417570" cy="857250"/>
          </a:xfrm>
          <a:prstGeom prst="rect">
            <a:avLst/>
          </a:prstGeom>
          <a:noFill/>
          <a:ln w="9525">
            <a:noFill/>
            <a:miter lim="800000"/>
            <a:headEnd/>
            <a:tailEnd/>
          </a:ln>
        </p:spPr>
      </p:pic>
      <p:pic>
        <p:nvPicPr>
          <p:cNvPr id="192519" name="Picture 6"/>
          <p:cNvPicPr>
            <a:picLocks noChangeAspect="1" noChangeArrowheads="1"/>
          </p:cNvPicPr>
          <p:nvPr/>
        </p:nvPicPr>
        <p:blipFill>
          <a:blip r:embed="rId6"/>
          <a:srcRect/>
          <a:stretch>
            <a:fillRect/>
          </a:stretch>
        </p:blipFill>
        <p:spPr bwMode="auto">
          <a:xfrm>
            <a:off x="4873625" y="1040130"/>
            <a:ext cx="3828415" cy="972185"/>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8" name="Picture 4"/>
          <p:cNvPicPr>
            <a:picLocks noChangeAspect="1" noChangeArrowheads="1"/>
          </p:cNvPicPr>
          <p:nvPr/>
        </p:nvPicPr>
        <p:blipFill>
          <a:blip r:embed="rId2"/>
          <a:srcRect/>
          <a:stretch>
            <a:fillRect/>
          </a:stretch>
        </p:blipFill>
        <p:spPr bwMode="auto">
          <a:xfrm>
            <a:off x="481965" y="20320"/>
            <a:ext cx="4601210" cy="4993640"/>
          </a:xfrm>
          <a:prstGeom prst="rect">
            <a:avLst/>
          </a:prstGeom>
          <a:noFill/>
          <a:ln w="9525">
            <a:noFill/>
            <a:miter lim="800000"/>
            <a:headEnd/>
            <a:tailEnd/>
          </a:ln>
        </p:spPr>
      </p:pic>
      <p:pic>
        <p:nvPicPr>
          <p:cNvPr id="409605" name="Picture 5"/>
          <p:cNvPicPr>
            <a:picLocks noChangeAspect="1" noChangeArrowheads="1"/>
          </p:cNvPicPr>
          <p:nvPr/>
        </p:nvPicPr>
        <p:blipFill>
          <a:blip r:embed="rId3"/>
          <a:srcRect/>
          <a:stretch>
            <a:fillRect/>
          </a:stretch>
        </p:blipFill>
        <p:spPr bwMode="auto">
          <a:xfrm>
            <a:off x="6069727" y="1880474"/>
            <a:ext cx="2364581" cy="5857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09605"/>
                                        </p:tgtEl>
                                        <p:attrNameLst>
                                          <p:attrName>style.visibility</p:attrName>
                                        </p:attrNameLst>
                                      </p:cBhvr>
                                      <p:to>
                                        <p:strVal val="visible"/>
                                      </p:to>
                                    </p:set>
                                    <p:animEffect transition="in" filter="randombar(horizontal)">
                                      <p:cBhvr>
                                        <p:cTn id="7" dur="500"/>
                                        <p:tgtEl>
                                          <p:spTgt spid="409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idx="4294967295"/>
          </p:nvPr>
        </p:nvSpPr>
        <p:spPr>
          <a:xfrm>
            <a:off x="1691640" y="1073785"/>
            <a:ext cx="5420995" cy="857250"/>
          </a:xfrm>
        </p:spPr>
        <p:txBody>
          <a:bodyPr/>
          <a:lstStyle/>
          <a:p>
            <a:pPr eaLnBrk="1" hangingPunct="1"/>
            <a:r>
              <a:rPr lang="zh-CN" altLang="en-US" b="1">
                <a:solidFill>
                  <a:srgbClr val="000000"/>
                </a:solidFill>
                <a:latin typeface="Times New Roman" pitchFamily="18" charset="0"/>
                <a:ea typeface="楷体" charset="0"/>
                <a:cs typeface="微软雅黑"/>
              </a:rPr>
              <a:t>从例子中观察规律</a:t>
            </a:r>
          </a:p>
        </p:txBody>
      </p:sp>
      <p:sp>
        <p:nvSpPr>
          <p:cNvPr id="2" name="TextBox 1"/>
          <p:cNvSpPr txBox="1"/>
          <p:nvPr/>
        </p:nvSpPr>
        <p:spPr>
          <a:xfrm>
            <a:off x="2033588" y="2139554"/>
            <a:ext cx="4832747" cy="4114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defRPr/>
            </a:pPr>
            <a:r>
              <a:rPr lang="zh-CN" altLang="en-US" sz="2100" dirty="0"/>
              <a:t>从分支法的合并过程中，找出一般规律。</a:t>
            </a:r>
          </a:p>
        </p:txBody>
      </p:sp>
      <p:grpSp>
        <p:nvGrpSpPr>
          <p:cNvPr id="3" name="组合 2"/>
          <p:cNvGrpSpPr/>
          <p:nvPr/>
        </p:nvGrpSpPr>
        <p:grpSpPr>
          <a:xfrm>
            <a:off x="7198995" y="43697"/>
            <a:ext cx="1731645" cy="2303263"/>
            <a:chOff x="9595" y="2171"/>
            <a:chExt cx="3107" cy="4141"/>
          </a:xfrm>
        </p:grpSpPr>
        <p:sp>
          <p:nvSpPr>
            <p:cNvPr id="5125" name="Freeform 5"/>
            <p:cNvSpPr/>
            <p:nvPr/>
          </p:nvSpPr>
          <p:spPr bwMode="auto">
            <a:xfrm flipH="1">
              <a:off x="10315" y="2508"/>
              <a:ext cx="1931" cy="1198"/>
            </a:xfrm>
            <a:custGeom>
              <a:avLst/>
              <a:gdLst/>
              <a:ahLst/>
              <a:cxnLst>
                <a:cxn ang="0">
                  <a:pos x="515" y="102"/>
                </a:cxn>
                <a:cxn ang="0">
                  <a:pos x="366" y="194"/>
                </a:cxn>
                <a:cxn ang="0">
                  <a:pos x="395" y="211"/>
                </a:cxn>
                <a:cxn ang="0">
                  <a:pos x="414" y="257"/>
                </a:cxn>
                <a:cxn ang="0">
                  <a:pos x="395" y="302"/>
                </a:cxn>
                <a:cxn ang="0">
                  <a:pos x="350" y="320"/>
                </a:cxn>
                <a:cxn ang="0">
                  <a:pos x="305" y="302"/>
                </a:cxn>
                <a:cxn ang="0">
                  <a:pos x="287" y="257"/>
                </a:cxn>
                <a:cxn ang="0">
                  <a:pos x="288" y="243"/>
                </a:cxn>
                <a:cxn ang="0">
                  <a:pos x="171" y="315"/>
                </a:cxn>
                <a:cxn ang="0">
                  <a:pos x="124" y="238"/>
                </a:cxn>
                <a:cxn ang="0">
                  <a:pos x="109" y="262"/>
                </a:cxn>
                <a:cxn ang="0">
                  <a:pos x="64" y="281"/>
                </a:cxn>
                <a:cxn ang="0">
                  <a:pos x="18" y="262"/>
                </a:cxn>
                <a:cxn ang="0">
                  <a:pos x="0" y="217"/>
                </a:cxn>
                <a:cxn ang="0">
                  <a:pos x="18" y="172"/>
                </a:cxn>
                <a:cxn ang="0">
                  <a:pos x="64" y="153"/>
                </a:cxn>
                <a:cxn ang="0">
                  <a:pos x="74" y="154"/>
                </a:cxn>
                <a:cxn ang="0">
                  <a:pos x="29" y="80"/>
                </a:cxn>
                <a:cxn ang="0">
                  <a:pos x="115" y="31"/>
                </a:cxn>
                <a:cxn ang="0">
                  <a:pos x="278" y="3"/>
                </a:cxn>
                <a:cxn ang="0">
                  <a:pos x="445" y="52"/>
                </a:cxn>
                <a:cxn ang="0">
                  <a:pos x="515" y="102"/>
                </a:cxn>
              </a:cxnLst>
              <a:rect l="0" t="0" r="r" b="b"/>
              <a:pathLst>
                <a:path w="515" h="320">
                  <a:moveTo>
                    <a:pt x="515" y="102"/>
                  </a:moveTo>
                  <a:cubicBezTo>
                    <a:pt x="366" y="194"/>
                    <a:pt x="366" y="194"/>
                    <a:pt x="366" y="194"/>
                  </a:cubicBezTo>
                  <a:cubicBezTo>
                    <a:pt x="377" y="197"/>
                    <a:pt x="387" y="203"/>
                    <a:pt x="395" y="211"/>
                  </a:cubicBezTo>
                  <a:cubicBezTo>
                    <a:pt x="408" y="224"/>
                    <a:pt x="414" y="239"/>
                    <a:pt x="414" y="257"/>
                  </a:cubicBezTo>
                  <a:cubicBezTo>
                    <a:pt x="414" y="274"/>
                    <a:pt x="408" y="289"/>
                    <a:pt x="395" y="302"/>
                  </a:cubicBezTo>
                  <a:cubicBezTo>
                    <a:pt x="383" y="314"/>
                    <a:pt x="368" y="320"/>
                    <a:pt x="350" y="320"/>
                  </a:cubicBezTo>
                  <a:cubicBezTo>
                    <a:pt x="333" y="320"/>
                    <a:pt x="318" y="314"/>
                    <a:pt x="305" y="302"/>
                  </a:cubicBezTo>
                  <a:cubicBezTo>
                    <a:pt x="293" y="289"/>
                    <a:pt x="287" y="274"/>
                    <a:pt x="287" y="257"/>
                  </a:cubicBezTo>
                  <a:cubicBezTo>
                    <a:pt x="287" y="252"/>
                    <a:pt x="287" y="247"/>
                    <a:pt x="288" y="243"/>
                  </a:cubicBezTo>
                  <a:cubicBezTo>
                    <a:pt x="171" y="315"/>
                    <a:pt x="171" y="315"/>
                    <a:pt x="171" y="315"/>
                  </a:cubicBezTo>
                  <a:cubicBezTo>
                    <a:pt x="124" y="238"/>
                    <a:pt x="124" y="238"/>
                    <a:pt x="124" y="238"/>
                  </a:cubicBezTo>
                  <a:cubicBezTo>
                    <a:pt x="121" y="247"/>
                    <a:pt x="116" y="255"/>
                    <a:pt x="109" y="262"/>
                  </a:cubicBezTo>
                  <a:cubicBezTo>
                    <a:pt x="96" y="275"/>
                    <a:pt x="81" y="281"/>
                    <a:pt x="64" y="281"/>
                  </a:cubicBezTo>
                  <a:cubicBezTo>
                    <a:pt x="46" y="281"/>
                    <a:pt x="31" y="275"/>
                    <a:pt x="18" y="262"/>
                  </a:cubicBezTo>
                  <a:cubicBezTo>
                    <a:pt x="6" y="250"/>
                    <a:pt x="0" y="235"/>
                    <a:pt x="0" y="217"/>
                  </a:cubicBezTo>
                  <a:cubicBezTo>
                    <a:pt x="0" y="200"/>
                    <a:pt x="6" y="184"/>
                    <a:pt x="18" y="172"/>
                  </a:cubicBezTo>
                  <a:cubicBezTo>
                    <a:pt x="31" y="160"/>
                    <a:pt x="46" y="153"/>
                    <a:pt x="64" y="153"/>
                  </a:cubicBezTo>
                  <a:cubicBezTo>
                    <a:pt x="67" y="153"/>
                    <a:pt x="71" y="154"/>
                    <a:pt x="74" y="154"/>
                  </a:cubicBezTo>
                  <a:cubicBezTo>
                    <a:pt x="29" y="80"/>
                    <a:pt x="29" y="80"/>
                    <a:pt x="29" y="80"/>
                  </a:cubicBezTo>
                  <a:cubicBezTo>
                    <a:pt x="55" y="60"/>
                    <a:pt x="84" y="43"/>
                    <a:pt x="115" y="31"/>
                  </a:cubicBezTo>
                  <a:cubicBezTo>
                    <a:pt x="167" y="9"/>
                    <a:pt x="221" y="0"/>
                    <a:pt x="278" y="3"/>
                  </a:cubicBezTo>
                  <a:cubicBezTo>
                    <a:pt x="337" y="7"/>
                    <a:pt x="392" y="23"/>
                    <a:pt x="445" y="52"/>
                  </a:cubicBezTo>
                  <a:cubicBezTo>
                    <a:pt x="471" y="67"/>
                    <a:pt x="494" y="84"/>
                    <a:pt x="515" y="102"/>
                  </a:cubicBezTo>
                  <a:close/>
                </a:path>
              </a:pathLst>
            </a:custGeom>
            <a:solidFill>
              <a:schemeClr val="accent3"/>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6" name="Freeform 6"/>
            <p:cNvSpPr/>
            <p:nvPr/>
          </p:nvSpPr>
          <p:spPr bwMode="auto">
            <a:xfrm flipH="1">
              <a:off x="9899" y="2890"/>
              <a:ext cx="1717" cy="1929"/>
            </a:xfrm>
            <a:custGeom>
              <a:avLst/>
              <a:gdLst/>
              <a:ahLst/>
              <a:cxnLst>
                <a:cxn ang="0">
                  <a:pos x="458" y="345"/>
                </a:cxn>
                <a:cxn ang="0">
                  <a:pos x="365" y="403"/>
                </a:cxn>
                <a:cxn ang="0">
                  <a:pos x="365" y="402"/>
                </a:cxn>
                <a:cxn ang="0">
                  <a:pos x="346" y="356"/>
                </a:cxn>
                <a:cxn ang="0">
                  <a:pos x="301" y="338"/>
                </a:cxn>
                <a:cxn ang="0">
                  <a:pos x="256" y="356"/>
                </a:cxn>
                <a:cxn ang="0">
                  <a:pos x="237" y="402"/>
                </a:cxn>
                <a:cxn ang="0">
                  <a:pos x="256" y="447"/>
                </a:cxn>
                <a:cxn ang="0">
                  <a:pos x="273" y="459"/>
                </a:cxn>
                <a:cxn ang="0">
                  <a:pos x="184" y="515"/>
                </a:cxn>
                <a:cxn ang="0">
                  <a:pos x="122" y="411"/>
                </a:cxn>
                <a:cxn ang="0">
                  <a:pos x="109" y="429"/>
                </a:cxn>
                <a:cxn ang="0">
                  <a:pos x="64" y="448"/>
                </a:cxn>
                <a:cxn ang="0">
                  <a:pos x="18" y="429"/>
                </a:cxn>
                <a:cxn ang="0">
                  <a:pos x="0" y="385"/>
                </a:cxn>
                <a:cxn ang="0">
                  <a:pos x="18" y="339"/>
                </a:cxn>
                <a:cxn ang="0">
                  <a:pos x="64" y="321"/>
                </a:cxn>
                <a:cxn ang="0">
                  <a:pos x="67" y="321"/>
                </a:cxn>
                <a:cxn ang="0">
                  <a:pos x="3" y="213"/>
                </a:cxn>
                <a:cxn ang="0">
                  <a:pos x="120" y="141"/>
                </a:cxn>
                <a:cxn ang="0">
                  <a:pos x="119" y="155"/>
                </a:cxn>
                <a:cxn ang="0">
                  <a:pos x="137" y="200"/>
                </a:cxn>
                <a:cxn ang="0">
                  <a:pos x="182" y="218"/>
                </a:cxn>
                <a:cxn ang="0">
                  <a:pos x="227" y="200"/>
                </a:cxn>
                <a:cxn ang="0">
                  <a:pos x="246" y="155"/>
                </a:cxn>
                <a:cxn ang="0">
                  <a:pos x="227" y="109"/>
                </a:cxn>
                <a:cxn ang="0">
                  <a:pos x="198" y="92"/>
                </a:cxn>
                <a:cxn ang="0">
                  <a:pos x="347" y="0"/>
                </a:cxn>
                <a:cxn ang="0">
                  <a:pos x="443" y="159"/>
                </a:cxn>
                <a:cxn ang="0">
                  <a:pos x="447" y="305"/>
                </a:cxn>
                <a:cxn ang="0">
                  <a:pos x="458" y="345"/>
                </a:cxn>
              </a:cxnLst>
              <a:rect l="0" t="0" r="r" b="b"/>
              <a:pathLst>
                <a:path w="458" h="515">
                  <a:moveTo>
                    <a:pt x="458" y="345"/>
                  </a:moveTo>
                  <a:cubicBezTo>
                    <a:pt x="365" y="403"/>
                    <a:pt x="365" y="403"/>
                    <a:pt x="365" y="403"/>
                  </a:cubicBezTo>
                  <a:cubicBezTo>
                    <a:pt x="365" y="402"/>
                    <a:pt x="365" y="402"/>
                    <a:pt x="365" y="402"/>
                  </a:cubicBezTo>
                  <a:cubicBezTo>
                    <a:pt x="365" y="384"/>
                    <a:pt x="358" y="369"/>
                    <a:pt x="346" y="356"/>
                  </a:cubicBezTo>
                  <a:cubicBezTo>
                    <a:pt x="334" y="344"/>
                    <a:pt x="319" y="338"/>
                    <a:pt x="301" y="338"/>
                  </a:cubicBezTo>
                  <a:cubicBezTo>
                    <a:pt x="283" y="338"/>
                    <a:pt x="268" y="344"/>
                    <a:pt x="256" y="356"/>
                  </a:cubicBezTo>
                  <a:cubicBezTo>
                    <a:pt x="243" y="369"/>
                    <a:pt x="237" y="384"/>
                    <a:pt x="237" y="402"/>
                  </a:cubicBezTo>
                  <a:cubicBezTo>
                    <a:pt x="237" y="419"/>
                    <a:pt x="243" y="434"/>
                    <a:pt x="256" y="447"/>
                  </a:cubicBezTo>
                  <a:cubicBezTo>
                    <a:pt x="261" y="452"/>
                    <a:pt x="267" y="456"/>
                    <a:pt x="273" y="459"/>
                  </a:cubicBezTo>
                  <a:cubicBezTo>
                    <a:pt x="184" y="515"/>
                    <a:pt x="184" y="515"/>
                    <a:pt x="184" y="515"/>
                  </a:cubicBezTo>
                  <a:cubicBezTo>
                    <a:pt x="122" y="411"/>
                    <a:pt x="122" y="411"/>
                    <a:pt x="122" y="411"/>
                  </a:cubicBezTo>
                  <a:cubicBezTo>
                    <a:pt x="119" y="418"/>
                    <a:pt x="114" y="424"/>
                    <a:pt x="109" y="429"/>
                  </a:cubicBezTo>
                  <a:cubicBezTo>
                    <a:pt x="96" y="442"/>
                    <a:pt x="81" y="448"/>
                    <a:pt x="64" y="448"/>
                  </a:cubicBezTo>
                  <a:cubicBezTo>
                    <a:pt x="46" y="448"/>
                    <a:pt x="31" y="442"/>
                    <a:pt x="18" y="429"/>
                  </a:cubicBezTo>
                  <a:cubicBezTo>
                    <a:pt x="6" y="417"/>
                    <a:pt x="0" y="402"/>
                    <a:pt x="0" y="385"/>
                  </a:cubicBezTo>
                  <a:cubicBezTo>
                    <a:pt x="0" y="367"/>
                    <a:pt x="6" y="352"/>
                    <a:pt x="18" y="339"/>
                  </a:cubicBezTo>
                  <a:cubicBezTo>
                    <a:pt x="31" y="327"/>
                    <a:pt x="46" y="321"/>
                    <a:pt x="64" y="321"/>
                  </a:cubicBezTo>
                  <a:cubicBezTo>
                    <a:pt x="65" y="321"/>
                    <a:pt x="66" y="321"/>
                    <a:pt x="67" y="321"/>
                  </a:cubicBezTo>
                  <a:cubicBezTo>
                    <a:pt x="3" y="213"/>
                    <a:pt x="3" y="213"/>
                    <a:pt x="3" y="213"/>
                  </a:cubicBezTo>
                  <a:cubicBezTo>
                    <a:pt x="120" y="141"/>
                    <a:pt x="120" y="141"/>
                    <a:pt x="120" y="141"/>
                  </a:cubicBezTo>
                  <a:cubicBezTo>
                    <a:pt x="119" y="145"/>
                    <a:pt x="119" y="150"/>
                    <a:pt x="119" y="155"/>
                  </a:cubicBezTo>
                  <a:cubicBezTo>
                    <a:pt x="119" y="172"/>
                    <a:pt x="125" y="187"/>
                    <a:pt x="137" y="200"/>
                  </a:cubicBezTo>
                  <a:cubicBezTo>
                    <a:pt x="150" y="212"/>
                    <a:pt x="165" y="218"/>
                    <a:pt x="182" y="218"/>
                  </a:cubicBezTo>
                  <a:cubicBezTo>
                    <a:pt x="200" y="218"/>
                    <a:pt x="215" y="212"/>
                    <a:pt x="227" y="200"/>
                  </a:cubicBezTo>
                  <a:cubicBezTo>
                    <a:pt x="240" y="187"/>
                    <a:pt x="246" y="172"/>
                    <a:pt x="246" y="155"/>
                  </a:cubicBezTo>
                  <a:cubicBezTo>
                    <a:pt x="246" y="137"/>
                    <a:pt x="240" y="122"/>
                    <a:pt x="227" y="109"/>
                  </a:cubicBezTo>
                  <a:cubicBezTo>
                    <a:pt x="219" y="101"/>
                    <a:pt x="209" y="95"/>
                    <a:pt x="198" y="92"/>
                  </a:cubicBezTo>
                  <a:cubicBezTo>
                    <a:pt x="347" y="0"/>
                    <a:pt x="347" y="0"/>
                    <a:pt x="347" y="0"/>
                  </a:cubicBezTo>
                  <a:cubicBezTo>
                    <a:pt x="396" y="43"/>
                    <a:pt x="428" y="97"/>
                    <a:pt x="443" y="159"/>
                  </a:cubicBezTo>
                  <a:cubicBezTo>
                    <a:pt x="454" y="205"/>
                    <a:pt x="456" y="254"/>
                    <a:pt x="447" y="305"/>
                  </a:cubicBezTo>
                  <a:cubicBezTo>
                    <a:pt x="445" y="314"/>
                    <a:pt x="449" y="328"/>
                    <a:pt x="458" y="345"/>
                  </a:cubicBezTo>
                  <a:close/>
                </a:path>
              </a:pathLst>
            </a:custGeom>
            <a:solidFill>
              <a:schemeClr val="accent2"/>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7" name="Freeform 7"/>
            <p:cNvSpPr/>
            <p:nvPr/>
          </p:nvSpPr>
          <p:spPr bwMode="auto">
            <a:xfrm flipH="1">
              <a:off x="9595" y="4156"/>
              <a:ext cx="1330" cy="1422"/>
            </a:xfrm>
            <a:custGeom>
              <a:avLst/>
              <a:gdLst/>
              <a:ahLst/>
              <a:cxnLst>
                <a:cxn ang="0">
                  <a:pos x="114" y="365"/>
                </a:cxn>
                <a:cxn ang="0">
                  <a:pos x="92" y="330"/>
                </a:cxn>
                <a:cxn ang="0">
                  <a:pos x="132" y="311"/>
                </a:cxn>
                <a:cxn ang="0">
                  <a:pos x="151" y="266"/>
                </a:cxn>
                <a:cxn ang="0">
                  <a:pos x="132" y="221"/>
                </a:cxn>
                <a:cxn ang="0">
                  <a:pos x="87" y="202"/>
                </a:cxn>
                <a:cxn ang="0">
                  <a:pos x="42" y="221"/>
                </a:cxn>
                <a:cxn ang="0">
                  <a:pos x="33" y="232"/>
                </a:cxn>
                <a:cxn ang="0">
                  <a:pos x="0" y="177"/>
                </a:cxn>
                <a:cxn ang="0">
                  <a:pos x="89" y="121"/>
                </a:cxn>
                <a:cxn ang="0">
                  <a:pos x="72" y="109"/>
                </a:cxn>
                <a:cxn ang="0">
                  <a:pos x="53" y="64"/>
                </a:cxn>
                <a:cxn ang="0">
                  <a:pos x="72" y="18"/>
                </a:cxn>
                <a:cxn ang="0">
                  <a:pos x="117" y="0"/>
                </a:cxn>
                <a:cxn ang="0">
                  <a:pos x="162" y="18"/>
                </a:cxn>
                <a:cxn ang="0">
                  <a:pos x="181" y="64"/>
                </a:cxn>
                <a:cxn ang="0">
                  <a:pos x="181" y="65"/>
                </a:cxn>
                <a:cxn ang="0">
                  <a:pos x="274" y="7"/>
                </a:cxn>
                <a:cxn ang="0">
                  <a:pos x="294" y="42"/>
                </a:cxn>
                <a:cxn ang="0">
                  <a:pos x="344" y="112"/>
                </a:cxn>
                <a:cxn ang="0">
                  <a:pos x="351" y="146"/>
                </a:cxn>
                <a:cxn ang="0">
                  <a:pos x="324" y="167"/>
                </a:cxn>
                <a:cxn ang="0">
                  <a:pos x="309" y="190"/>
                </a:cxn>
                <a:cxn ang="0">
                  <a:pos x="313" y="216"/>
                </a:cxn>
                <a:cxn ang="0">
                  <a:pos x="295" y="233"/>
                </a:cxn>
                <a:cxn ang="0">
                  <a:pos x="277" y="236"/>
                </a:cxn>
                <a:cxn ang="0">
                  <a:pos x="291" y="240"/>
                </a:cxn>
                <a:cxn ang="0">
                  <a:pos x="305" y="256"/>
                </a:cxn>
                <a:cxn ang="0">
                  <a:pos x="287" y="276"/>
                </a:cxn>
                <a:cxn ang="0">
                  <a:pos x="269" y="285"/>
                </a:cxn>
                <a:cxn ang="0">
                  <a:pos x="264" y="314"/>
                </a:cxn>
                <a:cxn ang="0">
                  <a:pos x="253" y="361"/>
                </a:cxn>
                <a:cxn ang="0">
                  <a:pos x="235" y="378"/>
                </a:cxn>
                <a:cxn ang="0">
                  <a:pos x="214" y="379"/>
                </a:cxn>
                <a:cxn ang="0">
                  <a:pos x="177" y="372"/>
                </a:cxn>
                <a:cxn ang="0">
                  <a:pos x="117" y="366"/>
                </a:cxn>
                <a:cxn ang="0">
                  <a:pos x="114" y="365"/>
                </a:cxn>
              </a:cxnLst>
              <a:rect l="0" t="0" r="r" b="b"/>
              <a:pathLst>
                <a:path w="355" h="380">
                  <a:moveTo>
                    <a:pt x="114" y="365"/>
                  </a:moveTo>
                  <a:cubicBezTo>
                    <a:pt x="92" y="330"/>
                    <a:pt x="92" y="330"/>
                    <a:pt x="92" y="330"/>
                  </a:cubicBezTo>
                  <a:cubicBezTo>
                    <a:pt x="108" y="329"/>
                    <a:pt x="121" y="323"/>
                    <a:pt x="132" y="311"/>
                  </a:cubicBezTo>
                  <a:cubicBezTo>
                    <a:pt x="145" y="299"/>
                    <a:pt x="151" y="284"/>
                    <a:pt x="151" y="266"/>
                  </a:cubicBezTo>
                  <a:cubicBezTo>
                    <a:pt x="151" y="249"/>
                    <a:pt x="145" y="233"/>
                    <a:pt x="132" y="221"/>
                  </a:cubicBezTo>
                  <a:cubicBezTo>
                    <a:pt x="120" y="209"/>
                    <a:pt x="105" y="202"/>
                    <a:pt x="87" y="202"/>
                  </a:cubicBezTo>
                  <a:cubicBezTo>
                    <a:pt x="70" y="202"/>
                    <a:pt x="54" y="209"/>
                    <a:pt x="42" y="221"/>
                  </a:cubicBezTo>
                  <a:cubicBezTo>
                    <a:pt x="38" y="224"/>
                    <a:pt x="36" y="228"/>
                    <a:pt x="33" y="232"/>
                  </a:cubicBezTo>
                  <a:cubicBezTo>
                    <a:pt x="0" y="177"/>
                    <a:pt x="0" y="177"/>
                    <a:pt x="0" y="177"/>
                  </a:cubicBezTo>
                  <a:cubicBezTo>
                    <a:pt x="89" y="121"/>
                    <a:pt x="89" y="121"/>
                    <a:pt x="89" y="121"/>
                  </a:cubicBezTo>
                  <a:cubicBezTo>
                    <a:pt x="83" y="118"/>
                    <a:pt x="77" y="114"/>
                    <a:pt x="72" y="109"/>
                  </a:cubicBezTo>
                  <a:cubicBezTo>
                    <a:pt x="59" y="96"/>
                    <a:pt x="53" y="81"/>
                    <a:pt x="53" y="64"/>
                  </a:cubicBezTo>
                  <a:cubicBezTo>
                    <a:pt x="53" y="46"/>
                    <a:pt x="59" y="31"/>
                    <a:pt x="72" y="18"/>
                  </a:cubicBezTo>
                  <a:cubicBezTo>
                    <a:pt x="84" y="6"/>
                    <a:pt x="99" y="0"/>
                    <a:pt x="117" y="0"/>
                  </a:cubicBezTo>
                  <a:cubicBezTo>
                    <a:pt x="135" y="0"/>
                    <a:pt x="150" y="6"/>
                    <a:pt x="162" y="18"/>
                  </a:cubicBezTo>
                  <a:cubicBezTo>
                    <a:pt x="174" y="31"/>
                    <a:pt x="181" y="46"/>
                    <a:pt x="181" y="64"/>
                  </a:cubicBezTo>
                  <a:cubicBezTo>
                    <a:pt x="181" y="64"/>
                    <a:pt x="181" y="64"/>
                    <a:pt x="181" y="65"/>
                  </a:cubicBezTo>
                  <a:cubicBezTo>
                    <a:pt x="274" y="7"/>
                    <a:pt x="274" y="7"/>
                    <a:pt x="274" y="7"/>
                  </a:cubicBezTo>
                  <a:cubicBezTo>
                    <a:pt x="279" y="17"/>
                    <a:pt x="286" y="29"/>
                    <a:pt x="294" y="42"/>
                  </a:cubicBezTo>
                  <a:cubicBezTo>
                    <a:pt x="321" y="79"/>
                    <a:pt x="338" y="102"/>
                    <a:pt x="344" y="112"/>
                  </a:cubicBezTo>
                  <a:cubicBezTo>
                    <a:pt x="353" y="127"/>
                    <a:pt x="355" y="138"/>
                    <a:pt x="351" y="146"/>
                  </a:cubicBezTo>
                  <a:cubicBezTo>
                    <a:pt x="348" y="154"/>
                    <a:pt x="339" y="160"/>
                    <a:pt x="324" y="167"/>
                  </a:cubicBezTo>
                  <a:cubicBezTo>
                    <a:pt x="312" y="172"/>
                    <a:pt x="307" y="180"/>
                    <a:pt x="309" y="190"/>
                  </a:cubicBezTo>
                  <a:cubicBezTo>
                    <a:pt x="309" y="196"/>
                    <a:pt x="311" y="204"/>
                    <a:pt x="313" y="216"/>
                  </a:cubicBezTo>
                  <a:cubicBezTo>
                    <a:pt x="313" y="223"/>
                    <a:pt x="307" y="229"/>
                    <a:pt x="295" y="233"/>
                  </a:cubicBezTo>
                  <a:cubicBezTo>
                    <a:pt x="289" y="235"/>
                    <a:pt x="283" y="236"/>
                    <a:pt x="277" y="236"/>
                  </a:cubicBezTo>
                  <a:cubicBezTo>
                    <a:pt x="282" y="237"/>
                    <a:pt x="286" y="238"/>
                    <a:pt x="291" y="240"/>
                  </a:cubicBezTo>
                  <a:cubicBezTo>
                    <a:pt x="301" y="244"/>
                    <a:pt x="305" y="249"/>
                    <a:pt x="305" y="256"/>
                  </a:cubicBezTo>
                  <a:cubicBezTo>
                    <a:pt x="305" y="263"/>
                    <a:pt x="299" y="270"/>
                    <a:pt x="287" y="276"/>
                  </a:cubicBezTo>
                  <a:cubicBezTo>
                    <a:pt x="281" y="280"/>
                    <a:pt x="275" y="283"/>
                    <a:pt x="269" y="285"/>
                  </a:cubicBezTo>
                  <a:cubicBezTo>
                    <a:pt x="264" y="289"/>
                    <a:pt x="263" y="299"/>
                    <a:pt x="264" y="314"/>
                  </a:cubicBezTo>
                  <a:cubicBezTo>
                    <a:pt x="265" y="332"/>
                    <a:pt x="261" y="347"/>
                    <a:pt x="253" y="361"/>
                  </a:cubicBezTo>
                  <a:cubicBezTo>
                    <a:pt x="247" y="370"/>
                    <a:pt x="241" y="376"/>
                    <a:pt x="235" y="378"/>
                  </a:cubicBezTo>
                  <a:cubicBezTo>
                    <a:pt x="230" y="380"/>
                    <a:pt x="223" y="380"/>
                    <a:pt x="214" y="379"/>
                  </a:cubicBezTo>
                  <a:cubicBezTo>
                    <a:pt x="208" y="378"/>
                    <a:pt x="196" y="375"/>
                    <a:pt x="177" y="372"/>
                  </a:cubicBezTo>
                  <a:cubicBezTo>
                    <a:pt x="158" y="368"/>
                    <a:pt x="138" y="366"/>
                    <a:pt x="117" y="366"/>
                  </a:cubicBezTo>
                  <a:cubicBezTo>
                    <a:pt x="116" y="365"/>
                    <a:pt x="115" y="365"/>
                    <a:pt x="114" y="365"/>
                  </a:cubicBezTo>
                  <a:close/>
                </a:path>
              </a:pathLst>
            </a:custGeom>
            <a:solidFill>
              <a:schemeClr val="accent1"/>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8" name="Freeform 8"/>
            <p:cNvSpPr/>
            <p:nvPr/>
          </p:nvSpPr>
          <p:spPr bwMode="auto">
            <a:xfrm flipH="1">
              <a:off x="10926" y="3688"/>
              <a:ext cx="1715" cy="1821"/>
            </a:xfrm>
            <a:custGeom>
              <a:avLst/>
              <a:gdLst/>
              <a:ahLst/>
              <a:cxnLst>
                <a:cxn ang="0">
                  <a:pos x="457" y="302"/>
                </a:cxn>
                <a:cxn ang="0">
                  <a:pos x="367" y="357"/>
                </a:cxn>
                <a:cxn ang="0">
                  <a:pos x="382" y="368"/>
                </a:cxn>
                <a:cxn ang="0">
                  <a:pos x="400" y="414"/>
                </a:cxn>
                <a:cxn ang="0">
                  <a:pos x="382" y="458"/>
                </a:cxn>
                <a:cxn ang="0">
                  <a:pos x="337" y="477"/>
                </a:cxn>
                <a:cxn ang="0">
                  <a:pos x="291" y="458"/>
                </a:cxn>
                <a:cxn ang="0">
                  <a:pos x="273" y="416"/>
                </a:cxn>
                <a:cxn ang="0">
                  <a:pos x="158" y="486"/>
                </a:cxn>
                <a:cxn ang="0">
                  <a:pos x="148" y="435"/>
                </a:cxn>
                <a:cxn ang="0">
                  <a:pos x="139" y="403"/>
                </a:cxn>
                <a:cxn ang="0">
                  <a:pos x="108" y="372"/>
                </a:cxn>
                <a:cxn ang="0">
                  <a:pos x="45" y="283"/>
                </a:cxn>
                <a:cxn ang="0">
                  <a:pos x="0" y="172"/>
                </a:cxn>
                <a:cxn ang="0">
                  <a:pos x="83" y="120"/>
                </a:cxn>
                <a:cxn ang="0">
                  <a:pos x="83" y="125"/>
                </a:cxn>
                <a:cxn ang="0">
                  <a:pos x="101" y="170"/>
                </a:cxn>
                <a:cxn ang="0">
                  <a:pos x="146" y="188"/>
                </a:cxn>
                <a:cxn ang="0">
                  <a:pos x="191" y="170"/>
                </a:cxn>
                <a:cxn ang="0">
                  <a:pos x="210" y="125"/>
                </a:cxn>
                <a:cxn ang="0">
                  <a:pos x="191" y="79"/>
                </a:cxn>
                <a:cxn ang="0">
                  <a:pos x="171" y="65"/>
                </a:cxn>
                <a:cxn ang="0">
                  <a:pos x="276" y="0"/>
                </a:cxn>
                <a:cxn ang="0">
                  <a:pos x="340" y="108"/>
                </a:cxn>
                <a:cxn ang="0">
                  <a:pos x="337" y="108"/>
                </a:cxn>
                <a:cxn ang="0">
                  <a:pos x="291" y="126"/>
                </a:cxn>
                <a:cxn ang="0">
                  <a:pos x="273" y="172"/>
                </a:cxn>
                <a:cxn ang="0">
                  <a:pos x="291" y="216"/>
                </a:cxn>
                <a:cxn ang="0">
                  <a:pos x="337" y="235"/>
                </a:cxn>
                <a:cxn ang="0">
                  <a:pos x="382" y="216"/>
                </a:cxn>
                <a:cxn ang="0">
                  <a:pos x="395" y="198"/>
                </a:cxn>
                <a:cxn ang="0">
                  <a:pos x="457" y="302"/>
                </a:cxn>
              </a:cxnLst>
              <a:rect l="0" t="0" r="r" b="b"/>
              <a:pathLst>
                <a:path w="457" h="486">
                  <a:moveTo>
                    <a:pt x="457" y="302"/>
                  </a:moveTo>
                  <a:cubicBezTo>
                    <a:pt x="367" y="357"/>
                    <a:pt x="367" y="357"/>
                    <a:pt x="367" y="357"/>
                  </a:cubicBezTo>
                  <a:cubicBezTo>
                    <a:pt x="372" y="360"/>
                    <a:pt x="377" y="364"/>
                    <a:pt x="382" y="368"/>
                  </a:cubicBezTo>
                  <a:cubicBezTo>
                    <a:pt x="394" y="381"/>
                    <a:pt x="400" y="396"/>
                    <a:pt x="400" y="414"/>
                  </a:cubicBezTo>
                  <a:cubicBezTo>
                    <a:pt x="400" y="431"/>
                    <a:pt x="394" y="446"/>
                    <a:pt x="382" y="458"/>
                  </a:cubicBezTo>
                  <a:cubicBezTo>
                    <a:pt x="369" y="471"/>
                    <a:pt x="354" y="477"/>
                    <a:pt x="337" y="477"/>
                  </a:cubicBezTo>
                  <a:cubicBezTo>
                    <a:pt x="319" y="477"/>
                    <a:pt x="304" y="471"/>
                    <a:pt x="291" y="458"/>
                  </a:cubicBezTo>
                  <a:cubicBezTo>
                    <a:pt x="280" y="447"/>
                    <a:pt x="273" y="432"/>
                    <a:pt x="273" y="416"/>
                  </a:cubicBezTo>
                  <a:cubicBezTo>
                    <a:pt x="158" y="486"/>
                    <a:pt x="158" y="486"/>
                    <a:pt x="158" y="486"/>
                  </a:cubicBezTo>
                  <a:cubicBezTo>
                    <a:pt x="156" y="469"/>
                    <a:pt x="152" y="452"/>
                    <a:pt x="148" y="435"/>
                  </a:cubicBezTo>
                  <a:cubicBezTo>
                    <a:pt x="139" y="403"/>
                    <a:pt x="139" y="403"/>
                    <a:pt x="139" y="403"/>
                  </a:cubicBezTo>
                  <a:cubicBezTo>
                    <a:pt x="108" y="372"/>
                    <a:pt x="108" y="372"/>
                    <a:pt x="108" y="372"/>
                  </a:cubicBezTo>
                  <a:cubicBezTo>
                    <a:pt x="84" y="345"/>
                    <a:pt x="63" y="315"/>
                    <a:pt x="45" y="283"/>
                  </a:cubicBezTo>
                  <a:cubicBezTo>
                    <a:pt x="25" y="246"/>
                    <a:pt x="9" y="209"/>
                    <a:pt x="0" y="172"/>
                  </a:cubicBezTo>
                  <a:cubicBezTo>
                    <a:pt x="83" y="120"/>
                    <a:pt x="83" y="120"/>
                    <a:pt x="83" y="120"/>
                  </a:cubicBezTo>
                  <a:cubicBezTo>
                    <a:pt x="83" y="122"/>
                    <a:pt x="83" y="123"/>
                    <a:pt x="83" y="125"/>
                  </a:cubicBezTo>
                  <a:cubicBezTo>
                    <a:pt x="83" y="142"/>
                    <a:pt x="89" y="157"/>
                    <a:pt x="101" y="170"/>
                  </a:cubicBezTo>
                  <a:cubicBezTo>
                    <a:pt x="114" y="182"/>
                    <a:pt x="129" y="188"/>
                    <a:pt x="146" y="188"/>
                  </a:cubicBezTo>
                  <a:cubicBezTo>
                    <a:pt x="164" y="188"/>
                    <a:pt x="179" y="182"/>
                    <a:pt x="191" y="170"/>
                  </a:cubicBezTo>
                  <a:cubicBezTo>
                    <a:pt x="204" y="157"/>
                    <a:pt x="210" y="142"/>
                    <a:pt x="210" y="125"/>
                  </a:cubicBezTo>
                  <a:cubicBezTo>
                    <a:pt x="210" y="107"/>
                    <a:pt x="204" y="92"/>
                    <a:pt x="191" y="79"/>
                  </a:cubicBezTo>
                  <a:cubicBezTo>
                    <a:pt x="185" y="73"/>
                    <a:pt x="178" y="68"/>
                    <a:pt x="171" y="65"/>
                  </a:cubicBezTo>
                  <a:cubicBezTo>
                    <a:pt x="276" y="0"/>
                    <a:pt x="276" y="0"/>
                    <a:pt x="276" y="0"/>
                  </a:cubicBezTo>
                  <a:cubicBezTo>
                    <a:pt x="340" y="108"/>
                    <a:pt x="340" y="108"/>
                    <a:pt x="340" y="108"/>
                  </a:cubicBezTo>
                  <a:cubicBezTo>
                    <a:pt x="339" y="108"/>
                    <a:pt x="338" y="108"/>
                    <a:pt x="337" y="108"/>
                  </a:cubicBezTo>
                  <a:cubicBezTo>
                    <a:pt x="319" y="108"/>
                    <a:pt x="304" y="114"/>
                    <a:pt x="291" y="126"/>
                  </a:cubicBezTo>
                  <a:cubicBezTo>
                    <a:pt x="279" y="139"/>
                    <a:pt x="273" y="154"/>
                    <a:pt x="273" y="172"/>
                  </a:cubicBezTo>
                  <a:cubicBezTo>
                    <a:pt x="273" y="189"/>
                    <a:pt x="279" y="204"/>
                    <a:pt x="291" y="216"/>
                  </a:cubicBezTo>
                  <a:cubicBezTo>
                    <a:pt x="304" y="229"/>
                    <a:pt x="319" y="235"/>
                    <a:pt x="337" y="235"/>
                  </a:cubicBezTo>
                  <a:cubicBezTo>
                    <a:pt x="354" y="235"/>
                    <a:pt x="369" y="229"/>
                    <a:pt x="382" y="216"/>
                  </a:cubicBezTo>
                  <a:cubicBezTo>
                    <a:pt x="387" y="211"/>
                    <a:pt x="392" y="205"/>
                    <a:pt x="395" y="198"/>
                  </a:cubicBezTo>
                  <a:lnTo>
                    <a:pt x="457" y="302"/>
                  </a:lnTo>
                  <a:close/>
                </a:path>
              </a:pathLst>
            </a:custGeom>
            <a:solidFill>
              <a:schemeClr val="accent5"/>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9" name="Freeform 9"/>
            <p:cNvSpPr/>
            <p:nvPr/>
          </p:nvSpPr>
          <p:spPr bwMode="auto">
            <a:xfrm flipH="1">
              <a:off x="10360" y="4818"/>
              <a:ext cx="1845" cy="1494"/>
            </a:xfrm>
            <a:custGeom>
              <a:avLst/>
              <a:gdLst/>
              <a:ahLst/>
              <a:cxnLst>
                <a:cxn ang="0">
                  <a:pos x="455" y="188"/>
                </a:cxn>
                <a:cxn ang="0">
                  <a:pos x="371" y="286"/>
                </a:cxn>
                <a:cxn ang="0">
                  <a:pos x="361" y="387"/>
                </a:cxn>
                <a:cxn ang="0">
                  <a:pos x="363" y="399"/>
                </a:cxn>
                <a:cxn ang="0">
                  <a:pos x="0" y="399"/>
                </a:cxn>
                <a:cxn ang="0">
                  <a:pos x="45" y="209"/>
                </a:cxn>
                <a:cxn ang="0">
                  <a:pos x="42" y="184"/>
                </a:cxn>
                <a:cxn ang="0">
                  <a:pos x="157" y="114"/>
                </a:cxn>
                <a:cxn ang="0">
                  <a:pos x="175" y="156"/>
                </a:cxn>
                <a:cxn ang="0">
                  <a:pos x="221" y="175"/>
                </a:cxn>
                <a:cxn ang="0">
                  <a:pos x="266" y="156"/>
                </a:cxn>
                <a:cxn ang="0">
                  <a:pos x="284" y="112"/>
                </a:cxn>
                <a:cxn ang="0">
                  <a:pos x="266" y="66"/>
                </a:cxn>
                <a:cxn ang="0">
                  <a:pos x="251" y="55"/>
                </a:cxn>
                <a:cxn ang="0">
                  <a:pos x="341" y="0"/>
                </a:cxn>
                <a:cxn ang="0">
                  <a:pos x="374" y="55"/>
                </a:cxn>
                <a:cxn ang="0">
                  <a:pos x="383" y="44"/>
                </a:cxn>
                <a:cxn ang="0">
                  <a:pos x="428" y="25"/>
                </a:cxn>
                <a:cxn ang="0">
                  <a:pos x="473" y="44"/>
                </a:cxn>
                <a:cxn ang="0">
                  <a:pos x="492" y="89"/>
                </a:cxn>
                <a:cxn ang="0">
                  <a:pos x="473" y="134"/>
                </a:cxn>
                <a:cxn ang="0">
                  <a:pos x="433" y="153"/>
                </a:cxn>
                <a:cxn ang="0">
                  <a:pos x="455" y="188"/>
                </a:cxn>
              </a:cxnLst>
              <a:rect l="0" t="0" r="r" b="b"/>
              <a:pathLst>
                <a:path w="492" h="399">
                  <a:moveTo>
                    <a:pt x="455" y="188"/>
                  </a:moveTo>
                  <a:cubicBezTo>
                    <a:pt x="414" y="188"/>
                    <a:pt x="386" y="221"/>
                    <a:pt x="371" y="286"/>
                  </a:cubicBezTo>
                  <a:cubicBezTo>
                    <a:pt x="364" y="320"/>
                    <a:pt x="360" y="353"/>
                    <a:pt x="361" y="387"/>
                  </a:cubicBezTo>
                  <a:cubicBezTo>
                    <a:pt x="363" y="399"/>
                    <a:pt x="363" y="399"/>
                    <a:pt x="363" y="399"/>
                  </a:cubicBezTo>
                  <a:cubicBezTo>
                    <a:pt x="0" y="399"/>
                    <a:pt x="0" y="399"/>
                    <a:pt x="0" y="399"/>
                  </a:cubicBezTo>
                  <a:cubicBezTo>
                    <a:pt x="38" y="354"/>
                    <a:pt x="53" y="290"/>
                    <a:pt x="45" y="209"/>
                  </a:cubicBezTo>
                  <a:cubicBezTo>
                    <a:pt x="45" y="201"/>
                    <a:pt x="44" y="193"/>
                    <a:pt x="42" y="184"/>
                  </a:cubicBezTo>
                  <a:cubicBezTo>
                    <a:pt x="157" y="114"/>
                    <a:pt x="157" y="114"/>
                    <a:pt x="157" y="114"/>
                  </a:cubicBezTo>
                  <a:cubicBezTo>
                    <a:pt x="157" y="130"/>
                    <a:pt x="164" y="145"/>
                    <a:pt x="175" y="156"/>
                  </a:cubicBezTo>
                  <a:cubicBezTo>
                    <a:pt x="188" y="169"/>
                    <a:pt x="203" y="175"/>
                    <a:pt x="221" y="175"/>
                  </a:cubicBezTo>
                  <a:cubicBezTo>
                    <a:pt x="238" y="175"/>
                    <a:pt x="253" y="169"/>
                    <a:pt x="266" y="156"/>
                  </a:cubicBezTo>
                  <a:cubicBezTo>
                    <a:pt x="278" y="144"/>
                    <a:pt x="284" y="129"/>
                    <a:pt x="284" y="112"/>
                  </a:cubicBezTo>
                  <a:cubicBezTo>
                    <a:pt x="284" y="94"/>
                    <a:pt x="278" y="79"/>
                    <a:pt x="266" y="66"/>
                  </a:cubicBezTo>
                  <a:cubicBezTo>
                    <a:pt x="261" y="62"/>
                    <a:pt x="256" y="58"/>
                    <a:pt x="251" y="55"/>
                  </a:cubicBezTo>
                  <a:cubicBezTo>
                    <a:pt x="341" y="0"/>
                    <a:pt x="341" y="0"/>
                    <a:pt x="341" y="0"/>
                  </a:cubicBezTo>
                  <a:cubicBezTo>
                    <a:pt x="374" y="55"/>
                    <a:pt x="374" y="55"/>
                    <a:pt x="374" y="55"/>
                  </a:cubicBezTo>
                  <a:cubicBezTo>
                    <a:pt x="377" y="51"/>
                    <a:pt x="379" y="47"/>
                    <a:pt x="383" y="44"/>
                  </a:cubicBezTo>
                  <a:cubicBezTo>
                    <a:pt x="395" y="32"/>
                    <a:pt x="411" y="25"/>
                    <a:pt x="428" y="25"/>
                  </a:cubicBezTo>
                  <a:cubicBezTo>
                    <a:pt x="446" y="25"/>
                    <a:pt x="461" y="32"/>
                    <a:pt x="473" y="44"/>
                  </a:cubicBezTo>
                  <a:cubicBezTo>
                    <a:pt x="486" y="56"/>
                    <a:pt x="492" y="72"/>
                    <a:pt x="492" y="89"/>
                  </a:cubicBezTo>
                  <a:cubicBezTo>
                    <a:pt x="492" y="107"/>
                    <a:pt x="486" y="122"/>
                    <a:pt x="473" y="134"/>
                  </a:cubicBezTo>
                  <a:cubicBezTo>
                    <a:pt x="462" y="146"/>
                    <a:pt x="449" y="152"/>
                    <a:pt x="433" y="153"/>
                  </a:cubicBezTo>
                  <a:lnTo>
                    <a:pt x="455" y="188"/>
                  </a:lnTo>
                  <a:close/>
                </a:path>
              </a:pathLst>
            </a:custGeom>
            <a:solidFill>
              <a:schemeClr val="accent6"/>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30" name="Freeform 10"/>
            <p:cNvSpPr/>
            <p:nvPr/>
          </p:nvSpPr>
          <p:spPr bwMode="auto">
            <a:xfrm flipH="1">
              <a:off x="11604" y="2808"/>
              <a:ext cx="1098" cy="1584"/>
            </a:xfrm>
            <a:custGeom>
              <a:avLst/>
              <a:gdLst/>
              <a:ahLst/>
              <a:cxnLst>
                <a:cxn ang="0">
                  <a:pos x="17" y="407"/>
                </a:cxn>
                <a:cxn ang="0">
                  <a:pos x="18" y="207"/>
                </a:cxn>
                <a:cxn ang="0">
                  <a:pos x="101" y="47"/>
                </a:cxn>
                <a:cxn ang="0">
                  <a:pos x="151" y="0"/>
                </a:cxn>
                <a:cxn ang="0">
                  <a:pos x="196" y="74"/>
                </a:cxn>
                <a:cxn ang="0">
                  <a:pos x="186" y="73"/>
                </a:cxn>
                <a:cxn ang="0">
                  <a:pos x="140" y="92"/>
                </a:cxn>
                <a:cxn ang="0">
                  <a:pos x="122" y="137"/>
                </a:cxn>
                <a:cxn ang="0">
                  <a:pos x="140" y="182"/>
                </a:cxn>
                <a:cxn ang="0">
                  <a:pos x="186" y="201"/>
                </a:cxn>
                <a:cxn ang="0">
                  <a:pos x="231" y="182"/>
                </a:cxn>
                <a:cxn ang="0">
                  <a:pos x="246" y="158"/>
                </a:cxn>
                <a:cxn ang="0">
                  <a:pos x="293" y="235"/>
                </a:cxn>
                <a:cxn ang="0">
                  <a:pos x="188" y="300"/>
                </a:cxn>
                <a:cxn ang="0">
                  <a:pos x="208" y="314"/>
                </a:cxn>
                <a:cxn ang="0">
                  <a:pos x="227" y="360"/>
                </a:cxn>
                <a:cxn ang="0">
                  <a:pos x="208" y="405"/>
                </a:cxn>
                <a:cxn ang="0">
                  <a:pos x="163" y="423"/>
                </a:cxn>
                <a:cxn ang="0">
                  <a:pos x="118" y="405"/>
                </a:cxn>
                <a:cxn ang="0">
                  <a:pos x="100" y="360"/>
                </a:cxn>
                <a:cxn ang="0">
                  <a:pos x="100" y="355"/>
                </a:cxn>
                <a:cxn ang="0">
                  <a:pos x="17" y="407"/>
                </a:cxn>
              </a:cxnLst>
              <a:rect l="0" t="0" r="r" b="b"/>
              <a:pathLst>
                <a:path w="293" h="423">
                  <a:moveTo>
                    <a:pt x="17" y="407"/>
                  </a:moveTo>
                  <a:cubicBezTo>
                    <a:pt x="0" y="341"/>
                    <a:pt x="1" y="275"/>
                    <a:pt x="18" y="207"/>
                  </a:cubicBezTo>
                  <a:cubicBezTo>
                    <a:pt x="33" y="145"/>
                    <a:pt x="61" y="92"/>
                    <a:pt x="101" y="47"/>
                  </a:cubicBezTo>
                  <a:cubicBezTo>
                    <a:pt x="116" y="29"/>
                    <a:pt x="133" y="14"/>
                    <a:pt x="151" y="0"/>
                  </a:cubicBezTo>
                  <a:cubicBezTo>
                    <a:pt x="196" y="74"/>
                    <a:pt x="196" y="74"/>
                    <a:pt x="196" y="74"/>
                  </a:cubicBezTo>
                  <a:cubicBezTo>
                    <a:pt x="193" y="74"/>
                    <a:pt x="189" y="73"/>
                    <a:pt x="186" y="73"/>
                  </a:cubicBezTo>
                  <a:cubicBezTo>
                    <a:pt x="168" y="73"/>
                    <a:pt x="153" y="80"/>
                    <a:pt x="140" y="92"/>
                  </a:cubicBezTo>
                  <a:cubicBezTo>
                    <a:pt x="128" y="104"/>
                    <a:pt x="122" y="120"/>
                    <a:pt x="122" y="137"/>
                  </a:cubicBezTo>
                  <a:cubicBezTo>
                    <a:pt x="122" y="155"/>
                    <a:pt x="128" y="170"/>
                    <a:pt x="140" y="182"/>
                  </a:cubicBezTo>
                  <a:cubicBezTo>
                    <a:pt x="153" y="195"/>
                    <a:pt x="168" y="201"/>
                    <a:pt x="186" y="201"/>
                  </a:cubicBezTo>
                  <a:cubicBezTo>
                    <a:pt x="203" y="201"/>
                    <a:pt x="218" y="195"/>
                    <a:pt x="231" y="182"/>
                  </a:cubicBezTo>
                  <a:cubicBezTo>
                    <a:pt x="238" y="175"/>
                    <a:pt x="243" y="167"/>
                    <a:pt x="246" y="158"/>
                  </a:cubicBezTo>
                  <a:cubicBezTo>
                    <a:pt x="293" y="235"/>
                    <a:pt x="293" y="235"/>
                    <a:pt x="293" y="235"/>
                  </a:cubicBezTo>
                  <a:cubicBezTo>
                    <a:pt x="188" y="300"/>
                    <a:pt x="188" y="300"/>
                    <a:pt x="188" y="300"/>
                  </a:cubicBezTo>
                  <a:cubicBezTo>
                    <a:pt x="195" y="303"/>
                    <a:pt x="202" y="308"/>
                    <a:pt x="208" y="314"/>
                  </a:cubicBezTo>
                  <a:cubicBezTo>
                    <a:pt x="221" y="327"/>
                    <a:pt x="227" y="342"/>
                    <a:pt x="227" y="360"/>
                  </a:cubicBezTo>
                  <a:cubicBezTo>
                    <a:pt x="227" y="377"/>
                    <a:pt x="221" y="392"/>
                    <a:pt x="208" y="405"/>
                  </a:cubicBezTo>
                  <a:cubicBezTo>
                    <a:pt x="196" y="417"/>
                    <a:pt x="181" y="423"/>
                    <a:pt x="163" y="423"/>
                  </a:cubicBezTo>
                  <a:cubicBezTo>
                    <a:pt x="146" y="423"/>
                    <a:pt x="131" y="417"/>
                    <a:pt x="118" y="405"/>
                  </a:cubicBezTo>
                  <a:cubicBezTo>
                    <a:pt x="106" y="392"/>
                    <a:pt x="100" y="377"/>
                    <a:pt x="100" y="360"/>
                  </a:cubicBezTo>
                  <a:cubicBezTo>
                    <a:pt x="100" y="358"/>
                    <a:pt x="100" y="357"/>
                    <a:pt x="100" y="355"/>
                  </a:cubicBezTo>
                  <a:lnTo>
                    <a:pt x="17" y="407"/>
                  </a:lnTo>
                  <a:close/>
                </a:path>
              </a:pathLst>
            </a:custGeom>
            <a:solidFill>
              <a:schemeClr val="accent4"/>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37" name="Text Placeholder 3"/>
            <p:cNvSpPr txBox="1"/>
            <p:nvPr/>
          </p:nvSpPr>
          <p:spPr>
            <a:xfrm>
              <a:off x="9950" y="3924"/>
              <a:ext cx="449" cy="1096"/>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01</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8" name="Text Placeholder 3"/>
            <p:cNvSpPr txBox="1"/>
            <p:nvPr/>
          </p:nvSpPr>
          <p:spPr>
            <a:xfrm>
              <a:off x="11071" y="2171"/>
              <a:ext cx="449" cy="1096"/>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03</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9" name="Text Placeholder 3"/>
            <p:cNvSpPr txBox="1"/>
            <p:nvPr/>
          </p:nvSpPr>
          <p:spPr>
            <a:xfrm>
              <a:off x="12048" y="2938"/>
              <a:ext cx="449" cy="1096"/>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04</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0" name="Text Placeholder 3"/>
            <p:cNvSpPr txBox="1"/>
            <p:nvPr/>
          </p:nvSpPr>
          <p:spPr>
            <a:xfrm>
              <a:off x="10476" y="3039"/>
              <a:ext cx="449" cy="1096"/>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02</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1" name="Text Placeholder 3"/>
            <p:cNvSpPr txBox="1"/>
            <p:nvPr/>
          </p:nvSpPr>
          <p:spPr>
            <a:xfrm>
              <a:off x="11604" y="3924"/>
              <a:ext cx="449" cy="1096"/>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05</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2" name="Text Placeholder 3"/>
            <p:cNvSpPr txBox="1"/>
            <p:nvPr/>
          </p:nvSpPr>
          <p:spPr>
            <a:xfrm>
              <a:off x="11167" y="5027"/>
              <a:ext cx="449" cy="1096"/>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06</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755015" y="843915"/>
            <a:ext cx="7500620" cy="815340"/>
          </a:xfrm>
          <a:prstGeom prst="rect">
            <a:avLst/>
          </a:prstGeom>
          <a:noFill/>
          <a:ln w="9525">
            <a:noFill/>
            <a:miter lim="800000"/>
          </a:ln>
        </p:spPr>
        <p:txBody>
          <a:bodyPr/>
          <a:lstStyle/>
          <a:p>
            <a:pPr marL="342900" indent="-342900">
              <a:spcBef>
                <a:spcPct val="20000"/>
              </a:spcBef>
              <a:buClr>
                <a:schemeClr val="accent1"/>
              </a:buClr>
              <a:buSzPct val="65000"/>
              <a:buFont typeface="Wingdings" pitchFamily="2" charset="2"/>
              <a:buChar char="n"/>
            </a:pPr>
            <a:r>
              <a:rPr lang="zh-CN" altLang="en-US" sz="1800" b="1">
                <a:solidFill>
                  <a:srgbClr val="000066"/>
                </a:solidFill>
                <a:latin typeface="Times New Roman" pitchFamily="18" charset="0"/>
                <a:ea typeface="楷体" charset="0"/>
                <a:cs typeface="楷体_GB2312"/>
              </a:rPr>
              <a:t>但是经分解得到的子问题往往不是互相独立的。不同子问题的数目常常只有多项式量级。在用分治法求解时，有些子问题被重复计算了许多次，时间复杂性呈指数增长。</a:t>
            </a:r>
          </a:p>
        </p:txBody>
      </p:sp>
      <p:sp>
        <p:nvSpPr>
          <p:cNvPr id="285699" name="Rectangle 3"/>
          <p:cNvSpPr>
            <a:spLocks noChangeArrowheads="1"/>
          </p:cNvSpPr>
          <p:nvPr/>
        </p:nvSpPr>
        <p:spPr bwMode="auto">
          <a:xfrm>
            <a:off x="1494235" y="250031"/>
            <a:ext cx="5829300" cy="485775"/>
          </a:xfrm>
          <a:prstGeom prst="rect">
            <a:avLst/>
          </a:prstGeom>
          <a:noFill/>
          <a:ln>
            <a:noFill/>
          </a:ln>
          <a:effectLst/>
        </p:spPr>
        <p:txBody>
          <a:bodyPr anchor="ctr"/>
          <a:lstStyle/>
          <a:p>
            <a:pPr algn="ctr">
              <a:defRPr/>
            </a:pPr>
            <a:r>
              <a:rPr lang="zh-CN" altLang="en-US" sz="3150" b="1">
                <a:solidFill>
                  <a:srgbClr val="000066"/>
                </a:solidFill>
                <a:effectLst>
                  <a:outerShdw blurRad="38100" dist="38100" dir="2700000" algn="tl">
                    <a:srgbClr val="C0C0C0"/>
                  </a:outerShdw>
                </a:effectLst>
                <a:latin typeface="Times New Roman" pitchFamily="18" charset="0"/>
                <a:ea typeface="楷体" charset="0"/>
              </a:rPr>
              <a:t>算法总体思想</a:t>
            </a:r>
          </a:p>
        </p:txBody>
      </p:sp>
      <p:grpSp>
        <p:nvGrpSpPr>
          <p:cNvPr id="40964" name="Group 4"/>
          <p:cNvGrpSpPr/>
          <p:nvPr/>
        </p:nvGrpSpPr>
        <p:grpSpPr bwMode="auto">
          <a:xfrm>
            <a:off x="1223963" y="1869281"/>
            <a:ext cx="6669881" cy="2415779"/>
            <a:chOff x="158" y="2025"/>
            <a:chExt cx="5602" cy="2029"/>
          </a:xfrm>
        </p:grpSpPr>
        <p:sp>
          <p:nvSpPr>
            <p:cNvPr id="40965" name="Oval 5"/>
            <p:cNvSpPr>
              <a:spLocks noChangeArrowheads="1"/>
            </p:cNvSpPr>
            <p:nvPr/>
          </p:nvSpPr>
          <p:spPr bwMode="auto">
            <a:xfrm>
              <a:off x="2699" y="2205"/>
              <a:ext cx="504" cy="384"/>
            </a:xfrm>
            <a:prstGeom prst="ellipse">
              <a:avLst/>
            </a:prstGeom>
            <a:solidFill>
              <a:schemeClr val="accent1"/>
            </a:solidFill>
            <a:ln w="19050">
              <a:solidFill>
                <a:schemeClr val="accent2"/>
              </a:solidFill>
              <a:round/>
            </a:ln>
          </p:spPr>
          <p:txBody>
            <a:bodyPr wrap="none" anchor="ctr"/>
            <a:lstStyle/>
            <a:p>
              <a:pPr algn="ctr" eaLnBrk="0" hangingPunct="0"/>
              <a:r>
                <a:rPr lang="en-US" altLang="zh-CN" sz="2400">
                  <a:latin typeface="Arial Rounded MT Bold"/>
                </a:rPr>
                <a:t>n</a:t>
              </a:r>
            </a:p>
          </p:txBody>
        </p:sp>
        <p:cxnSp>
          <p:nvCxnSpPr>
            <p:cNvPr id="40966" name="AutoShape 6"/>
            <p:cNvCxnSpPr>
              <a:cxnSpLocks noChangeShapeType="1"/>
              <a:stCxn id="40965" idx="4"/>
            </p:cNvCxnSpPr>
            <p:nvPr/>
          </p:nvCxnSpPr>
          <p:spPr bwMode="auto">
            <a:xfrm>
              <a:off x="2951" y="2595"/>
              <a:ext cx="2281" cy="512"/>
            </a:xfrm>
            <a:prstGeom prst="straightConnector1">
              <a:avLst/>
            </a:prstGeom>
            <a:noFill/>
            <a:ln w="19050">
              <a:solidFill>
                <a:schemeClr val="accent2"/>
              </a:solidFill>
              <a:round/>
              <a:tailEnd type="triangle" w="med" len="med"/>
            </a:ln>
          </p:spPr>
        </p:cxnSp>
        <p:cxnSp>
          <p:nvCxnSpPr>
            <p:cNvPr id="40967" name="AutoShape 7"/>
            <p:cNvCxnSpPr>
              <a:cxnSpLocks noChangeShapeType="1"/>
              <a:stCxn id="40965" idx="4"/>
            </p:cNvCxnSpPr>
            <p:nvPr/>
          </p:nvCxnSpPr>
          <p:spPr bwMode="auto">
            <a:xfrm flipH="1">
              <a:off x="798" y="2595"/>
              <a:ext cx="2153" cy="480"/>
            </a:xfrm>
            <a:prstGeom prst="straightConnector1">
              <a:avLst/>
            </a:prstGeom>
            <a:noFill/>
            <a:ln w="19050">
              <a:solidFill>
                <a:schemeClr val="accent2"/>
              </a:solidFill>
              <a:round/>
              <a:tailEnd type="triangle" w="med" len="med"/>
            </a:ln>
          </p:spPr>
        </p:cxnSp>
        <p:cxnSp>
          <p:nvCxnSpPr>
            <p:cNvPr id="40968" name="AutoShape 8"/>
            <p:cNvCxnSpPr>
              <a:cxnSpLocks noChangeShapeType="1"/>
              <a:stCxn id="40965" idx="4"/>
            </p:cNvCxnSpPr>
            <p:nvPr/>
          </p:nvCxnSpPr>
          <p:spPr bwMode="auto">
            <a:xfrm flipH="1">
              <a:off x="2276" y="2595"/>
              <a:ext cx="675" cy="512"/>
            </a:xfrm>
            <a:prstGeom prst="straightConnector1">
              <a:avLst/>
            </a:prstGeom>
            <a:noFill/>
            <a:ln w="19050">
              <a:solidFill>
                <a:schemeClr val="accent2"/>
              </a:solidFill>
              <a:round/>
              <a:tailEnd type="triangle" w="med" len="med"/>
            </a:ln>
          </p:spPr>
        </p:cxnSp>
        <p:cxnSp>
          <p:nvCxnSpPr>
            <p:cNvPr id="40969" name="AutoShape 9"/>
            <p:cNvCxnSpPr>
              <a:cxnSpLocks noChangeShapeType="1"/>
              <a:stCxn id="40965" idx="4"/>
            </p:cNvCxnSpPr>
            <p:nvPr/>
          </p:nvCxnSpPr>
          <p:spPr bwMode="auto">
            <a:xfrm>
              <a:off x="2951" y="2595"/>
              <a:ext cx="803" cy="512"/>
            </a:xfrm>
            <a:prstGeom prst="straightConnector1">
              <a:avLst/>
            </a:prstGeom>
            <a:noFill/>
            <a:ln w="19050">
              <a:solidFill>
                <a:schemeClr val="accent2"/>
              </a:solidFill>
              <a:round/>
              <a:tailEnd type="triangle" w="med" len="med"/>
            </a:ln>
          </p:spPr>
        </p:cxnSp>
        <p:sp>
          <p:nvSpPr>
            <p:cNvPr id="40970" name="AutoShape 10"/>
            <p:cNvSpPr>
              <a:spLocks noChangeArrowheads="1"/>
            </p:cNvSpPr>
            <p:nvPr/>
          </p:nvSpPr>
          <p:spPr bwMode="auto">
            <a:xfrm>
              <a:off x="384" y="2025"/>
              <a:ext cx="816" cy="672"/>
            </a:xfrm>
            <a:prstGeom prst="triangle">
              <a:avLst>
                <a:gd name="adj" fmla="val 50000"/>
              </a:avLst>
            </a:prstGeom>
            <a:solidFill>
              <a:schemeClr val="accent1"/>
            </a:solidFill>
            <a:ln w="9525">
              <a:solidFill>
                <a:schemeClr val="accent2"/>
              </a:solidFill>
              <a:miter lim="800000"/>
            </a:ln>
          </p:spPr>
          <p:txBody>
            <a:bodyPr wrap="none" anchor="ctr"/>
            <a:lstStyle/>
            <a:p>
              <a:pPr algn="ctr" eaLnBrk="0" hangingPunct="0"/>
              <a:r>
                <a:rPr lang="en-US" altLang="zh-CN" sz="2400">
                  <a:latin typeface="Arial Rounded MT Bold"/>
                </a:rPr>
                <a:t>T(n)</a:t>
              </a:r>
            </a:p>
          </p:txBody>
        </p:sp>
        <p:sp>
          <p:nvSpPr>
            <p:cNvPr id="40971" name="Text Box 11"/>
            <p:cNvSpPr txBox="1">
              <a:spLocks noChangeArrowheads="1"/>
            </p:cNvSpPr>
            <p:nvPr/>
          </p:nvSpPr>
          <p:spPr bwMode="auto">
            <a:xfrm>
              <a:off x="1824" y="2236"/>
              <a:ext cx="672" cy="384"/>
            </a:xfrm>
            <a:prstGeom prst="rect">
              <a:avLst/>
            </a:prstGeom>
            <a:noFill/>
            <a:ln w="9525">
              <a:noFill/>
              <a:miter lim="800000"/>
            </a:ln>
          </p:spPr>
          <p:txBody>
            <a:bodyPr>
              <a:spAutoFit/>
            </a:bodyPr>
            <a:lstStyle/>
            <a:p>
              <a:pPr algn="ctr" eaLnBrk="0" hangingPunct="0">
                <a:spcBef>
                  <a:spcPct val="50000"/>
                </a:spcBef>
              </a:pPr>
              <a:r>
                <a:rPr lang="zh-CN" altLang="en-US" sz="2400">
                  <a:latin typeface="Arial Rounded MT Bold"/>
                </a:rPr>
                <a:t>=</a:t>
              </a:r>
            </a:p>
          </p:txBody>
        </p:sp>
        <p:grpSp>
          <p:nvGrpSpPr>
            <p:cNvPr id="40972" name="Group 12"/>
            <p:cNvGrpSpPr/>
            <p:nvPr/>
          </p:nvGrpSpPr>
          <p:grpSpPr bwMode="auto">
            <a:xfrm>
              <a:off x="158" y="3158"/>
              <a:ext cx="1248" cy="896"/>
              <a:chOff x="96" y="1296"/>
              <a:chExt cx="1488" cy="1104"/>
            </a:xfrm>
          </p:grpSpPr>
          <p:sp>
            <p:nvSpPr>
              <p:cNvPr id="41003" name="Oval 13"/>
              <p:cNvSpPr>
                <a:spLocks noChangeArrowheads="1"/>
              </p:cNvSpPr>
              <p:nvPr/>
            </p:nvSpPr>
            <p:spPr bwMode="auto">
              <a:xfrm>
                <a:off x="624" y="1296"/>
                <a:ext cx="504" cy="384"/>
              </a:xfrm>
              <a:prstGeom prst="ellipse">
                <a:avLst/>
              </a:prstGeom>
              <a:solidFill>
                <a:schemeClr val="accent1"/>
              </a:solidFill>
              <a:ln w="19050">
                <a:solidFill>
                  <a:schemeClr val="accent2"/>
                </a:solidFill>
                <a:round/>
              </a:ln>
            </p:spPr>
            <p:txBody>
              <a:bodyPr wrap="none" anchor="ctr"/>
              <a:lstStyle/>
              <a:p>
                <a:pPr algn="ctr" eaLnBrk="0" hangingPunct="0"/>
                <a:r>
                  <a:rPr lang="en-US" altLang="zh-CN" sz="2100">
                    <a:latin typeface="Arial Rounded MT Bold"/>
                  </a:rPr>
                  <a:t>n/2</a:t>
                </a:r>
              </a:p>
            </p:txBody>
          </p:sp>
          <p:cxnSp>
            <p:nvCxnSpPr>
              <p:cNvPr id="41004" name="AutoShape 14"/>
              <p:cNvCxnSpPr>
                <a:cxnSpLocks noChangeShapeType="1"/>
                <a:stCxn id="41003" idx="4"/>
                <a:endCxn id="41011" idx="0"/>
              </p:cNvCxnSpPr>
              <p:nvPr/>
            </p:nvCxnSpPr>
            <p:spPr bwMode="auto">
              <a:xfrm>
                <a:off x="876" y="1686"/>
                <a:ext cx="576" cy="500"/>
              </a:xfrm>
              <a:prstGeom prst="straightConnector1">
                <a:avLst/>
              </a:prstGeom>
              <a:noFill/>
              <a:ln w="19050">
                <a:solidFill>
                  <a:schemeClr val="accent2"/>
                </a:solidFill>
                <a:round/>
                <a:tailEnd type="triangle" w="med" len="med"/>
              </a:ln>
            </p:spPr>
          </p:cxnSp>
          <p:cxnSp>
            <p:nvCxnSpPr>
              <p:cNvPr id="41005" name="AutoShape 15"/>
              <p:cNvCxnSpPr>
                <a:cxnSpLocks noChangeShapeType="1"/>
                <a:stCxn id="41003" idx="4"/>
                <a:endCxn id="41008" idx="0"/>
              </p:cNvCxnSpPr>
              <p:nvPr/>
            </p:nvCxnSpPr>
            <p:spPr bwMode="auto">
              <a:xfrm flipH="1">
                <a:off x="228" y="1686"/>
                <a:ext cx="648" cy="500"/>
              </a:xfrm>
              <a:prstGeom prst="straightConnector1">
                <a:avLst/>
              </a:prstGeom>
              <a:noFill/>
              <a:ln w="19050">
                <a:solidFill>
                  <a:schemeClr val="accent2"/>
                </a:solidFill>
                <a:round/>
                <a:tailEnd type="triangle" w="med" len="med"/>
              </a:ln>
            </p:spPr>
          </p:cxnSp>
          <p:cxnSp>
            <p:nvCxnSpPr>
              <p:cNvPr id="41006" name="AutoShape 16"/>
              <p:cNvCxnSpPr>
                <a:cxnSpLocks noChangeShapeType="1"/>
                <a:stCxn id="41003" idx="4"/>
                <a:endCxn id="41009" idx="0"/>
              </p:cNvCxnSpPr>
              <p:nvPr/>
            </p:nvCxnSpPr>
            <p:spPr bwMode="auto">
              <a:xfrm flipH="1">
                <a:off x="636" y="1686"/>
                <a:ext cx="240" cy="500"/>
              </a:xfrm>
              <a:prstGeom prst="straightConnector1">
                <a:avLst/>
              </a:prstGeom>
              <a:noFill/>
              <a:ln w="19050">
                <a:solidFill>
                  <a:schemeClr val="accent2"/>
                </a:solidFill>
                <a:round/>
                <a:tailEnd type="triangle" w="med" len="med"/>
              </a:ln>
            </p:spPr>
          </p:cxnSp>
          <p:cxnSp>
            <p:nvCxnSpPr>
              <p:cNvPr id="41007" name="AutoShape 17"/>
              <p:cNvCxnSpPr>
                <a:cxnSpLocks noChangeShapeType="1"/>
                <a:stCxn id="41003" idx="4"/>
                <a:endCxn id="41010" idx="0"/>
              </p:cNvCxnSpPr>
              <p:nvPr/>
            </p:nvCxnSpPr>
            <p:spPr bwMode="auto">
              <a:xfrm>
                <a:off x="876" y="1686"/>
                <a:ext cx="168" cy="500"/>
              </a:xfrm>
              <a:prstGeom prst="straightConnector1">
                <a:avLst/>
              </a:prstGeom>
              <a:noFill/>
              <a:ln w="19050">
                <a:solidFill>
                  <a:schemeClr val="accent2"/>
                </a:solidFill>
                <a:round/>
                <a:tailEnd type="triangle" w="med" len="med"/>
              </a:ln>
            </p:spPr>
          </p:cxnSp>
          <p:sp>
            <p:nvSpPr>
              <p:cNvPr id="41008" name="AutoShape 18"/>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09" name="AutoShape 19"/>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10" name="AutoShape 20"/>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11" name="AutoShape 21"/>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grpSp>
        <p:grpSp>
          <p:nvGrpSpPr>
            <p:cNvPr id="40973" name="Group 22"/>
            <p:cNvGrpSpPr/>
            <p:nvPr/>
          </p:nvGrpSpPr>
          <p:grpSpPr bwMode="auto">
            <a:xfrm>
              <a:off x="1655" y="3158"/>
              <a:ext cx="1248" cy="896"/>
              <a:chOff x="96" y="1296"/>
              <a:chExt cx="1488" cy="1104"/>
            </a:xfrm>
          </p:grpSpPr>
          <p:sp>
            <p:nvSpPr>
              <p:cNvPr id="40994" name="Oval 23"/>
              <p:cNvSpPr>
                <a:spLocks noChangeArrowheads="1"/>
              </p:cNvSpPr>
              <p:nvPr/>
            </p:nvSpPr>
            <p:spPr bwMode="auto">
              <a:xfrm>
                <a:off x="624" y="1296"/>
                <a:ext cx="504" cy="384"/>
              </a:xfrm>
              <a:prstGeom prst="ellipse">
                <a:avLst/>
              </a:prstGeom>
              <a:solidFill>
                <a:schemeClr val="accent1"/>
              </a:solidFill>
              <a:ln w="19050">
                <a:solidFill>
                  <a:schemeClr val="accent2"/>
                </a:solidFill>
                <a:round/>
              </a:ln>
            </p:spPr>
            <p:txBody>
              <a:bodyPr wrap="none" anchor="ctr"/>
              <a:lstStyle/>
              <a:p>
                <a:pPr algn="ctr" eaLnBrk="0" hangingPunct="0"/>
                <a:r>
                  <a:rPr lang="en-US" altLang="zh-CN" sz="2100">
                    <a:latin typeface="Arial Rounded MT Bold"/>
                  </a:rPr>
                  <a:t>n2</a:t>
                </a:r>
              </a:p>
            </p:txBody>
          </p:sp>
          <p:cxnSp>
            <p:nvCxnSpPr>
              <p:cNvPr id="40995" name="AutoShape 24"/>
              <p:cNvCxnSpPr>
                <a:cxnSpLocks noChangeShapeType="1"/>
                <a:stCxn id="40994" idx="4"/>
                <a:endCxn id="41002" idx="0"/>
              </p:cNvCxnSpPr>
              <p:nvPr/>
            </p:nvCxnSpPr>
            <p:spPr bwMode="auto">
              <a:xfrm>
                <a:off x="876" y="1686"/>
                <a:ext cx="576" cy="500"/>
              </a:xfrm>
              <a:prstGeom prst="straightConnector1">
                <a:avLst/>
              </a:prstGeom>
              <a:noFill/>
              <a:ln w="19050">
                <a:solidFill>
                  <a:schemeClr val="accent2"/>
                </a:solidFill>
                <a:round/>
                <a:tailEnd type="triangle" w="med" len="med"/>
              </a:ln>
            </p:spPr>
          </p:cxnSp>
          <p:cxnSp>
            <p:nvCxnSpPr>
              <p:cNvPr id="40996" name="AutoShape 25"/>
              <p:cNvCxnSpPr>
                <a:cxnSpLocks noChangeShapeType="1"/>
                <a:stCxn id="40994" idx="4"/>
                <a:endCxn id="40999" idx="0"/>
              </p:cNvCxnSpPr>
              <p:nvPr/>
            </p:nvCxnSpPr>
            <p:spPr bwMode="auto">
              <a:xfrm flipH="1">
                <a:off x="228" y="1686"/>
                <a:ext cx="648" cy="500"/>
              </a:xfrm>
              <a:prstGeom prst="straightConnector1">
                <a:avLst/>
              </a:prstGeom>
              <a:noFill/>
              <a:ln w="19050">
                <a:solidFill>
                  <a:schemeClr val="accent2"/>
                </a:solidFill>
                <a:round/>
                <a:tailEnd type="triangle" w="med" len="med"/>
              </a:ln>
            </p:spPr>
          </p:cxnSp>
          <p:cxnSp>
            <p:nvCxnSpPr>
              <p:cNvPr id="40997" name="AutoShape 26"/>
              <p:cNvCxnSpPr>
                <a:cxnSpLocks noChangeShapeType="1"/>
                <a:stCxn id="40994" idx="4"/>
                <a:endCxn id="41000" idx="0"/>
              </p:cNvCxnSpPr>
              <p:nvPr/>
            </p:nvCxnSpPr>
            <p:spPr bwMode="auto">
              <a:xfrm flipH="1">
                <a:off x="636" y="1686"/>
                <a:ext cx="240" cy="500"/>
              </a:xfrm>
              <a:prstGeom prst="straightConnector1">
                <a:avLst/>
              </a:prstGeom>
              <a:noFill/>
              <a:ln w="19050">
                <a:solidFill>
                  <a:schemeClr val="accent2"/>
                </a:solidFill>
                <a:round/>
                <a:tailEnd type="triangle" w="med" len="med"/>
              </a:ln>
            </p:spPr>
          </p:cxnSp>
          <p:cxnSp>
            <p:nvCxnSpPr>
              <p:cNvPr id="40998" name="AutoShape 27"/>
              <p:cNvCxnSpPr>
                <a:cxnSpLocks noChangeShapeType="1"/>
                <a:stCxn id="40994" idx="4"/>
                <a:endCxn id="41001" idx="0"/>
              </p:cNvCxnSpPr>
              <p:nvPr/>
            </p:nvCxnSpPr>
            <p:spPr bwMode="auto">
              <a:xfrm>
                <a:off x="876" y="1686"/>
                <a:ext cx="168" cy="500"/>
              </a:xfrm>
              <a:prstGeom prst="straightConnector1">
                <a:avLst/>
              </a:prstGeom>
              <a:noFill/>
              <a:ln w="19050">
                <a:solidFill>
                  <a:schemeClr val="accent2"/>
                </a:solidFill>
                <a:round/>
                <a:tailEnd type="triangle" w="med" len="med"/>
              </a:ln>
            </p:spPr>
          </p:cxnSp>
          <p:sp>
            <p:nvSpPr>
              <p:cNvPr id="40999" name="AutoShape 28"/>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00" name="AutoShape 29"/>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01" name="AutoShape 30"/>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1002" name="AutoShape 31"/>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grpSp>
        <p:grpSp>
          <p:nvGrpSpPr>
            <p:cNvPr id="40974" name="Group 32"/>
            <p:cNvGrpSpPr/>
            <p:nvPr/>
          </p:nvGrpSpPr>
          <p:grpSpPr bwMode="auto">
            <a:xfrm>
              <a:off x="3107" y="3158"/>
              <a:ext cx="1248" cy="896"/>
              <a:chOff x="96" y="1296"/>
              <a:chExt cx="1488" cy="1104"/>
            </a:xfrm>
          </p:grpSpPr>
          <p:sp>
            <p:nvSpPr>
              <p:cNvPr id="40985" name="Oval 33"/>
              <p:cNvSpPr>
                <a:spLocks noChangeArrowheads="1"/>
              </p:cNvSpPr>
              <p:nvPr/>
            </p:nvSpPr>
            <p:spPr bwMode="auto">
              <a:xfrm>
                <a:off x="624" y="1296"/>
                <a:ext cx="504" cy="384"/>
              </a:xfrm>
              <a:prstGeom prst="ellipse">
                <a:avLst/>
              </a:prstGeom>
              <a:solidFill>
                <a:schemeClr val="accent1"/>
              </a:solidFill>
              <a:ln w="19050">
                <a:solidFill>
                  <a:schemeClr val="accent2"/>
                </a:solidFill>
                <a:round/>
              </a:ln>
            </p:spPr>
            <p:txBody>
              <a:bodyPr wrap="none" anchor="ctr"/>
              <a:lstStyle/>
              <a:p>
                <a:pPr algn="ctr" eaLnBrk="0" hangingPunct="0"/>
                <a:r>
                  <a:rPr lang="en-US" altLang="zh-CN" sz="2100">
                    <a:latin typeface="Arial Rounded MT Bold"/>
                  </a:rPr>
                  <a:t>n/2</a:t>
                </a:r>
              </a:p>
            </p:txBody>
          </p:sp>
          <p:cxnSp>
            <p:nvCxnSpPr>
              <p:cNvPr id="40986" name="AutoShape 34"/>
              <p:cNvCxnSpPr>
                <a:cxnSpLocks noChangeShapeType="1"/>
                <a:stCxn id="40985" idx="4"/>
                <a:endCxn id="40993" idx="0"/>
              </p:cNvCxnSpPr>
              <p:nvPr/>
            </p:nvCxnSpPr>
            <p:spPr bwMode="auto">
              <a:xfrm>
                <a:off x="876" y="1686"/>
                <a:ext cx="576" cy="500"/>
              </a:xfrm>
              <a:prstGeom prst="straightConnector1">
                <a:avLst/>
              </a:prstGeom>
              <a:noFill/>
              <a:ln w="19050">
                <a:solidFill>
                  <a:schemeClr val="accent2"/>
                </a:solidFill>
                <a:round/>
                <a:tailEnd type="triangle" w="med" len="med"/>
              </a:ln>
            </p:spPr>
          </p:cxnSp>
          <p:cxnSp>
            <p:nvCxnSpPr>
              <p:cNvPr id="40987" name="AutoShape 35"/>
              <p:cNvCxnSpPr>
                <a:cxnSpLocks noChangeShapeType="1"/>
                <a:stCxn id="40985" idx="4"/>
                <a:endCxn id="40990" idx="0"/>
              </p:cNvCxnSpPr>
              <p:nvPr/>
            </p:nvCxnSpPr>
            <p:spPr bwMode="auto">
              <a:xfrm flipH="1">
                <a:off x="228" y="1686"/>
                <a:ext cx="648" cy="500"/>
              </a:xfrm>
              <a:prstGeom prst="straightConnector1">
                <a:avLst/>
              </a:prstGeom>
              <a:noFill/>
              <a:ln w="19050">
                <a:solidFill>
                  <a:schemeClr val="accent2"/>
                </a:solidFill>
                <a:round/>
                <a:tailEnd type="triangle" w="med" len="med"/>
              </a:ln>
            </p:spPr>
          </p:cxnSp>
          <p:cxnSp>
            <p:nvCxnSpPr>
              <p:cNvPr id="40988" name="AutoShape 36"/>
              <p:cNvCxnSpPr>
                <a:cxnSpLocks noChangeShapeType="1"/>
                <a:stCxn id="40985" idx="4"/>
                <a:endCxn id="40991" idx="0"/>
              </p:cNvCxnSpPr>
              <p:nvPr/>
            </p:nvCxnSpPr>
            <p:spPr bwMode="auto">
              <a:xfrm flipH="1">
                <a:off x="636" y="1686"/>
                <a:ext cx="240" cy="500"/>
              </a:xfrm>
              <a:prstGeom prst="straightConnector1">
                <a:avLst/>
              </a:prstGeom>
              <a:noFill/>
              <a:ln w="19050">
                <a:solidFill>
                  <a:schemeClr val="accent2"/>
                </a:solidFill>
                <a:round/>
                <a:tailEnd type="triangle" w="med" len="med"/>
              </a:ln>
            </p:spPr>
          </p:cxnSp>
          <p:cxnSp>
            <p:nvCxnSpPr>
              <p:cNvPr id="40989" name="AutoShape 37"/>
              <p:cNvCxnSpPr>
                <a:cxnSpLocks noChangeShapeType="1"/>
                <a:stCxn id="40985" idx="4"/>
                <a:endCxn id="40992" idx="0"/>
              </p:cNvCxnSpPr>
              <p:nvPr/>
            </p:nvCxnSpPr>
            <p:spPr bwMode="auto">
              <a:xfrm>
                <a:off x="876" y="1686"/>
                <a:ext cx="168" cy="500"/>
              </a:xfrm>
              <a:prstGeom prst="straightConnector1">
                <a:avLst/>
              </a:prstGeom>
              <a:noFill/>
              <a:ln w="19050">
                <a:solidFill>
                  <a:schemeClr val="accent2"/>
                </a:solidFill>
                <a:round/>
                <a:tailEnd type="triangle" w="med" len="med"/>
              </a:ln>
            </p:spPr>
          </p:cxnSp>
          <p:sp>
            <p:nvSpPr>
              <p:cNvPr id="40990" name="AutoShape 38"/>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91" name="AutoShape 39"/>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92" name="AutoShape 40"/>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93" name="AutoShape 41"/>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grpSp>
        <p:grpSp>
          <p:nvGrpSpPr>
            <p:cNvPr id="40975" name="Group 42"/>
            <p:cNvGrpSpPr/>
            <p:nvPr/>
          </p:nvGrpSpPr>
          <p:grpSpPr bwMode="auto">
            <a:xfrm>
              <a:off x="4512" y="3158"/>
              <a:ext cx="1248" cy="896"/>
              <a:chOff x="96" y="1296"/>
              <a:chExt cx="1488" cy="1104"/>
            </a:xfrm>
          </p:grpSpPr>
          <p:sp>
            <p:nvSpPr>
              <p:cNvPr id="40976" name="Oval 43"/>
              <p:cNvSpPr>
                <a:spLocks noChangeArrowheads="1"/>
              </p:cNvSpPr>
              <p:nvPr/>
            </p:nvSpPr>
            <p:spPr bwMode="auto">
              <a:xfrm>
                <a:off x="624" y="1296"/>
                <a:ext cx="504" cy="384"/>
              </a:xfrm>
              <a:prstGeom prst="ellipse">
                <a:avLst/>
              </a:prstGeom>
              <a:solidFill>
                <a:schemeClr val="accent1"/>
              </a:solidFill>
              <a:ln w="19050">
                <a:solidFill>
                  <a:schemeClr val="accent2"/>
                </a:solidFill>
                <a:round/>
              </a:ln>
            </p:spPr>
            <p:txBody>
              <a:bodyPr wrap="none" anchor="ctr"/>
              <a:lstStyle/>
              <a:p>
                <a:pPr algn="ctr" eaLnBrk="0" hangingPunct="0"/>
                <a:r>
                  <a:rPr lang="en-US" altLang="zh-CN" sz="2100">
                    <a:latin typeface="Arial Rounded MT Bold"/>
                  </a:rPr>
                  <a:t>n/2</a:t>
                </a:r>
              </a:p>
            </p:txBody>
          </p:sp>
          <p:cxnSp>
            <p:nvCxnSpPr>
              <p:cNvPr id="40977" name="AutoShape 44"/>
              <p:cNvCxnSpPr>
                <a:cxnSpLocks noChangeShapeType="1"/>
                <a:stCxn id="40976" idx="4"/>
                <a:endCxn id="40984" idx="0"/>
              </p:cNvCxnSpPr>
              <p:nvPr/>
            </p:nvCxnSpPr>
            <p:spPr bwMode="auto">
              <a:xfrm>
                <a:off x="876" y="1686"/>
                <a:ext cx="576" cy="500"/>
              </a:xfrm>
              <a:prstGeom prst="straightConnector1">
                <a:avLst/>
              </a:prstGeom>
              <a:noFill/>
              <a:ln w="19050">
                <a:solidFill>
                  <a:schemeClr val="accent2"/>
                </a:solidFill>
                <a:round/>
                <a:tailEnd type="triangle" w="med" len="med"/>
              </a:ln>
            </p:spPr>
          </p:cxnSp>
          <p:cxnSp>
            <p:nvCxnSpPr>
              <p:cNvPr id="40978" name="AutoShape 45"/>
              <p:cNvCxnSpPr>
                <a:cxnSpLocks noChangeShapeType="1"/>
                <a:stCxn id="40976" idx="4"/>
                <a:endCxn id="40981" idx="0"/>
              </p:cNvCxnSpPr>
              <p:nvPr/>
            </p:nvCxnSpPr>
            <p:spPr bwMode="auto">
              <a:xfrm flipH="1">
                <a:off x="228" y="1686"/>
                <a:ext cx="648" cy="500"/>
              </a:xfrm>
              <a:prstGeom prst="straightConnector1">
                <a:avLst/>
              </a:prstGeom>
              <a:noFill/>
              <a:ln w="19050">
                <a:solidFill>
                  <a:schemeClr val="accent2"/>
                </a:solidFill>
                <a:round/>
                <a:tailEnd type="triangle" w="med" len="med"/>
              </a:ln>
            </p:spPr>
          </p:cxnSp>
          <p:cxnSp>
            <p:nvCxnSpPr>
              <p:cNvPr id="40979" name="AutoShape 46"/>
              <p:cNvCxnSpPr>
                <a:cxnSpLocks noChangeShapeType="1"/>
                <a:stCxn id="40976" idx="4"/>
                <a:endCxn id="40982" idx="0"/>
              </p:cNvCxnSpPr>
              <p:nvPr/>
            </p:nvCxnSpPr>
            <p:spPr bwMode="auto">
              <a:xfrm flipH="1">
                <a:off x="636" y="1686"/>
                <a:ext cx="240" cy="500"/>
              </a:xfrm>
              <a:prstGeom prst="straightConnector1">
                <a:avLst/>
              </a:prstGeom>
              <a:noFill/>
              <a:ln w="19050">
                <a:solidFill>
                  <a:schemeClr val="accent2"/>
                </a:solidFill>
                <a:round/>
                <a:tailEnd type="triangle" w="med" len="med"/>
              </a:ln>
            </p:spPr>
          </p:cxnSp>
          <p:cxnSp>
            <p:nvCxnSpPr>
              <p:cNvPr id="40980" name="AutoShape 47"/>
              <p:cNvCxnSpPr>
                <a:cxnSpLocks noChangeShapeType="1"/>
                <a:stCxn id="40976" idx="4"/>
                <a:endCxn id="40983" idx="0"/>
              </p:cNvCxnSpPr>
              <p:nvPr/>
            </p:nvCxnSpPr>
            <p:spPr bwMode="auto">
              <a:xfrm>
                <a:off x="876" y="1686"/>
                <a:ext cx="168" cy="500"/>
              </a:xfrm>
              <a:prstGeom prst="straightConnector1">
                <a:avLst/>
              </a:prstGeom>
              <a:noFill/>
              <a:ln w="19050">
                <a:solidFill>
                  <a:schemeClr val="accent2"/>
                </a:solidFill>
                <a:round/>
                <a:tailEnd type="triangle" w="med" len="med"/>
              </a:ln>
            </p:spPr>
          </p:cxnSp>
          <p:sp>
            <p:nvSpPr>
              <p:cNvPr id="40981" name="AutoShape 48"/>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82" name="AutoShape 49"/>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83" name="AutoShape 50"/>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sp>
            <p:nvSpPr>
              <p:cNvPr id="40984" name="AutoShape 51"/>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p:spPr>
            <p:txBody>
              <a:bodyPr wrap="none" anchor="ctr"/>
              <a:lstStyle/>
              <a:p>
                <a:pPr algn="ctr" eaLnBrk="0" hangingPunct="0"/>
                <a:r>
                  <a:rPr lang="en-US" altLang="zh-CN" sz="1200" b="1">
                    <a:latin typeface="Arial Rounded MT Bold"/>
                  </a:rPr>
                  <a:t>T(n/4)</a:t>
                </a:r>
              </a:p>
            </p:txBody>
          </p:sp>
        </p:gr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p:cNvSpPr>
          <p:nvPr>
            <p:ph type="title" idx="4294967295"/>
          </p:nvPr>
        </p:nvSpPr>
        <p:spPr>
          <a:xfrm>
            <a:off x="1403350" y="152400"/>
            <a:ext cx="6172200" cy="857250"/>
          </a:xfrm>
        </p:spPr>
        <p:txBody>
          <a:bodyPr/>
          <a:lstStyle/>
          <a:p>
            <a:r>
              <a:rPr lang="zh-CN" altLang="en-US" sz="3600" b="1">
                <a:solidFill>
                  <a:srgbClr val="000000"/>
                </a:solidFill>
                <a:latin typeface="Times New Roman" pitchFamily="18" charset="0"/>
                <a:ea typeface="楷体" charset="0"/>
              </a:rPr>
              <a:t>解法</a:t>
            </a:r>
            <a:r>
              <a:rPr lang="en-US" altLang="zh-CN" sz="3600" b="1">
                <a:solidFill>
                  <a:srgbClr val="000000"/>
                </a:solidFill>
                <a:latin typeface="Times New Roman" pitchFamily="18" charset="0"/>
                <a:ea typeface="楷体" charset="0"/>
              </a:rPr>
              <a:t>4</a:t>
            </a:r>
            <a:r>
              <a:rPr lang="zh-CN" altLang="en-US" sz="3600" b="1">
                <a:solidFill>
                  <a:srgbClr val="000000"/>
                </a:solidFill>
                <a:latin typeface="Times New Roman" pitchFamily="18" charset="0"/>
                <a:ea typeface="楷体" charset="0"/>
              </a:rPr>
              <a:t>：妙不可言的方法</a:t>
            </a:r>
          </a:p>
        </p:txBody>
      </p:sp>
      <p:sp>
        <p:nvSpPr>
          <p:cNvPr id="289795" name="Rectangle 3"/>
          <p:cNvSpPr>
            <a:spLocks noGrp="1"/>
          </p:cNvSpPr>
          <p:nvPr>
            <p:ph type="body" idx="4294967295"/>
          </p:nvPr>
        </p:nvSpPr>
        <p:spPr>
          <a:xfrm>
            <a:off x="193675" y="900430"/>
            <a:ext cx="8558530" cy="3514725"/>
          </a:xfrm>
        </p:spPr>
        <p:txBody>
          <a:bodyPr/>
          <a:lstStyle/>
          <a:p>
            <a:r>
              <a:rPr lang="zh-CN" altLang="en-US" sz="2800" b="1" dirty="0">
                <a:solidFill>
                  <a:srgbClr val="000000"/>
                </a:solidFill>
                <a:latin typeface="Times New Roman" pitchFamily="18" charset="0"/>
                <a:ea typeface="楷体" charset="0"/>
              </a:rPr>
              <a:t>上述解法都是最基本的，下面这种解法的复杂度为</a:t>
            </a:r>
            <a:r>
              <a:rPr lang="en-US" altLang="zh-CN" sz="2800" b="1" dirty="0">
                <a:solidFill>
                  <a:srgbClr val="000000"/>
                </a:solidFill>
                <a:latin typeface="Times New Roman" pitchFamily="18" charset="0"/>
                <a:ea typeface="楷体" charset="0"/>
              </a:rPr>
              <a:t>O(N)</a:t>
            </a:r>
            <a:r>
              <a:rPr lang="zh-CN" altLang="en-US" sz="2800" b="1" dirty="0">
                <a:solidFill>
                  <a:srgbClr val="000000"/>
                </a:solidFill>
                <a:latin typeface="Times New Roman" pitchFamily="18" charset="0"/>
                <a:ea typeface="楷体" charset="0"/>
              </a:rPr>
              <a:t>。</a:t>
            </a:r>
          </a:p>
          <a:p>
            <a:r>
              <a:rPr lang="zh-CN" altLang="en-US" sz="2800" b="1" dirty="0">
                <a:solidFill>
                  <a:srgbClr val="000000"/>
                </a:solidFill>
                <a:latin typeface="Times New Roman" pitchFamily="18" charset="0"/>
                <a:ea typeface="楷体" charset="0"/>
              </a:rPr>
              <a:t>我们可以想到，当枚举起始点</a:t>
            </a:r>
            <a:r>
              <a:rPr lang="en-US" altLang="zh-CN" sz="2800" b="1" dirty="0" err="1">
                <a:solidFill>
                  <a:srgbClr val="000000"/>
                </a:solidFill>
                <a:latin typeface="Times New Roman" pitchFamily="18" charset="0"/>
                <a:ea typeface="楷体" charset="0"/>
              </a:rPr>
              <a:t>i</a:t>
            </a:r>
            <a:r>
              <a:rPr lang="zh-CN" altLang="en-US" sz="2800" b="1" dirty="0">
                <a:solidFill>
                  <a:srgbClr val="000000"/>
                </a:solidFill>
                <a:latin typeface="Times New Roman" pitchFamily="18" charset="0"/>
                <a:ea typeface="楷体" charset="0"/>
              </a:rPr>
              <a:t>与结束点</a:t>
            </a:r>
            <a:r>
              <a:rPr lang="en-US" altLang="zh-CN" sz="2800" b="1" dirty="0">
                <a:solidFill>
                  <a:srgbClr val="000000"/>
                </a:solidFill>
                <a:latin typeface="Times New Roman" pitchFamily="18" charset="0"/>
                <a:ea typeface="楷体" charset="0"/>
              </a:rPr>
              <a:t>j</a:t>
            </a:r>
            <a:r>
              <a:rPr lang="zh-CN" altLang="en-US" sz="2800" b="1" dirty="0">
                <a:solidFill>
                  <a:srgbClr val="000000"/>
                </a:solidFill>
                <a:latin typeface="Times New Roman" pitchFamily="18" charset="0"/>
                <a:ea typeface="楷体" charset="0"/>
              </a:rPr>
              <a:t>的时候，这里的复杂度就是</a:t>
            </a:r>
            <a:r>
              <a:rPr lang="en-US" altLang="zh-CN" sz="2800" b="1" dirty="0">
                <a:solidFill>
                  <a:srgbClr val="000000"/>
                </a:solidFill>
                <a:latin typeface="Times New Roman" pitchFamily="18" charset="0"/>
                <a:ea typeface="楷体" charset="0"/>
              </a:rPr>
              <a:t>O(N^2)</a:t>
            </a:r>
            <a:r>
              <a:rPr lang="zh-CN" altLang="en-US" sz="2800" b="1" dirty="0">
                <a:solidFill>
                  <a:srgbClr val="000000"/>
                </a:solidFill>
                <a:latin typeface="Times New Roman" pitchFamily="18" charset="0"/>
                <a:ea typeface="楷体" charset="0"/>
              </a:rPr>
              <a:t>。</a:t>
            </a:r>
            <a:r>
              <a:rPr lang="zh-CN" altLang="en-US" sz="2800" b="1" dirty="0">
                <a:solidFill>
                  <a:srgbClr val="FF0000"/>
                </a:solidFill>
                <a:latin typeface="Times New Roman" pitchFamily="18" charset="0"/>
                <a:ea typeface="楷体" charset="0"/>
              </a:rPr>
              <a:t>那我们可不可以只枚举起始点</a:t>
            </a:r>
            <a:r>
              <a:rPr lang="en-US" altLang="zh-CN" sz="2800" b="1" dirty="0" err="1">
                <a:solidFill>
                  <a:srgbClr val="FF0000"/>
                </a:solidFill>
                <a:latin typeface="Times New Roman" pitchFamily="18" charset="0"/>
                <a:ea typeface="楷体" charset="0"/>
              </a:rPr>
              <a:t>i</a:t>
            </a:r>
            <a:r>
              <a:rPr lang="zh-CN" altLang="en-US" sz="2800" b="1" dirty="0">
                <a:solidFill>
                  <a:srgbClr val="FF0000"/>
                </a:solidFill>
                <a:latin typeface="Times New Roman" pitchFamily="18" charset="0"/>
                <a:ea typeface="楷体" charset="0"/>
              </a:rPr>
              <a:t>，或者只枚举结束点</a:t>
            </a:r>
            <a:r>
              <a:rPr lang="en-US" altLang="zh-CN" sz="2800" b="1" dirty="0">
                <a:solidFill>
                  <a:srgbClr val="FF0000"/>
                </a:solidFill>
                <a:latin typeface="Times New Roman" pitchFamily="18" charset="0"/>
                <a:ea typeface="楷体" charset="0"/>
              </a:rPr>
              <a:t>j</a:t>
            </a:r>
            <a:r>
              <a:rPr lang="zh-CN" altLang="en-US" sz="2800" b="1" dirty="0">
                <a:solidFill>
                  <a:srgbClr val="FF0000"/>
                </a:solidFill>
                <a:latin typeface="Times New Roman" pitchFamily="18" charset="0"/>
                <a:ea typeface="楷体" charset="0"/>
              </a:rPr>
              <a:t>而最终得到最大子数组的和呢？</a:t>
            </a:r>
            <a:br>
              <a:rPr lang="zh-CN" altLang="en-US" sz="2800" b="1" dirty="0">
                <a:solidFill>
                  <a:srgbClr val="FF0000"/>
                </a:solidFill>
                <a:latin typeface="Times New Roman" pitchFamily="18" charset="0"/>
                <a:ea typeface="楷体" charset="0"/>
              </a:rPr>
            </a:br>
            <a:endParaRPr lang="zh-CN" altLang="en-US" sz="2800" b="1" dirty="0">
              <a:solidFill>
                <a:srgbClr val="FF0000"/>
              </a:solidFill>
              <a:latin typeface="Times New Roman" pitchFamily="18" charset="0"/>
              <a:ea typeface="楷体" charset="0"/>
            </a:endParaRPr>
          </a:p>
          <a:p>
            <a:r>
              <a:rPr lang="zh-CN" altLang="en-US" sz="2800" b="1" dirty="0">
                <a:solidFill>
                  <a:srgbClr val="000000"/>
                </a:solidFill>
                <a:latin typeface="Times New Roman" pitchFamily="18" charset="0"/>
                <a:ea typeface="楷体" charset="0"/>
              </a:rPr>
              <a:t>假如现在我们只枚举数组的结束点</a:t>
            </a:r>
            <a:r>
              <a:rPr lang="en-US" altLang="zh-CN" sz="2800" b="1" dirty="0">
                <a:solidFill>
                  <a:srgbClr val="000000"/>
                </a:solidFill>
                <a:latin typeface="Times New Roman" pitchFamily="18" charset="0"/>
                <a:ea typeface="楷体" charset="0"/>
              </a:rPr>
              <a:t>j</a:t>
            </a:r>
            <a:r>
              <a:rPr lang="zh-CN" altLang="en-US" sz="2800" b="1" dirty="0">
                <a:solidFill>
                  <a:srgbClr val="000000"/>
                </a:solidFill>
                <a:latin typeface="Times New Roman" pitchFamily="18" charset="0"/>
                <a:ea typeface="楷体" charset="0"/>
              </a:rPr>
              <a:t>。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p:cNvSpPr>
          <p:nvPr>
            <p:ph type="title" idx="4294967295"/>
          </p:nvPr>
        </p:nvSpPr>
        <p:spPr>
          <a:xfrm>
            <a:off x="0" y="205740"/>
            <a:ext cx="6172200" cy="857250"/>
          </a:xfrm>
        </p:spPr>
        <p:txBody>
          <a:bodyPr/>
          <a:lstStyle/>
          <a:p>
            <a:r>
              <a:rPr lang="zh-CN" altLang="en-US" sz="3000" b="1">
                <a:solidFill>
                  <a:srgbClr val="000000"/>
                </a:solidFill>
                <a:latin typeface="楷体" charset="0"/>
                <a:ea typeface="楷体" charset="0"/>
              </a:rPr>
              <a:t>假如现在我们只枚举数组的结束点</a:t>
            </a:r>
            <a:r>
              <a:rPr lang="en-US" altLang="zh-CN" sz="3000" b="1">
                <a:solidFill>
                  <a:srgbClr val="000000"/>
                </a:solidFill>
                <a:latin typeface="楷体" charset="0"/>
                <a:ea typeface="楷体" charset="0"/>
              </a:rPr>
              <a:t>j</a:t>
            </a:r>
          </a:p>
        </p:txBody>
      </p:sp>
      <p:pic>
        <p:nvPicPr>
          <p:cNvPr id="290820" name="Picture 4"/>
          <p:cNvPicPr>
            <a:picLocks noChangeAspect="1" noChangeArrowheads="1"/>
          </p:cNvPicPr>
          <p:nvPr/>
        </p:nvPicPr>
        <p:blipFill>
          <a:blip r:embed="rId2"/>
          <a:srcRect/>
          <a:stretch>
            <a:fillRect/>
          </a:stretch>
        </p:blipFill>
        <p:spPr bwMode="auto">
          <a:xfrm>
            <a:off x="1871663" y="1869281"/>
            <a:ext cx="4482704" cy="2920604"/>
          </a:xfrm>
          <a:prstGeom prst="rect">
            <a:avLst/>
          </a:prstGeom>
          <a:noFill/>
        </p:spPr>
      </p:pic>
      <p:pic>
        <p:nvPicPr>
          <p:cNvPr id="290821" name="Picture 5"/>
          <p:cNvPicPr>
            <a:picLocks noChangeAspect="1" noChangeArrowheads="1"/>
          </p:cNvPicPr>
          <p:nvPr/>
        </p:nvPicPr>
        <p:blipFill>
          <a:blip r:embed="rId3"/>
          <a:srcRect/>
          <a:stretch>
            <a:fillRect/>
          </a:stretch>
        </p:blipFill>
        <p:spPr bwMode="auto">
          <a:xfrm>
            <a:off x="2465785" y="1006079"/>
            <a:ext cx="3996928" cy="473869"/>
          </a:xfrm>
          <a:prstGeom prst="rect">
            <a:avLst/>
          </a:prstGeom>
          <a:noFill/>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p:cNvSpPr>
          <p:nvPr>
            <p:ph type="title" idx="4294967295"/>
          </p:nvPr>
        </p:nvSpPr>
        <p:spPr>
          <a:xfrm>
            <a:off x="0" y="205740"/>
            <a:ext cx="6172200" cy="368300"/>
          </a:xfrm>
        </p:spPr>
        <p:txBody>
          <a:bodyPr/>
          <a:lstStyle/>
          <a:p>
            <a:pPr algn="l"/>
            <a:r>
              <a:rPr lang="zh-CN" altLang="en-US" sz="3000" b="1">
                <a:solidFill>
                  <a:srgbClr val="000000"/>
                </a:solidFill>
                <a:latin typeface="Times New Roman" pitchFamily="18" charset="0"/>
                <a:ea typeface="楷体" charset="0"/>
              </a:rPr>
              <a:t>观察枚举的过程：</a:t>
            </a:r>
          </a:p>
        </p:txBody>
      </p:sp>
      <p:sp>
        <p:nvSpPr>
          <p:cNvPr id="291843" name="Rectangle 3"/>
          <p:cNvSpPr>
            <a:spLocks noGrp="1"/>
          </p:cNvSpPr>
          <p:nvPr>
            <p:ph type="body" idx="4294967295"/>
          </p:nvPr>
        </p:nvSpPr>
        <p:spPr>
          <a:xfrm>
            <a:off x="386715" y="843915"/>
            <a:ext cx="8757285" cy="2899410"/>
          </a:xfrm>
        </p:spPr>
        <p:txBody>
          <a:bodyPr/>
          <a:lstStyle/>
          <a:p>
            <a:r>
              <a:rPr lang="zh-CN" altLang="en-US" sz="2100" b="1" dirty="0">
                <a:solidFill>
                  <a:srgbClr val="000000"/>
                </a:solidFill>
                <a:latin typeface="楷体" charset="0"/>
                <a:ea typeface="楷体" charset="0"/>
              </a:rPr>
              <a:t>数组</a:t>
            </a:r>
            <a:r>
              <a:rPr lang="en-US" altLang="zh-CN" sz="2100" b="1" dirty="0">
                <a:solidFill>
                  <a:srgbClr val="000000"/>
                </a:solidFill>
                <a:latin typeface="楷体" charset="0"/>
                <a:ea typeface="楷体" charset="0"/>
              </a:rPr>
              <a:t>b[j]</a:t>
            </a:r>
            <a:r>
              <a:rPr lang="zh-CN" altLang="en-US" sz="2100" b="1" dirty="0">
                <a:solidFill>
                  <a:srgbClr val="000000"/>
                </a:solidFill>
                <a:latin typeface="楷体" charset="0"/>
                <a:ea typeface="楷体" charset="0"/>
              </a:rPr>
              <a:t>：表示以下标</a:t>
            </a:r>
            <a:r>
              <a:rPr lang="en-US" altLang="zh-CN" sz="2100" b="1" dirty="0">
                <a:solidFill>
                  <a:srgbClr val="000000"/>
                </a:solidFill>
                <a:latin typeface="楷体" charset="0"/>
                <a:ea typeface="楷体" charset="0"/>
              </a:rPr>
              <a:t>j</a:t>
            </a:r>
            <a:r>
              <a:rPr lang="zh-CN" altLang="en-US" sz="2100" b="1" dirty="0">
                <a:solidFill>
                  <a:srgbClr val="000000"/>
                </a:solidFill>
                <a:latin typeface="楷体" charset="0"/>
                <a:ea typeface="楷体" charset="0"/>
              </a:rPr>
              <a:t>结束的最大子数组的和的值。</a:t>
            </a:r>
          </a:p>
          <a:p>
            <a:r>
              <a:rPr lang="zh-CN" altLang="en-US" sz="2100" b="1" dirty="0">
                <a:solidFill>
                  <a:srgbClr val="000000"/>
                </a:solidFill>
                <a:latin typeface="楷体" charset="0"/>
                <a:ea typeface="楷体" charset="0"/>
              </a:rPr>
              <a:t>以下标</a:t>
            </a:r>
            <a:r>
              <a:rPr lang="en-US" altLang="zh-CN" sz="2100" b="1" dirty="0">
                <a:solidFill>
                  <a:srgbClr val="000000"/>
                </a:solidFill>
                <a:latin typeface="楷体" charset="0"/>
                <a:ea typeface="楷体" charset="0"/>
              </a:rPr>
              <a:t>0</a:t>
            </a:r>
            <a:r>
              <a:rPr lang="zh-CN" altLang="en-US" sz="2100" b="1" dirty="0">
                <a:solidFill>
                  <a:srgbClr val="000000"/>
                </a:solidFill>
                <a:latin typeface="楷体" charset="0"/>
                <a:ea typeface="楷体" charset="0"/>
              </a:rPr>
              <a:t>为结束的数组的最大子数组和就是该独立的元素</a:t>
            </a:r>
            <a:r>
              <a:rPr lang="en-US" altLang="zh-CN" sz="2100" b="1" dirty="0">
                <a:solidFill>
                  <a:srgbClr val="000000"/>
                </a:solidFill>
                <a:latin typeface="楷体" charset="0"/>
                <a:ea typeface="楷体" charset="0"/>
              </a:rPr>
              <a:t>1</a:t>
            </a:r>
            <a:r>
              <a:rPr lang="zh-CN" altLang="en-US" sz="2100" b="1" dirty="0">
                <a:solidFill>
                  <a:srgbClr val="000000"/>
                </a:solidFill>
                <a:latin typeface="楷体" charset="0"/>
                <a:ea typeface="楷体" charset="0"/>
              </a:rPr>
              <a:t>。即</a:t>
            </a:r>
            <a:r>
              <a:rPr lang="en-US" altLang="zh-CN" sz="2100" b="1" dirty="0">
                <a:solidFill>
                  <a:srgbClr val="000000"/>
                </a:solidFill>
                <a:latin typeface="楷体" charset="0"/>
                <a:ea typeface="楷体" charset="0"/>
              </a:rPr>
              <a:t>b[0]=1</a:t>
            </a:r>
            <a:r>
              <a:rPr lang="zh-CN" altLang="en-US" sz="2100" b="1" dirty="0">
                <a:solidFill>
                  <a:srgbClr val="000000"/>
                </a:solidFill>
                <a:latin typeface="楷体" charset="0"/>
                <a:ea typeface="楷体" charset="0"/>
              </a:rPr>
              <a:t>。</a:t>
            </a:r>
          </a:p>
          <a:p>
            <a:r>
              <a:rPr lang="zh-CN" altLang="en-US" sz="2100" b="1" dirty="0">
                <a:solidFill>
                  <a:srgbClr val="ED4713"/>
                </a:solidFill>
                <a:latin typeface="楷体" charset="0"/>
                <a:ea typeface="楷体" charset="0"/>
              </a:rPr>
              <a:t>思考？以下标</a:t>
            </a:r>
            <a:r>
              <a:rPr lang="en-US" altLang="zh-CN" sz="2100" b="1" dirty="0">
                <a:solidFill>
                  <a:srgbClr val="ED4713"/>
                </a:solidFill>
                <a:latin typeface="楷体" charset="0"/>
                <a:ea typeface="楷体" charset="0"/>
              </a:rPr>
              <a:t>1</a:t>
            </a:r>
            <a:r>
              <a:rPr lang="zh-CN" altLang="en-US" sz="2100" b="1" dirty="0">
                <a:solidFill>
                  <a:srgbClr val="ED4713"/>
                </a:solidFill>
                <a:latin typeface="楷体" charset="0"/>
                <a:ea typeface="楷体" charset="0"/>
              </a:rPr>
              <a:t>为结束的数组：</a:t>
            </a:r>
            <a:r>
              <a:rPr lang="en-US" altLang="zh-CN" sz="2100" b="1" dirty="0">
                <a:solidFill>
                  <a:srgbClr val="ED4713"/>
                </a:solidFill>
                <a:latin typeface="楷体" charset="0"/>
                <a:ea typeface="楷体" charset="0"/>
              </a:rPr>
              <a:t>1,-5</a:t>
            </a:r>
            <a:r>
              <a:rPr lang="zh-CN" altLang="en-US" sz="2100" b="1" dirty="0">
                <a:solidFill>
                  <a:srgbClr val="ED4713"/>
                </a:solidFill>
                <a:latin typeface="楷体" charset="0"/>
                <a:ea typeface="楷体" charset="0"/>
              </a:rPr>
              <a:t>的最大子数组和是什么？（注意：这里指的最大子数组必须以下标</a:t>
            </a:r>
            <a:r>
              <a:rPr lang="en-US" altLang="zh-CN" sz="2100" b="1" dirty="0">
                <a:solidFill>
                  <a:srgbClr val="ED4713"/>
                </a:solidFill>
                <a:latin typeface="楷体" charset="0"/>
                <a:ea typeface="楷体" charset="0"/>
              </a:rPr>
              <a:t>1(</a:t>
            </a:r>
            <a:r>
              <a:rPr lang="zh-CN" altLang="en-US" sz="2100" b="1" dirty="0">
                <a:solidFill>
                  <a:srgbClr val="ED4713"/>
                </a:solidFill>
                <a:latin typeface="楷体" charset="0"/>
                <a:ea typeface="楷体" charset="0"/>
              </a:rPr>
              <a:t>或者说</a:t>
            </a:r>
            <a:r>
              <a:rPr lang="en-US" altLang="zh-CN" sz="2100" b="1" dirty="0">
                <a:solidFill>
                  <a:srgbClr val="ED4713"/>
                </a:solidFill>
                <a:latin typeface="楷体" charset="0"/>
                <a:ea typeface="楷体" charset="0"/>
              </a:rPr>
              <a:t>j)</a:t>
            </a:r>
            <a:r>
              <a:rPr lang="zh-CN" altLang="en-US" sz="2100" b="1" dirty="0">
                <a:solidFill>
                  <a:srgbClr val="ED4713"/>
                </a:solidFill>
                <a:latin typeface="楷体" charset="0"/>
                <a:ea typeface="楷体" charset="0"/>
              </a:rPr>
              <a:t>结束）</a:t>
            </a:r>
            <a:r>
              <a:rPr lang="zh-CN" altLang="en-US" b="1" dirty="0">
                <a:solidFill>
                  <a:srgbClr val="ED4713"/>
                </a:solidFill>
                <a:latin typeface="楷体" charset="0"/>
                <a:ea typeface="楷体" charset="0"/>
              </a:rPr>
              <a:t> </a:t>
            </a:r>
          </a:p>
        </p:txBody>
      </p:sp>
      <p:pic>
        <p:nvPicPr>
          <p:cNvPr id="291844" name="Picture 4"/>
          <p:cNvPicPr>
            <a:picLocks noChangeAspect="1" noChangeArrowheads="1"/>
          </p:cNvPicPr>
          <p:nvPr/>
        </p:nvPicPr>
        <p:blipFill>
          <a:blip r:embed="rId2"/>
          <a:srcRect/>
          <a:stretch>
            <a:fillRect/>
          </a:stretch>
        </p:blipFill>
        <p:spPr bwMode="auto">
          <a:xfrm>
            <a:off x="827405" y="2513648"/>
            <a:ext cx="3267075" cy="2128838"/>
          </a:xfrm>
          <a:prstGeom prst="rect">
            <a:avLst/>
          </a:prstGeom>
          <a:noFill/>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p:cNvSpPr>
          <p:nvPr>
            <p:ph type="title" idx="4294967295"/>
          </p:nvPr>
        </p:nvSpPr>
        <p:spPr>
          <a:xfrm>
            <a:off x="0" y="205740"/>
            <a:ext cx="6172200" cy="368300"/>
          </a:xfrm>
        </p:spPr>
        <p:txBody>
          <a:bodyPr/>
          <a:lstStyle/>
          <a:p>
            <a:pPr algn="l"/>
            <a:r>
              <a:rPr lang="zh-CN" altLang="en-US" sz="3000" b="1">
                <a:solidFill>
                  <a:srgbClr val="000000"/>
                </a:solidFill>
                <a:latin typeface="Times New Roman" pitchFamily="18" charset="0"/>
                <a:ea typeface="楷体" charset="0"/>
              </a:rPr>
              <a:t>观察以上枚举的过程：</a:t>
            </a:r>
          </a:p>
        </p:txBody>
      </p:sp>
      <p:sp>
        <p:nvSpPr>
          <p:cNvPr id="292867" name="Rectangle 3"/>
          <p:cNvSpPr>
            <a:spLocks noGrp="1"/>
          </p:cNvSpPr>
          <p:nvPr>
            <p:ph type="body" idx="4294967295"/>
          </p:nvPr>
        </p:nvSpPr>
        <p:spPr>
          <a:xfrm>
            <a:off x="266700" y="843915"/>
            <a:ext cx="8877300" cy="2899410"/>
          </a:xfrm>
        </p:spPr>
        <p:txBody>
          <a:bodyPr/>
          <a:lstStyle/>
          <a:p>
            <a:r>
              <a:rPr lang="zh-CN" altLang="en-US" sz="1800" b="1">
                <a:solidFill>
                  <a:srgbClr val="ED4713"/>
                </a:solidFill>
                <a:latin typeface="Times New Roman" pitchFamily="18" charset="0"/>
                <a:ea typeface="楷体" charset="0"/>
              </a:rPr>
              <a:t>思考？</a:t>
            </a:r>
          </a:p>
          <a:p>
            <a:pPr lvl="1"/>
            <a:r>
              <a:rPr lang="zh-CN" altLang="en-US" sz="1500" b="1">
                <a:solidFill>
                  <a:srgbClr val="ED4713"/>
                </a:solidFill>
                <a:latin typeface="Times New Roman" pitchFamily="18" charset="0"/>
                <a:ea typeface="楷体" charset="0"/>
              </a:rPr>
              <a:t>以下标</a:t>
            </a:r>
            <a:r>
              <a:rPr lang="en-US" altLang="zh-CN" sz="1500" b="1">
                <a:solidFill>
                  <a:srgbClr val="ED4713"/>
                </a:solidFill>
                <a:latin typeface="Times New Roman" pitchFamily="18" charset="0"/>
                <a:ea typeface="楷体" charset="0"/>
              </a:rPr>
              <a:t>1</a:t>
            </a:r>
            <a:r>
              <a:rPr lang="zh-CN" altLang="en-US" sz="1500" b="1">
                <a:solidFill>
                  <a:srgbClr val="ED4713"/>
                </a:solidFill>
                <a:latin typeface="Times New Roman" pitchFamily="18" charset="0"/>
                <a:ea typeface="楷体" charset="0"/>
              </a:rPr>
              <a:t>为结束的数组：</a:t>
            </a:r>
            <a:r>
              <a:rPr lang="en-US" altLang="zh-CN" sz="1500" b="1">
                <a:solidFill>
                  <a:srgbClr val="ED4713"/>
                </a:solidFill>
                <a:latin typeface="Times New Roman" pitchFamily="18" charset="0"/>
                <a:ea typeface="楷体" charset="0"/>
              </a:rPr>
              <a:t>1,-5</a:t>
            </a:r>
            <a:r>
              <a:rPr lang="zh-CN" altLang="en-US" sz="1500" b="1">
                <a:solidFill>
                  <a:srgbClr val="ED4713"/>
                </a:solidFill>
                <a:latin typeface="Times New Roman" pitchFamily="18" charset="0"/>
                <a:ea typeface="楷体" charset="0"/>
              </a:rPr>
              <a:t>的最大子数组和是什么？（注意：这里指的最大子数组必须以下标</a:t>
            </a:r>
            <a:r>
              <a:rPr lang="en-US" altLang="zh-CN" sz="1500" b="1">
                <a:solidFill>
                  <a:srgbClr val="ED4713"/>
                </a:solidFill>
                <a:latin typeface="Times New Roman" pitchFamily="18" charset="0"/>
                <a:ea typeface="楷体" charset="0"/>
              </a:rPr>
              <a:t>1(</a:t>
            </a:r>
            <a:r>
              <a:rPr lang="zh-CN" altLang="en-US" sz="1500" b="1">
                <a:solidFill>
                  <a:srgbClr val="ED4713"/>
                </a:solidFill>
                <a:latin typeface="Times New Roman" pitchFamily="18" charset="0"/>
                <a:ea typeface="楷体" charset="0"/>
              </a:rPr>
              <a:t>或者说</a:t>
            </a:r>
            <a:r>
              <a:rPr lang="en-US" altLang="zh-CN" sz="1500" b="1">
                <a:solidFill>
                  <a:srgbClr val="ED4713"/>
                </a:solidFill>
                <a:latin typeface="Times New Roman" pitchFamily="18" charset="0"/>
                <a:ea typeface="楷体" charset="0"/>
              </a:rPr>
              <a:t>j)</a:t>
            </a:r>
            <a:r>
              <a:rPr lang="zh-CN" altLang="en-US" sz="1500" b="1">
                <a:solidFill>
                  <a:srgbClr val="ED4713"/>
                </a:solidFill>
                <a:latin typeface="Times New Roman" pitchFamily="18" charset="0"/>
                <a:ea typeface="楷体" charset="0"/>
              </a:rPr>
              <a:t>结束）</a:t>
            </a:r>
            <a:r>
              <a:rPr lang="zh-CN" altLang="en-US" sz="1800" b="1">
                <a:solidFill>
                  <a:srgbClr val="ED4713"/>
                </a:solidFill>
                <a:latin typeface="Times New Roman" pitchFamily="18" charset="0"/>
                <a:ea typeface="楷体" charset="0"/>
              </a:rPr>
              <a:t> </a:t>
            </a:r>
          </a:p>
          <a:p>
            <a:r>
              <a:rPr lang="zh-CN" altLang="en-US" sz="2100" b="1">
                <a:solidFill>
                  <a:srgbClr val="000000"/>
                </a:solidFill>
                <a:latin typeface="Times New Roman" pitchFamily="18" charset="0"/>
                <a:ea typeface="楷体" charset="0"/>
              </a:rPr>
              <a:t>答案很明确：</a:t>
            </a:r>
          </a:p>
          <a:p>
            <a:pPr lvl="1"/>
            <a:r>
              <a:rPr lang="zh-CN" altLang="en-US" sz="1800" b="1">
                <a:solidFill>
                  <a:srgbClr val="0033CC"/>
                </a:solidFill>
                <a:latin typeface="Times New Roman" pitchFamily="18" charset="0"/>
                <a:ea typeface="楷体" charset="0"/>
              </a:rPr>
              <a:t>如果以下标</a:t>
            </a:r>
            <a:r>
              <a:rPr lang="en-US" altLang="zh-CN" sz="1800" b="1">
                <a:solidFill>
                  <a:srgbClr val="0033CC"/>
                </a:solidFill>
                <a:latin typeface="Times New Roman" pitchFamily="18" charset="0"/>
                <a:ea typeface="楷体" charset="0"/>
              </a:rPr>
              <a:t>0</a:t>
            </a:r>
            <a:r>
              <a:rPr lang="zh-CN" altLang="en-US" sz="1800" b="1">
                <a:solidFill>
                  <a:srgbClr val="0033CC"/>
                </a:solidFill>
                <a:latin typeface="Times New Roman" pitchFamily="18" charset="0"/>
                <a:ea typeface="楷体" charset="0"/>
              </a:rPr>
              <a:t>结束的最大子数组的和为正数，那么</a:t>
            </a:r>
            <a:r>
              <a:rPr lang="en-US" altLang="zh-CN" sz="1800" b="1">
                <a:solidFill>
                  <a:srgbClr val="0033CC"/>
                </a:solidFill>
                <a:latin typeface="Times New Roman" pitchFamily="18" charset="0"/>
                <a:ea typeface="楷体" charset="0"/>
              </a:rPr>
              <a:t>b[1]</a:t>
            </a:r>
            <a:r>
              <a:rPr lang="zh-CN" altLang="en-US" sz="1800" b="1">
                <a:solidFill>
                  <a:srgbClr val="0033CC"/>
                </a:solidFill>
                <a:latin typeface="Times New Roman" pitchFamily="18" charset="0"/>
                <a:ea typeface="楷体" charset="0"/>
              </a:rPr>
              <a:t>就是</a:t>
            </a:r>
            <a:r>
              <a:rPr lang="en-US" altLang="zh-CN" sz="1800" b="1">
                <a:solidFill>
                  <a:srgbClr val="0033CC"/>
                </a:solidFill>
                <a:latin typeface="Times New Roman" pitchFamily="18" charset="0"/>
                <a:ea typeface="楷体" charset="0"/>
              </a:rPr>
              <a:t>b[0]+a[1]</a:t>
            </a:r>
            <a:r>
              <a:rPr lang="zh-CN" altLang="en-US" sz="1800" b="1">
                <a:solidFill>
                  <a:srgbClr val="0033CC"/>
                </a:solidFill>
                <a:latin typeface="Times New Roman" pitchFamily="18" charset="0"/>
                <a:ea typeface="楷体" charset="0"/>
              </a:rPr>
              <a:t>；如果如果以下标</a:t>
            </a:r>
            <a:r>
              <a:rPr lang="en-US" altLang="zh-CN" sz="1800" b="1">
                <a:solidFill>
                  <a:srgbClr val="0033CC"/>
                </a:solidFill>
                <a:latin typeface="Times New Roman" pitchFamily="18" charset="0"/>
                <a:ea typeface="楷体" charset="0"/>
              </a:rPr>
              <a:t>0</a:t>
            </a:r>
            <a:r>
              <a:rPr lang="zh-CN" altLang="en-US" sz="1800" b="1">
                <a:solidFill>
                  <a:srgbClr val="0033CC"/>
                </a:solidFill>
                <a:latin typeface="Times New Roman" pitchFamily="18" charset="0"/>
                <a:ea typeface="楷体" charset="0"/>
              </a:rPr>
              <a:t>结束的最大子数组的和为负数，那么</a:t>
            </a:r>
            <a:r>
              <a:rPr lang="en-US" altLang="zh-CN" sz="1800" b="1">
                <a:solidFill>
                  <a:srgbClr val="0033CC"/>
                </a:solidFill>
                <a:latin typeface="Times New Roman" pitchFamily="18" charset="0"/>
                <a:ea typeface="楷体" charset="0"/>
              </a:rPr>
              <a:t>b[1]</a:t>
            </a:r>
            <a:r>
              <a:rPr lang="zh-CN" altLang="en-US" sz="1800" b="1">
                <a:solidFill>
                  <a:srgbClr val="0033CC"/>
                </a:solidFill>
                <a:latin typeface="Times New Roman" pitchFamily="18" charset="0"/>
                <a:ea typeface="楷体" charset="0"/>
              </a:rPr>
              <a:t>就是</a:t>
            </a:r>
            <a:r>
              <a:rPr lang="en-US" altLang="zh-CN" sz="1800" b="1">
                <a:solidFill>
                  <a:srgbClr val="0033CC"/>
                </a:solidFill>
                <a:latin typeface="Times New Roman" pitchFamily="18" charset="0"/>
                <a:ea typeface="楷体" charset="0"/>
              </a:rPr>
              <a:t>a[1]</a:t>
            </a:r>
            <a:r>
              <a:rPr lang="zh-CN" altLang="en-US" sz="1800" b="1">
                <a:solidFill>
                  <a:srgbClr val="0033CC"/>
                </a:solidFill>
                <a:latin typeface="Times New Roman" pitchFamily="18" charset="0"/>
                <a:ea typeface="楷体" charset="0"/>
              </a:rPr>
              <a:t>。所以</a:t>
            </a:r>
            <a:r>
              <a:rPr lang="en-US" altLang="zh-CN" sz="1800" b="1">
                <a:solidFill>
                  <a:srgbClr val="0033CC"/>
                </a:solidFill>
                <a:latin typeface="Times New Roman" pitchFamily="18" charset="0"/>
                <a:ea typeface="楷体" charset="0"/>
              </a:rPr>
              <a:t>b[1]=b[0]+a[1]=-4</a:t>
            </a:r>
            <a:r>
              <a:rPr lang="zh-CN" altLang="en-US" sz="1800" b="1">
                <a:solidFill>
                  <a:srgbClr val="0033CC"/>
                </a:solidFill>
                <a:latin typeface="Times New Roman" pitchFamily="18" charset="0"/>
                <a:ea typeface="楷体" charset="0"/>
              </a:rPr>
              <a:t>。</a:t>
            </a:r>
            <a:r>
              <a:rPr lang="zh-CN" altLang="en-US" sz="1800" b="1">
                <a:latin typeface="Times New Roman" pitchFamily="18" charset="0"/>
                <a:ea typeface="楷体" charset="0"/>
              </a:rPr>
              <a:t> </a:t>
            </a:r>
          </a:p>
          <a:p>
            <a:pPr lvl="1"/>
            <a:r>
              <a:rPr lang="zh-CN" altLang="en-US" sz="1800" b="1">
                <a:solidFill>
                  <a:srgbClr val="000000"/>
                </a:solidFill>
                <a:latin typeface="Times New Roman" pitchFamily="18" charset="0"/>
                <a:ea typeface="楷体" charset="0"/>
              </a:rPr>
              <a:t>以下标</a:t>
            </a:r>
            <a:r>
              <a:rPr lang="en-US" altLang="zh-CN" sz="1800" b="1">
                <a:solidFill>
                  <a:srgbClr val="000000"/>
                </a:solidFill>
                <a:latin typeface="Times New Roman" pitchFamily="18" charset="0"/>
                <a:ea typeface="楷体" charset="0"/>
              </a:rPr>
              <a:t>2</a:t>
            </a:r>
            <a:r>
              <a:rPr lang="zh-CN" altLang="en-US" sz="1800" b="1">
                <a:solidFill>
                  <a:srgbClr val="000000"/>
                </a:solidFill>
                <a:latin typeface="Times New Roman" pitchFamily="18" charset="0"/>
                <a:ea typeface="楷体" charset="0"/>
              </a:rPr>
              <a:t>为结束的数组：</a:t>
            </a:r>
          </a:p>
          <a:p>
            <a:pPr lvl="1">
              <a:buFont typeface="Wingdings 2" pitchFamily="18" charset="2"/>
              <a:buNone/>
            </a:pPr>
            <a:r>
              <a:rPr lang="en-US" altLang="zh-CN" sz="1800" b="1">
                <a:solidFill>
                  <a:srgbClr val="000000"/>
                </a:solidFill>
                <a:latin typeface="Times New Roman" pitchFamily="18" charset="0"/>
                <a:ea typeface="楷体" charset="0"/>
              </a:rPr>
              <a:t>1,-5,3</a:t>
            </a:r>
            <a:r>
              <a:rPr lang="zh-CN" altLang="en-US" sz="1800" b="1">
                <a:solidFill>
                  <a:srgbClr val="000000"/>
                </a:solidFill>
                <a:latin typeface="Times New Roman" pitchFamily="18" charset="0"/>
                <a:ea typeface="楷体" charset="0"/>
              </a:rPr>
              <a:t>的最大子数组和是什么？</a:t>
            </a:r>
            <a:r>
              <a:rPr lang="zh-CN" altLang="en-US" sz="1800" b="1">
                <a:latin typeface="Times New Roman" pitchFamily="18" charset="0"/>
                <a:ea typeface="楷体" charset="0"/>
              </a:rPr>
              <a:t> </a:t>
            </a:r>
            <a:endParaRPr lang="zh-CN" altLang="en-US" sz="1800" b="1">
              <a:solidFill>
                <a:srgbClr val="ED4713"/>
              </a:solidFill>
              <a:latin typeface="Times New Roman" pitchFamily="18" charset="0"/>
              <a:ea typeface="楷体" charset="0"/>
            </a:endParaRPr>
          </a:p>
          <a:p>
            <a:pPr lvl="1"/>
            <a:endParaRPr lang="zh-CN" altLang="en-US" sz="1800" b="1">
              <a:latin typeface="Times New Roman" pitchFamily="18" charset="0"/>
              <a:ea typeface="楷体" charset="0"/>
            </a:endParaRPr>
          </a:p>
        </p:txBody>
      </p:sp>
      <p:pic>
        <p:nvPicPr>
          <p:cNvPr id="292868" name="Picture 4"/>
          <p:cNvPicPr>
            <a:picLocks noChangeAspect="1" noChangeArrowheads="1"/>
          </p:cNvPicPr>
          <p:nvPr/>
        </p:nvPicPr>
        <p:blipFill>
          <a:blip r:embed="rId2"/>
          <a:srcRect/>
          <a:stretch>
            <a:fillRect/>
          </a:stretch>
        </p:blipFill>
        <p:spPr bwMode="auto">
          <a:xfrm>
            <a:off x="5954395" y="3147775"/>
            <a:ext cx="2619375" cy="1706165"/>
          </a:xfrm>
          <a:prstGeom prst="rect">
            <a:avLst/>
          </a:prstGeom>
          <a:noFill/>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p:cNvSpPr>
          <p:nvPr>
            <p:ph type="title" idx="4294967295"/>
          </p:nvPr>
        </p:nvSpPr>
        <p:spPr>
          <a:xfrm>
            <a:off x="0" y="205740"/>
            <a:ext cx="6172200" cy="368300"/>
          </a:xfrm>
        </p:spPr>
        <p:txBody>
          <a:bodyPr/>
          <a:lstStyle/>
          <a:p>
            <a:pPr algn="l"/>
            <a:r>
              <a:rPr lang="zh-CN" altLang="en-US" sz="3000" b="1">
                <a:solidFill>
                  <a:srgbClr val="000000"/>
                </a:solidFill>
                <a:latin typeface="Times New Roman" pitchFamily="18" charset="0"/>
                <a:ea typeface="楷体" charset="0"/>
              </a:rPr>
              <a:t>观察以上枚举的过程：</a:t>
            </a:r>
          </a:p>
        </p:txBody>
      </p:sp>
      <p:sp>
        <p:nvSpPr>
          <p:cNvPr id="293891" name="Rectangle 3"/>
          <p:cNvSpPr>
            <a:spLocks noGrp="1"/>
          </p:cNvSpPr>
          <p:nvPr>
            <p:ph type="body" idx="4294967295"/>
          </p:nvPr>
        </p:nvSpPr>
        <p:spPr>
          <a:xfrm>
            <a:off x="140970" y="843915"/>
            <a:ext cx="9003030" cy="2899410"/>
          </a:xfrm>
        </p:spPr>
        <p:txBody>
          <a:bodyPr/>
          <a:lstStyle/>
          <a:p>
            <a:r>
              <a:rPr lang="zh-CN" altLang="en-US" sz="2400" b="1">
                <a:solidFill>
                  <a:srgbClr val="ED4713"/>
                </a:solidFill>
                <a:latin typeface="Times New Roman" pitchFamily="18" charset="0"/>
                <a:ea typeface="楷体" charset="0"/>
              </a:rPr>
              <a:t>思考？</a:t>
            </a:r>
          </a:p>
          <a:p>
            <a:pPr lvl="1"/>
            <a:r>
              <a:rPr lang="zh-CN" altLang="en-US" sz="2400" b="1">
                <a:solidFill>
                  <a:srgbClr val="000000"/>
                </a:solidFill>
                <a:latin typeface="Times New Roman" pitchFamily="18" charset="0"/>
                <a:ea typeface="楷体" charset="0"/>
              </a:rPr>
              <a:t>以下标</a:t>
            </a:r>
            <a:r>
              <a:rPr lang="en-US" altLang="zh-CN" sz="2400" b="1">
                <a:solidFill>
                  <a:srgbClr val="000000"/>
                </a:solidFill>
                <a:latin typeface="Times New Roman" pitchFamily="18" charset="0"/>
                <a:ea typeface="楷体" charset="0"/>
              </a:rPr>
              <a:t>2</a:t>
            </a:r>
            <a:r>
              <a:rPr lang="zh-CN" altLang="en-US" sz="2400" b="1">
                <a:solidFill>
                  <a:srgbClr val="000000"/>
                </a:solidFill>
                <a:latin typeface="Times New Roman" pitchFamily="18" charset="0"/>
                <a:ea typeface="楷体" charset="0"/>
              </a:rPr>
              <a:t>为结束的数组：</a:t>
            </a:r>
            <a:r>
              <a:rPr lang="en-US" altLang="zh-CN" sz="2400" b="1">
                <a:solidFill>
                  <a:srgbClr val="000000"/>
                </a:solidFill>
                <a:latin typeface="Times New Roman" pitchFamily="18" charset="0"/>
                <a:ea typeface="楷体" charset="0"/>
              </a:rPr>
              <a:t>1,-5,3</a:t>
            </a:r>
            <a:r>
              <a:rPr lang="zh-CN" altLang="en-US" sz="2400" b="1">
                <a:solidFill>
                  <a:srgbClr val="000000"/>
                </a:solidFill>
                <a:latin typeface="Times New Roman" pitchFamily="18" charset="0"/>
                <a:ea typeface="楷体" charset="0"/>
              </a:rPr>
              <a:t>的最大子数组和是什么？</a:t>
            </a:r>
            <a:r>
              <a:rPr lang="zh-CN" altLang="en-US" sz="2400">
                <a:solidFill>
                  <a:srgbClr val="000000"/>
                </a:solidFill>
                <a:latin typeface="Times New Roman" pitchFamily="18" charset="0"/>
                <a:ea typeface="楷体" charset="0"/>
              </a:rPr>
              <a:t> </a:t>
            </a:r>
            <a:endParaRPr lang="zh-CN" altLang="en-US" sz="2400" b="1">
              <a:solidFill>
                <a:srgbClr val="000000"/>
              </a:solidFill>
              <a:latin typeface="Times New Roman" pitchFamily="18" charset="0"/>
              <a:ea typeface="楷体" charset="0"/>
            </a:endParaRPr>
          </a:p>
          <a:p>
            <a:r>
              <a:rPr lang="zh-CN" altLang="en-US" sz="2800" b="1">
                <a:solidFill>
                  <a:srgbClr val="000000"/>
                </a:solidFill>
                <a:latin typeface="Times New Roman" pitchFamily="18" charset="0"/>
                <a:ea typeface="楷体" charset="0"/>
              </a:rPr>
              <a:t>答案很明确：</a:t>
            </a:r>
          </a:p>
          <a:p>
            <a:pPr lvl="1"/>
            <a:r>
              <a:rPr lang="zh-CN" altLang="en-US" sz="2400" b="1">
                <a:solidFill>
                  <a:srgbClr val="0033CC"/>
                </a:solidFill>
                <a:latin typeface="Times New Roman" pitchFamily="18" charset="0"/>
                <a:ea typeface="楷体" charset="0"/>
              </a:rPr>
              <a:t>如果</a:t>
            </a:r>
            <a:r>
              <a:rPr lang="en-US" altLang="zh-CN" sz="2400" b="1">
                <a:solidFill>
                  <a:srgbClr val="0033CC"/>
                </a:solidFill>
                <a:latin typeface="Times New Roman" pitchFamily="18" charset="0"/>
                <a:ea typeface="楷体" charset="0"/>
              </a:rPr>
              <a:t>b[1]&gt;0</a:t>
            </a:r>
            <a:r>
              <a:rPr lang="zh-CN" altLang="en-US" sz="2400" b="1">
                <a:solidFill>
                  <a:srgbClr val="0033CC"/>
                </a:solidFill>
                <a:latin typeface="Times New Roman" pitchFamily="18" charset="0"/>
                <a:ea typeface="楷体" charset="0"/>
              </a:rPr>
              <a:t>，则</a:t>
            </a:r>
            <a:r>
              <a:rPr lang="en-US" altLang="zh-CN" sz="2400" b="1">
                <a:solidFill>
                  <a:srgbClr val="0033CC"/>
                </a:solidFill>
                <a:latin typeface="Times New Roman" pitchFamily="18" charset="0"/>
                <a:ea typeface="楷体" charset="0"/>
              </a:rPr>
              <a:t>b[2]=b[1]+a[2]</a:t>
            </a:r>
            <a:r>
              <a:rPr lang="zh-CN" altLang="en-US" sz="2400" b="1">
                <a:solidFill>
                  <a:srgbClr val="0033CC"/>
                </a:solidFill>
                <a:latin typeface="Times New Roman" pitchFamily="18" charset="0"/>
                <a:ea typeface="楷体" charset="0"/>
              </a:rPr>
              <a:t>。</a:t>
            </a:r>
            <a:br>
              <a:rPr lang="zh-CN" altLang="en-US" sz="2400" b="1">
                <a:solidFill>
                  <a:srgbClr val="0033CC"/>
                </a:solidFill>
                <a:latin typeface="Times New Roman" pitchFamily="18" charset="0"/>
                <a:ea typeface="楷体" charset="0"/>
              </a:rPr>
            </a:br>
            <a:r>
              <a:rPr lang="zh-CN" altLang="en-US" sz="2400" b="1">
                <a:solidFill>
                  <a:srgbClr val="0033CC"/>
                </a:solidFill>
                <a:latin typeface="Times New Roman" pitchFamily="18" charset="0"/>
                <a:ea typeface="楷体" charset="0"/>
              </a:rPr>
              <a:t>否则</a:t>
            </a:r>
            <a:r>
              <a:rPr lang="en-US" altLang="zh-CN" sz="2400" b="1">
                <a:solidFill>
                  <a:srgbClr val="0033CC"/>
                </a:solidFill>
                <a:latin typeface="Times New Roman" pitchFamily="18" charset="0"/>
                <a:ea typeface="楷体" charset="0"/>
              </a:rPr>
              <a:t>b[2]=a[2]</a:t>
            </a:r>
            <a:r>
              <a:rPr lang="zh-CN" altLang="en-US" sz="2400" b="1">
                <a:solidFill>
                  <a:srgbClr val="0033CC"/>
                </a:solidFill>
                <a:latin typeface="Times New Roman" pitchFamily="18" charset="0"/>
                <a:ea typeface="楷体" charset="0"/>
              </a:rPr>
              <a:t>。</a:t>
            </a:r>
            <a:br>
              <a:rPr lang="zh-CN" altLang="en-US" sz="2400" b="1">
                <a:solidFill>
                  <a:srgbClr val="0033CC"/>
                </a:solidFill>
                <a:latin typeface="Times New Roman" pitchFamily="18" charset="0"/>
                <a:ea typeface="楷体" charset="0"/>
              </a:rPr>
            </a:br>
            <a:r>
              <a:rPr lang="zh-CN" altLang="en-US" sz="2400" b="1">
                <a:solidFill>
                  <a:srgbClr val="0033CC"/>
                </a:solidFill>
                <a:latin typeface="Times New Roman" pitchFamily="18" charset="0"/>
                <a:ea typeface="楷体" charset="0"/>
              </a:rPr>
              <a:t>所以</a:t>
            </a:r>
            <a:r>
              <a:rPr lang="en-US" altLang="zh-CN" sz="2400" b="1">
                <a:solidFill>
                  <a:srgbClr val="0033CC"/>
                </a:solidFill>
                <a:latin typeface="Times New Roman" pitchFamily="18" charset="0"/>
                <a:ea typeface="楷体" charset="0"/>
              </a:rPr>
              <a:t>b[2]=3</a:t>
            </a:r>
            <a:r>
              <a:rPr lang="zh-CN" altLang="en-US" sz="2400" b="1">
                <a:solidFill>
                  <a:srgbClr val="0033CC"/>
                </a:solidFill>
                <a:latin typeface="Times New Roman" pitchFamily="18" charset="0"/>
                <a:ea typeface="楷体" charset="0"/>
              </a:rPr>
              <a:t>。</a:t>
            </a:r>
          </a:p>
        </p:txBody>
      </p:sp>
      <p:pic>
        <p:nvPicPr>
          <p:cNvPr id="293892" name="Picture 4"/>
          <p:cNvPicPr>
            <a:picLocks noChangeAspect="1" noChangeArrowheads="1"/>
          </p:cNvPicPr>
          <p:nvPr/>
        </p:nvPicPr>
        <p:blipFill>
          <a:blip r:embed="rId2"/>
          <a:srcRect/>
          <a:stretch>
            <a:fillRect/>
          </a:stretch>
        </p:blipFill>
        <p:spPr bwMode="auto">
          <a:xfrm>
            <a:off x="4680347" y="2950369"/>
            <a:ext cx="3050381" cy="1987154"/>
          </a:xfrm>
          <a:prstGeom prst="rect">
            <a:avLst/>
          </a:prstGeom>
          <a:noFill/>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idx="4294967295"/>
          </p:nvPr>
        </p:nvSpPr>
        <p:spPr>
          <a:xfrm>
            <a:off x="0" y="93980"/>
            <a:ext cx="6172200" cy="857250"/>
          </a:xfrm>
        </p:spPr>
        <p:txBody>
          <a:bodyPr/>
          <a:lstStyle/>
          <a:p>
            <a:pPr eaLnBrk="1" hangingPunct="1"/>
            <a:r>
              <a:rPr lang="zh-CN" altLang="en-US" sz="3200" b="1">
                <a:solidFill>
                  <a:srgbClr val="000000"/>
                </a:solidFill>
                <a:latin typeface="Times New Roman" pitchFamily="18" charset="0"/>
                <a:ea typeface="楷体" charset="0"/>
                <a:cs typeface="微软雅黑"/>
              </a:rPr>
              <a:t>动态规划的求解？</a:t>
            </a:r>
          </a:p>
        </p:txBody>
      </p:sp>
      <p:pic>
        <p:nvPicPr>
          <p:cNvPr id="398340" name="Picture 4"/>
          <p:cNvPicPr>
            <a:picLocks noChangeAspect="1" noChangeArrowheads="1"/>
          </p:cNvPicPr>
          <p:nvPr/>
        </p:nvPicPr>
        <p:blipFill>
          <a:blip r:embed="rId2"/>
          <a:srcRect/>
          <a:stretch>
            <a:fillRect/>
          </a:stretch>
        </p:blipFill>
        <p:spPr bwMode="auto">
          <a:xfrm>
            <a:off x="1169194" y="951310"/>
            <a:ext cx="6805613" cy="1728788"/>
          </a:xfrm>
          <a:prstGeom prst="rect">
            <a:avLst/>
          </a:prstGeom>
          <a:noFill/>
          <a:ln w="9525">
            <a:noFill/>
            <a:miter lim="800000"/>
            <a:headEnd/>
            <a:tailEnd/>
          </a:ln>
        </p:spPr>
      </p:pic>
      <p:pic>
        <p:nvPicPr>
          <p:cNvPr id="398341" name="Picture 5"/>
          <p:cNvPicPr>
            <a:picLocks noChangeAspect="1" noChangeArrowheads="1"/>
          </p:cNvPicPr>
          <p:nvPr/>
        </p:nvPicPr>
        <p:blipFill>
          <a:blip r:embed="rId3"/>
          <a:srcRect/>
          <a:stretch>
            <a:fillRect/>
          </a:stretch>
        </p:blipFill>
        <p:spPr bwMode="auto">
          <a:xfrm>
            <a:off x="1487091" y="3003947"/>
            <a:ext cx="6162675" cy="11334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98340"/>
                                        </p:tgtEl>
                                        <p:attrNameLst>
                                          <p:attrName>style.visibility</p:attrName>
                                        </p:attrNameLst>
                                      </p:cBhvr>
                                      <p:to>
                                        <p:strVal val="visible"/>
                                      </p:to>
                                    </p:set>
                                    <p:animEffect transition="in" filter="randombar(horizontal)">
                                      <p:cBhvr>
                                        <p:cTn id="7" dur="500"/>
                                        <p:tgtEl>
                                          <p:spTgt spid="39834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98341"/>
                                        </p:tgtEl>
                                        <p:attrNameLst>
                                          <p:attrName>style.visibility</p:attrName>
                                        </p:attrNameLst>
                                      </p:cBhvr>
                                      <p:to>
                                        <p:strVal val="visible"/>
                                      </p:to>
                                    </p:set>
                                    <p:animEffect transition="in" filter="randombar(horizontal)">
                                      <p:cBhvr>
                                        <p:cTn id="12" dur="500"/>
                                        <p:tgtEl>
                                          <p:spTgt spid="398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4"/>
          <p:cNvSpPr>
            <a:spLocks noGrp="1" noChangeArrowheads="1"/>
          </p:cNvSpPr>
          <p:nvPr>
            <p:ph type="title" idx="4294967295"/>
          </p:nvPr>
        </p:nvSpPr>
        <p:spPr>
          <a:xfrm>
            <a:off x="0" y="205740"/>
            <a:ext cx="8229600" cy="857250"/>
          </a:xfrm>
        </p:spPr>
        <p:txBody>
          <a:bodyPr/>
          <a:lstStyle/>
          <a:p>
            <a:pPr eaLnBrk="1" hangingPunct="1"/>
            <a:r>
              <a:rPr lang="zh-CN" altLang="en-US" b="1">
                <a:solidFill>
                  <a:srgbClr val="000000"/>
                </a:solidFill>
                <a:latin typeface="Times New Roman" pitchFamily="18" charset="0"/>
                <a:ea typeface="楷体" charset="0"/>
                <a:cs typeface="微软雅黑"/>
              </a:rPr>
              <a:t>晕？ 看个例子吧！</a:t>
            </a:r>
          </a:p>
        </p:txBody>
      </p:sp>
      <p:pic>
        <p:nvPicPr>
          <p:cNvPr id="196611" name="Picture 5"/>
          <p:cNvPicPr>
            <a:picLocks noChangeAspect="1" noChangeArrowheads="1"/>
          </p:cNvPicPr>
          <p:nvPr/>
        </p:nvPicPr>
        <p:blipFill>
          <a:blip r:embed="rId2"/>
          <a:srcRect/>
          <a:stretch>
            <a:fillRect/>
          </a:stretch>
        </p:blipFill>
        <p:spPr bwMode="auto">
          <a:xfrm>
            <a:off x="1547813" y="1113235"/>
            <a:ext cx="6048375" cy="1724025"/>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4"/>
          <p:cNvSpPr>
            <a:spLocks noGrp="1" noChangeArrowheads="1"/>
          </p:cNvSpPr>
          <p:nvPr>
            <p:ph type="title" idx="4294967295"/>
          </p:nvPr>
        </p:nvSpPr>
        <p:spPr>
          <a:xfrm>
            <a:off x="0" y="205740"/>
            <a:ext cx="6172200" cy="857250"/>
          </a:xfrm>
        </p:spPr>
        <p:txBody>
          <a:bodyPr/>
          <a:lstStyle/>
          <a:p>
            <a:pPr eaLnBrk="1" hangingPunct="1"/>
            <a:r>
              <a:rPr lang="zh-CN" altLang="en-US" b="1">
                <a:solidFill>
                  <a:srgbClr val="000000"/>
                </a:solidFill>
                <a:latin typeface="Times New Roman" pitchFamily="18" charset="0"/>
                <a:ea typeface="楷体" charset="0"/>
                <a:cs typeface="微软雅黑"/>
              </a:rPr>
              <a:t>算法描述和分析</a:t>
            </a:r>
          </a:p>
        </p:txBody>
      </p:sp>
      <p:pic>
        <p:nvPicPr>
          <p:cNvPr id="198659" name="Picture 5"/>
          <p:cNvPicPr>
            <a:picLocks noChangeAspect="1" noChangeArrowheads="1"/>
          </p:cNvPicPr>
          <p:nvPr/>
        </p:nvPicPr>
        <p:blipFill>
          <a:blip r:embed="rId2"/>
          <a:srcRect/>
          <a:stretch>
            <a:fillRect/>
          </a:stretch>
        </p:blipFill>
        <p:spPr bwMode="auto">
          <a:xfrm>
            <a:off x="744855" y="1148715"/>
            <a:ext cx="4216400" cy="3062605"/>
          </a:xfrm>
          <a:prstGeom prst="rect">
            <a:avLst/>
          </a:prstGeom>
          <a:noFill/>
          <a:ln w="9525">
            <a:noFill/>
            <a:miter lim="800000"/>
            <a:headEnd/>
            <a:tailEnd/>
          </a:ln>
        </p:spPr>
      </p:pic>
      <p:pic>
        <p:nvPicPr>
          <p:cNvPr id="51205" name="Picture 7"/>
          <p:cNvPicPr>
            <a:picLocks noChangeAspect="1" noChangeArrowheads="1"/>
          </p:cNvPicPr>
          <p:nvPr/>
        </p:nvPicPr>
        <p:blipFill>
          <a:blip r:embed="rId3"/>
          <a:srcRect/>
          <a:stretch>
            <a:fillRect/>
          </a:stretch>
        </p:blipFill>
        <p:spPr bwMode="auto">
          <a:xfrm>
            <a:off x="5435997" y="3205163"/>
            <a:ext cx="2893219" cy="307181"/>
          </a:xfrm>
          <a:prstGeom prst="rect">
            <a:avLst/>
          </a:prstGeom>
          <a:noFill/>
          <a:ln w="9525">
            <a:noFill/>
            <a:miter lim="800000"/>
            <a:headEnd/>
            <a:tailEnd/>
          </a:ln>
        </p:spPr>
      </p:pic>
      <p:pic>
        <p:nvPicPr>
          <p:cNvPr id="198661" name="Picture 8"/>
          <p:cNvPicPr>
            <a:picLocks noChangeAspect="1" noChangeArrowheads="1"/>
          </p:cNvPicPr>
          <p:nvPr/>
        </p:nvPicPr>
        <p:blipFill>
          <a:blip r:embed="rId4"/>
          <a:srcRect/>
          <a:stretch>
            <a:fillRect/>
          </a:stretch>
        </p:blipFill>
        <p:spPr bwMode="auto">
          <a:xfrm>
            <a:off x="4995545" y="1626235"/>
            <a:ext cx="3997960" cy="11398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1205"/>
                                        </p:tgtEl>
                                        <p:attrNameLst>
                                          <p:attrName>style.visibility</p:attrName>
                                        </p:attrNameLst>
                                      </p:cBhvr>
                                      <p:to>
                                        <p:strVal val="visible"/>
                                      </p:to>
                                    </p:set>
                                    <p:animEffect transition="in" filter="barn(inVertical)">
                                      <p:cBhvr>
                                        <p:cTn id="7" dur="500"/>
                                        <p:tgtEl>
                                          <p:spTgt spid="51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标题 1"/>
          <p:cNvSpPr>
            <a:spLocks noGrp="1"/>
          </p:cNvSpPr>
          <p:nvPr>
            <p:ph type="title" idx="4294967295"/>
          </p:nvPr>
        </p:nvSpPr>
        <p:spPr>
          <a:xfrm>
            <a:off x="654685" y="728345"/>
            <a:ext cx="7974330" cy="857250"/>
          </a:xfrm>
        </p:spPr>
        <p:txBody>
          <a:bodyPr/>
          <a:lstStyle/>
          <a:p>
            <a:pPr eaLnBrk="1" hangingPunct="1"/>
            <a:r>
              <a:rPr lang="zh-CN" altLang="en-US" b="1">
                <a:solidFill>
                  <a:srgbClr val="0033CC"/>
                </a:solidFill>
                <a:cs typeface="微软雅黑"/>
              </a:rPr>
              <a:t>你看出上述算法的精妙了吗？</a:t>
            </a:r>
          </a:p>
        </p:txBody>
      </p:sp>
      <p:grpSp>
        <p:nvGrpSpPr>
          <p:cNvPr id="2" name="组合 1"/>
          <p:cNvGrpSpPr/>
          <p:nvPr/>
        </p:nvGrpSpPr>
        <p:grpSpPr>
          <a:xfrm>
            <a:off x="3477260" y="1937903"/>
            <a:ext cx="2082800" cy="2371207"/>
            <a:chOff x="9595" y="2508"/>
            <a:chExt cx="3107" cy="3804"/>
          </a:xfrm>
        </p:grpSpPr>
        <p:sp>
          <p:nvSpPr>
            <p:cNvPr id="5125" name="Freeform 5"/>
            <p:cNvSpPr/>
            <p:nvPr/>
          </p:nvSpPr>
          <p:spPr bwMode="auto">
            <a:xfrm flipH="1">
              <a:off x="10315" y="2508"/>
              <a:ext cx="1931" cy="1198"/>
            </a:xfrm>
            <a:custGeom>
              <a:avLst/>
              <a:gdLst/>
              <a:ahLst/>
              <a:cxnLst>
                <a:cxn ang="0">
                  <a:pos x="515" y="102"/>
                </a:cxn>
                <a:cxn ang="0">
                  <a:pos x="366" y="194"/>
                </a:cxn>
                <a:cxn ang="0">
                  <a:pos x="395" y="211"/>
                </a:cxn>
                <a:cxn ang="0">
                  <a:pos x="414" y="257"/>
                </a:cxn>
                <a:cxn ang="0">
                  <a:pos x="395" y="302"/>
                </a:cxn>
                <a:cxn ang="0">
                  <a:pos x="350" y="320"/>
                </a:cxn>
                <a:cxn ang="0">
                  <a:pos x="305" y="302"/>
                </a:cxn>
                <a:cxn ang="0">
                  <a:pos x="287" y="257"/>
                </a:cxn>
                <a:cxn ang="0">
                  <a:pos x="288" y="243"/>
                </a:cxn>
                <a:cxn ang="0">
                  <a:pos x="171" y="315"/>
                </a:cxn>
                <a:cxn ang="0">
                  <a:pos x="124" y="238"/>
                </a:cxn>
                <a:cxn ang="0">
                  <a:pos x="109" y="262"/>
                </a:cxn>
                <a:cxn ang="0">
                  <a:pos x="64" y="281"/>
                </a:cxn>
                <a:cxn ang="0">
                  <a:pos x="18" y="262"/>
                </a:cxn>
                <a:cxn ang="0">
                  <a:pos x="0" y="217"/>
                </a:cxn>
                <a:cxn ang="0">
                  <a:pos x="18" y="172"/>
                </a:cxn>
                <a:cxn ang="0">
                  <a:pos x="64" y="153"/>
                </a:cxn>
                <a:cxn ang="0">
                  <a:pos x="74" y="154"/>
                </a:cxn>
                <a:cxn ang="0">
                  <a:pos x="29" y="80"/>
                </a:cxn>
                <a:cxn ang="0">
                  <a:pos x="115" y="31"/>
                </a:cxn>
                <a:cxn ang="0">
                  <a:pos x="278" y="3"/>
                </a:cxn>
                <a:cxn ang="0">
                  <a:pos x="445" y="52"/>
                </a:cxn>
                <a:cxn ang="0">
                  <a:pos x="515" y="102"/>
                </a:cxn>
              </a:cxnLst>
              <a:rect l="0" t="0" r="r" b="b"/>
              <a:pathLst>
                <a:path w="515" h="320">
                  <a:moveTo>
                    <a:pt x="515" y="102"/>
                  </a:moveTo>
                  <a:cubicBezTo>
                    <a:pt x="366" y="194"/>
                    <a:pt x="366" y="194"/>
                    <a:pt x="366" y="194"/>
                  </a:cubicBezTo>
                  <a:cubicBezTo>
                    <a:pt x="377" y="197"/>
                    <a:pt x="387" y="203"/>
                    <a:pt x="395" y="211"/>
                  </a:cubicBezTo>
                  <a:cubicBezTo>
                    <a:pt x="408" y="224"/>
                    <a:pt x="414" y="239"/>
                    <a:pt x="414" y="257"/>
                  </a:cubicBezTo>
                  <a:cubicBezTo>
                    <a:pt x="414" y="274"/>
                    <a:pt x="408" y="289"/>
                    <a:pt x="395" y="302"/>
                  </a:cubicBezTo>
                  <a:cubicBezTo>
                    <a:pt x="383" y="314"/>
                    <a:pt x="368" y="320"/>
                    <a:pt x="350" y="320"/>
                  </a:cubicBezTo>
                  <a:cubicBezTo>
                    <a:pt x="333" y="320"/>
                    <a:pt x="318" y="314"/>
                    <a:pt x="305" y="302"/>
                  </a:cubicBezTo>
                  <a:cubicBezTo>
                    <a:pt x="293" y="289"/>
                    <a:pt x="287" y="274"/>
                    <a:pt x="287" y="257"/>
                  </a:cubicBezTo>
                  <a:cubicBezTo>
                    <a:pt x="287" y="252"/>
                    <a:pt x="287" y="247"/>
                    <a:pt x="288" y="243"/>
                  </a:cubicBezTo>
                  <a:cubicBezTo>
                    <a:pt x="171" y="315"/>
                    <a:pt x="171" y="315"/>
                    <a:pt x="171" y="315"/>
                  </a:cubicBezTo>
                  <a:cubicBezTo>
                    <a:pt x="124" y="238"/>
                    <a:pt x="124" y="238"/>
                    <a:pt x="124" y="238"/>
                  </a:cubicBezTo>
                  <a:cubicBezTo>
                    <a:pt x="121" y="247"/>
                    <a:pt x="116" y="255"/>
                    <a:pt x="109" y="262"/>
                  </a:cubicBezTo>
                  <a:cubicBezTo>
                    <a:pt x="96" y="275"/>
                    <a:pt x="81" y="281"/>
                    <a:pt x="64" y="281"/>
                  </a:cubicBezTo>
                  <a:cubicBezTo>
                    <a:pt x="46" y="281"/>
                    <a:pt x="31" y="275"/>
                    <a:pt x="18" y="262"/>
                  </a:cubicBezTo>
                  <a:cubicBezTo>
                    <a:pt x="6" y="250"/>
                    <a:pt x="0" y="235"/>
                    <a:pt x="0" y="217"/>
                  </a:cubicBezTo>
                  <a:cubicBezTo>
                    <a:pt x="0" y="200"/>
                    <a:pt x="6" y="184"/>
                    <a:pt x="18" y="172"/>
                  </a:cubicBezTo>
                  <a:cubicBezTo>
                    <a:pt x="31" y="160"/>
                    <a:pt x="46" y="153"/>
                    <a:pt x="64" y="153"/>
                  </a:cubicBezTo>
                  <a:cubicBezTo>
                    <a:pt x="67" y="153"/>
                    <a:pt x="71" y="154"/>
                    <a:pt x="74" y="154"/>
                  </a:cubicBezTo>
                  <a:cubicBezTo>
                    <a:pt x="29" y="80"/>
                    <a:pt x="29" y="80"/>
                    <a:pt x="29" y="80"/>
                  </a:cubicBezTo>
                  <a:cubicBezTo>
                    <a:pt x="55" y="60"/>
                    <a:pt x="84" y="43"/>
                    <a:pt x="115" y="31"/>
                  </a:cubicBezTo>
                  <a:cubicBezTo>
                    <a:pt x="167" y="9"/>
                    <a:pt x="221" y="0"/>
                    <a:pt x="278" y="3"/>
                  </a:cubicBezTo>
                  <a:cubicBezTo>
                    <a:pt x="337" y="7"/>
                    <a:pt x="392" y="23"/>
                    <a:pt x="445" y="52"/>
                  </a:cubicBezTo>
                  <a:cubicBezTo>
                    <a:pt x="471" y="67"/>
                    <a:pt x="494" y="84"/>
                    <a:pt x="515" y="102"/>
                  </a:cubicBezTo>
                  <a:close/>
                </a:path>
              </a:pathLst>
            </a:custGeom>
            <a:solidFill>
              <a:schemeClr val="accent3"/>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6" name="Freeform 6"/>
            <p:cNvSpPr/>
            <p:nvPr/>
          </p:nvSpPr>
          <p:spPr bwMode="auto">
            <a:xfrm flipH="1">
              <a:off x="9899" y="2890"/>
              <a:ext cx="1717" cy="1929"/>
            </a:xfrm>
            <a:custGeom>
              <a:avLst/>
              <a:gdLst/>
              <a:ahLst/>
              <a:cxnLst>
                <a:cxn ang="0">
                  <a:pos x="458" y="345"/>
                </a:cxn>
                <a:cxn ang="0">
                  <a:pos x="365" y="403"/>
                </a:cxn>
                <a:cxn ang="0">
                  <a:pos x="365" y="402"/>
                </a:cxn>
                <a:cxn ang="0">
                  <a:pos x="346" y="356"/>
                </a:cxn>
                <a:cxn ang="0">
                  <a:pos x="301" y="338"/>
                </a:cxn>
                <a:cxn ang="0">
                  <a:pos x="256" y="356"/>
                </a:cxn>
                <a:cxn ang="0">
                  <a:pos x="237" y="402"/>
                </a:cxn>
                <a:cxn ang="0">
                  <a:pos x="256" y="447"/>
                </a:cxn>
                <a:cxn ang="0">
                  <a:pos x="273" y="459"/>
                </a:cxn>
                <a:cxn ang="0">
                  <a:pos x="184" y="515"/>
                </a:cxn>
                <a:cxn ang="0">
                  <a:pos x="122" y="411"/>
                </a:cxn>
                <a:cxn ang="0">
                  <a:pos x="109" y="429"/>
                </a:cxn>
                <a:cxn ang="0">
                  <a:pos x="64" y="448"/>
                </a:cxn>
                <a:cxn ang="0">
                  <a:pos x="18" y="429"/>
                </a:cxn>
                <a:cxn ang="0">
                  <a:pos x="0" y="385"/>
                </a:cxn>
                <a:cxn ang="0">
                  <a:pos x="18" y="339"/>
                </a:cxn>
                <a:cxn ang="0">
                  <a:pos x="64" y="321"/>
                </a:cxn>
                <a:cxn ang="0">
                  <a:pos x="67" y="321"/>
                </a:cxn>
                <a:cxn ang="0">
                  <a:pos x="3" y="213"/>
                </a:cxn>
                <a:cxn ang="0">
                  <a:pos x="120" y="141"/>
                </a:cxn>
                <a:cxn ang="0">
                  <a:pos x="119" y="155"/>
                </a:cxn>
                <a:cxn ang="0">
                  <a:pos x="137" y="200"/>
                </a:cxn>
                <a:cxn ang="0">
                  <a:pos x="182" y="218"/>
                </a:cxn>
                <a:cxn ang="0">
                  <a:pos x="227" y="200"/>
                </a:cxn>
                <a:cxn ang="0">
                  <a:pos x="246" y="155"/>
                </a:cxn>
                <a:cxn ang="0">
                  <a:pos x="227" y="109"/>
                </a:cxn>
                <a:cxn ang="0">
                  <a:pos x="198" y="92"/>
                </a:cxn>
                <a:cxn ang="0">
                  <a:pos x="347" y="0"/>
                </a:cxn>
                <a:cxn ang="0">
                  <a:pos x="443" y="159"/>
                </a:cxn>
                <a:cxn ang="0">
                  <a:pos x="447" y="305"/>
                </a:cxn>
                <a:cxn ang="0">
                  <a:pos x="458" y="345"/>
                </a:cxn>
              </a:cxnLst>
              <a:rect l="0" t="0" r="r" b="b"/>
              <a:pathLst>
                <a:path w="458" h="515">
                  <a:moveTo>
                    <a:pt x="458" y="345"/>
                  </a:moveTo>
                  <a:cubicBezTo>
                    <a:pt x="365" y="403"/>
                    <a:pt x="365" y="403"/>
                    <a:pt x="365" y="403"/>
                  </a:cubicBezTo>
                  <a:cubicBezTo>
                    <a:pt x="365" y="402"/>
                    <a:pt x="365" y="402"/>
                    <a:pt x="365" y="402"/>
                  </a:cubicBezTo>
                  <a:cubicBezTo>
                    <a:pt x="365" y="384"/>
                    <a:pt x="358" y="369"/>
                    <a:pt x="346" y="356"/>
                  </a:cubicBezTo>
                  <a:cubicBezTo>
                    <a:pt x="334" y="344"/>
                    <a:pt x="319" y="338"/>
                    <a:pt x="301" y="338"/>
                  </a:cubicBezTo>
                  <a:cubicBezTo>
                    <a:pt x="283" y="338"/>
                    <a:pt x="268" y="344"/>
                    <a:pt x="256" y="356"/>
                  </a:cubicBezTo>
                  <a:cubicBezTo>
                    <a:pt x="243" y="369"/>
                    <a:pt x="237" y="384"/>
                    <a:pt x="237" y="402"/>
                  </a:cubicBezTo>
                  <a:cubicBezTo>
                    <a:pt x="237" y="419"/>
                    <a:pt x="243" y="434"/>
                    <a:pt x="256" y="447"/>
                  </a:cubicBezTo>
                  <a:cubicBezTo>
                    <a:pt x="261" y="452"/>
                    <a:pt x="267" y="456"/>
                    <a:pt x="273" y="459"/>
                  </a:cubicBezTo>
                  <a:cubicBezTo>
                    <a:pt x="184" y="515"/>
                    <a:pt x="184" y="515"/>
                    <a:pt x="184" y="515"/>
                  </a:cubicBezTo>
                  <a:cubicBezTo>
                    <a:pt x="122" y="411"/>
                    <a:pt x="122" y="411"/>
                    <a:pt x="122" y="411"/>
                  </a:cubicBezTo>
                  <a:cubicBezTo>
                    <a:pt x="119" y="418"/>
                    <a:pt x="114" y="424"/>
                    <a:pt x="109" y="429"/>
                  </a:cubicBezTo>
                  <a:cubicBezTo>
                    <a:pt x="96" y="442"/>
                    <a:pt x="81" y="448"/>
                    <a:pt x="64" y="448"/>
                  </a:cubicBezTo>
                  <a:cubicBezTo>
                    <a:pt x="46" y="448"/>
                    <a:pt x="31" y="442"/>
                    <a:pt x="18" y="429"/>
                  </a:cubicBezTo>
                  <a:cubicBezTo>
                    <a:pt x="6" y="417"/>
                    <a:pt x="0" y="402"/>
                    <a:pt x="0" y="385"/>
                  </a:cubicBezTo>
                  <a:cubicBezTo>
                    <a:pt x="0" y="367"/>
                    <a:pt x="6" y="352"/>
                    <a:pt x="18" y="339"/>
                  </a:cubicBezTo>
                  <a:cubicBezTo>
                    <a:pt x="31" y="327"/>
                    <a:pt x="46" y="321"/>
                    <a:pt x="64" y="321"/>
                  </a:cubicBezTo>
                  <a:cubicBezTo>
                    <a:pt x="65" y="321"/>
                    <a:pt x="66" y="321"/>
                    <a:pt x="67" y="321"/>
                  </a:cubicBezTo>
                  <a:cubicBezTo>
                    <a:pt x="3" y="213"/>
                    <a:pt x="3" y="213"/>
                    <a:pt x="3" y="213"/>
                  </a:cubicBezTo>
                  <a:cubicBezTo>
                    <a:pt x="120" y="141"/>
                    <a:pt x="120" y="141"/>
                    <a:pt x="120" y="141"/>
                  </a:cubicBezTo>
                  <a:cubicBezTo>
                    <a:pt x="119" y="145"/>
                    <a:pt x="119" y="150"/>
                    <a:pt x="119" y="155"/>
                  </a:cubicBezTo>
                  <a:cubicBezTo>
                    <a:pt x="119" y="172"/>
                    <a:pt x="125" y="187"/>
                    <a:pt x="137" y="200"/>
                  </a:cubicBezTo>
                  <a:cubicBezTo>
                    <a:pt x="150" y="212"/>
                    <a:pt x="165" y="218"/>
                    <a:pt x="182" y="218"/>
                  </a:cubicBezTo>
                  <a:cubicBezTo>
                    <a:pt x="200" y="218"/>
                    <a:pt x="215" y="212"/>
                    <a:pt x="227" y="200"/>
                  </a:cubicBezTo>
                  <a:cubicBezTo>
                    <a:pt x="240" y="187"/>
                    <a:pt x="246" y="172"/>
                    <a:pt x="246" y="155"/>
                  </a:cubicBezTo>
                  <a:cubicBezTo>
                    <a:pt x="246" y="137"/>
                    <a:pt x="240" y="122"/>
                    <a:pt x="227" y="109"/>
                  </a:cubicBezTo>
                  <a:cubicBezTo>
                    <a:pt x="219" y="101"/>
                    <a:pt x="209" y="95"/>
                    <a:pt x="198" y="92"/>
                  </a:cubicBezTo>
                  <a:cubicBezTo>
                    <a:pt x="347" y="0"/>
                    <a:pt x="347" y="0"/>
                    <a:pt x="347" y="0"/>
                  </a:cubicBezTo>
                  <a:cubicBezTo>
                    <a:pt x="396" y="43"/>
                    <a:pt x="428" y="97"/>
                    <a:pt x="443" y="159"/>
                  </a:cubicBezTo>
                  <a:cubicBezTo>
                    <a:pt x="454" y="205"/>
                    <a:pt x="456" y="254"/>
                    <a:pt x="447" y="305"/>
                  </a:cubicBezTo>
                  <a:cubicBezTo>
                    <a:pt x="445" y="314"/>
                    <a:pt x="449" y="328"/>
                    <a:pt x="458" y="345"/>
                  </a:cubicBezTo>
                  <a:close/>
                </a:path>
              </a:pathLst>
            </a:custGeom>
            <a:solidFill>
              <a:schemeClr val="accent2"/>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7" name="Freeform 7"/>
            <p:cNvSpPr/>
            <p:nvPr/>
          </p:nvSpPr>
          <p:spPr bwMode="auto">
            <a:xfrm flipH="1">
              <a:off x="9595" y="4156"/>
              <a:ext cx="1330" cy="1422"/>
            </a:xfrm>
            <a:custGeom>
              <a:avLst/>
              <a:gdLst/>
              <a:ahLst/>
              <a:cxnLst>
                <a:cxn ang="0">
                  <a:pos x="114" y="365"/>
                </a:cxn>
                <a:cxn ang="0">
                  <a:pos x="92" y="330"/>
                </a:cxn>
                <a:cxn ang="0">
                  <a:pos x="132" y="311"/>
                </a:cxn>
                <a:cxn ang="0">
                  <a:pos x="151" y="266"/>
                </a:cxn>
                <a:cxn ang="0">
                  <a:pos x="132" y="221"/>
                </a:cxn>
                <a:cxn ang="0">
                  <a:pos x="87" y="202"/>
                </a:cxn>
                <a:cxn ang="0">
                  <a:pos x="42" y="221"/>
                </a:cxn>
                <a:cxn ang="0">
                  <a:pos x="33" y="232"/>
                </a:cxn>
                <a:cxn ang="0">
                  <a:pos x="0" y="177"/>
                </a:cxn>
                <a:cxn ang="0">
                  <a:pos x="89" y="121"/>
                </a:cxn>
                <a:cxn ang="0">
                  <a:pos x="72" y="109"/>
                </a:cxn>
                <a:cxn ang="0">
                  <a:pos x="53" y="64"/>
                </a:cxn>
                <a:cxn ang="0">
                  <a:pos x="72" y="18"/>
                </a:cxn>
                <a:cxn ang="0">
                  <a:pos x="117" y="0"/>
                </a:cxn>
                <a:cxn ang="0">
                  <a:pos x="162" y="18"/>
                </a:cxn>
                <a:cxn ang="0">
                  <a:pos x="181" y="64"/>
                </a:cxn>
                <a:cxn ang="0">
                  <a:pos x="181" y="65"/>
                </a:cxn>
                <a:cxn ang="0">
                  <a:pos x="274" y="7"/>
                </a:cxn>
                <a:cxn ang="0">
                  <a:pos x="294" y="42"/>
                </a:cxn>
                <a:cxn ang="0">
                  <a:pos x="344" y="112"/>
                </a:cxn>
                <a:cxn ang="0">
                  <a:pos x="351" y="146"/>
                </a:cxn>
                <a:cxn ang="0">
                  <a:pos x="324" y="167"/>
                </a:cxn>
                <a:cxn ang="0">
                  <a:pos x="309" y="190"/>
                </a:cxn>
                <a:cxn ang="0">
                  <a:pos x="313" y="216"/>
                </a:cxn>
                <a:cxn ang="0">
                  <a:pos x="295" y="233"/>
                </a:cxn>
                <a:cxn ang="0">
                  <a:pos x="277" y="236"/>
                </a:cxn>
                <a:cxn ang="0">
                  <a:pos x="291" y="240"/>
                </a:cxn>
                <a:cxn ang="0">
                  <a:pos x="305" y="256"/>
                </a:cxn>
                <a:cxn ang="0">
                  <a:pos x="287" y="276"/>
                </a:cxn>
                <a:cxn ang="0">
                  <a:pos x="269" y="285"/>
                </a:cxn>
                <a:cxn ang="0">
                  <a:pos x="264" y="314"/>
                </a:cxn>
                <a:cxn ang="0">
                  <a:pos x="253" y="361"/>
                </a:cxn>
                <a:cxn ang="0">
                  <a:pos x="235" y="378"/>
                </a:cxn>
                <a:cxn ang="0">
                  <a:pos x="214" y="379"/>
                </a:cxn>
                <a:cxn ang="0">
                  <a:pos x="177" y="372"/>
                </a:cxn>
                <a:cxn ang="0">
                  <a:pos x="117" y="366"/>
                </a:cxn>
                <a:cxn ang="0">
                  <a:pos x="114" y="365"/>
                </a:cxn>
              </a:cxnLst>
              <a:rect l="0" t="0" r="r" b="b"/>
              <a:pathLst>
                <a:path w="355" h="380">
                  <a:moveTo>
                    <a:pt x="114" y="365"/>
                  </a:moveTo>
                  <a:cubicBezTo>
                    <a:pt x="92" y="330"/>
                    <a:pt x="92" y="330"/>
                    <a:pt x="92" y="330"/>
                  </a:cubicBezTo>
                  <a:cubicBezTo>
                    <a:pt x="108" y="329"/>
                    <a:pt x="121" y="323"/>
                    <a:pt x="132" y="311"/>
                  </a:cubicBezTo>
                  <a:cubicBezTo>
                    <a:pt x="145" y="299"/>
                    <a:pt x="151" y="284"/>
                    <a:pt x="151" y="266"/>
                  </a:cubicBezTo>
                  <a:cubicBezTo>
                    <a:pt x="151" y="249"/>
                    <a:pt x="145" y="233"/>
                    <a:pt x="132" y="221"/>
                  </a:cubicBezTo>
                  <a:cubicBezTo>
                    <a:pt x="120" y="209"/>
                    <a:pt x="105" y="202"/>
                    <a:pt x="87" y="202"/>
                  </a:cubicBezTo>
                  <a:cubicBezTo>
                    <a:pt x="70" y="202"/>
                    <a:pt x="54" y="209"/>
                    <a:pt x="42" y="221"/>
                  </a:cubicBezTo>
                  <a:cubicBezTo>
                    <a:pt x="38" y="224"/>
                    <a:pt x="36" y="228"/>
                    <a:pt x="33" y="232"/>
                  </a:cubicBezTo>
                  <a:cubicBezTo>
                    <a:pt x="0" y="177"/>
                    <a:pt x="0" y="177"/>
                    <a:pt x="0" y="177"/>
                  </a:cubicBezTo>
                  <a:cubicBezTo>
                    <a:pt x="89" y="121"/>
                    <a:pt x="89" y="121"/>
                    <a:pt x="89" y="121"/>
                  </a:cubicBezTo>
                  <a:cubicBezTo>
                    <a:pt x="83" y="118"/>
                    <a:pt x="77" y="114"/>
                    <a:pt x="72" y="109"/>
                  </a:cubicBezTo>
                  <a:cubicBezTo>
                    <a:pt x="59" y="96"/>
                    <a:pt x="53" y="81"/>
                    <a:pt x="53" y="64"/>
                  </a:cubicBezTo>
                  <a:cubicBezTo>
                    <a:pt x="53" y="46"/>
                    <a:pt x="59" y="31"/>
                    <a:pt x="72" y="18"/>
                  </a:cubicBezTo>
                  <a:cubicBezTo>
                    <a:pt x="84" y="6"/>
                    <a:pt x="99" y="0"/>
                    <a:pt x="117" y="0"/>
                  </a:cubicBezTo>
                  <a:cubicBezTo>
                    <a:pt x="135" y="0"/>
                    <a:pt x="150" y="6"/>
                    <a:pt x="162" y="18"/>
                  </a:cubicBezTo>
                  <a:cubicBezTo>
                    <a:pt x="174" y="31"/>
                    <a:pt x="181" y="46"/>
                    <a:pt x="181" y="64"/>
                  </a:cubicBezTo>
                  <a:cubicBezTo>
                    <a:pt x="181" y="64"/>
                    <a:pt x="181" y="64"/>
                    <a:pt x="181" y="65"/>
                  </a:cubicBezTo>
                  <a:cubicBezTo>
                    <a:pt x="274" y="7"/>
                    <a:pt x="274" y="7"/>
                    <a:pt x="274" y="7"/>
                  </a:cubicBezTo>
                  <a:cubicBezTo>
                    <a:pt x="279" y="17"/>
                    <a:pt x="286" y="29"/>
                    <a:pt x="294" y="42"/>
                  </a:cubicBezTo>
                  <a:cubicBezTo>
                    <a:pt x="321" y="79"/>
                    <a:pt x="338" y="102"/>
                    <a:pt x="344" y="112"/>
                  </a:cubicBezTo>
                  <a:cubicBezTo>
                    <a:pt x="353" y="127"/>
                    <a:pt x="355" y="138"/>
                    <a:pt x="351" y="146"/>
                  </a:cubicBezTo>
                  <a:cubicBezTo>
                    <a:pt x="348" y="154"/>
                    <a:pt x="339" y="160"/>
                    <a:pt x="324" y="167"/>
                  </a:cubicBezTo>
                  <a:cubicBezTo>
                    <a:pt x="312" y="172"/>
                    <a:pt x="307" y="180"/>
                    <a:pt x="309" y="190"/>
                  </a:cubicBezTo>
                  <a:cubicBezTo>
                    <a:pt x="309" y="196"/>
                    <a:pt x="311" y="204"/>
                    <a:pt x="313" y="216"/>
                  </a:cubicBezTo>
                  <a:cubicBezTo>
                    <a:pt x="313" y="223"/>
                    <a:pt x="307" y="229"/>
                    <a:pt x="295" y="233"/>
                  </a:cubicBezTo>
                  <a:cubicBezTo>
                    <a:pt x="289" y="235"/>
                    <a:pt x="283" y="236"/>
                    <a:pt x="277" y="236"/>
                  </a:cubicBezTo>
                  <a:cubicBezTo>
                    <a:pt x="282" y="237"/>
                    <a:pt x="286" y="238"/>
                    <a:pt x="291" y="240"/>
                  </a:cubicBezTo>
                  <a:cubicBezTo>
                    <a:pt x="301" y="244"/>
                    <a:pt x="305" y="249"/>
                    <a:pt x="305" y="256"/>
                  </a:cubicBezTo>
                  <a:cubicBezTo>
                    <a:pt x="305" y="263"/>
                    <a:pt x="299" y="270"/>
                    <a:pt x="287" y="276"/>
                  </a:cubicBezTo>
                  <a:cubicBezTo>
                    <a:pt x="281" y="280"/>
                    <a:pt x="275" y="283"/>
                    <a:pt x="269" y="285"/>
                  </a:cubicBezTo>
                  <a:cubicBezTo>
                    <a:pt x="264" y="289"/>
                    <a:pt x="263" y="299"/>
                    <a:pt x="264" y="314"/>
                  </a:cubicBezTo>
                  <a:cubicBezTo>
                    <a:pt x="265" y="332"/>
                    <a:pt x="261" y="347"/>
                    <a:pt x="253" y="361"/>
                  </a:cubicBezTo>
                  <a:cubicBezTo>
                    <a:pt x="247" y="370"/>
                    <a:pt x="241" y="376"/>
                    <a:pt x="235" y="378"/>
                  </a:cubicBezTo>
                  <a:cubicBezTo>
                    <a:pt x="230" y="380"/>
                    <a:pt x="223" y="380"/>
                    <a:pt x="214" y="379"/>
                  </a:cubicBezTo>
                  <a:cubicBezTo>
                    <a:pt x="208" y="378"/>
                    <a:pt x="196" y="375"/>
                    <a:pt x="177" y="372"/>
                  </a:cubicBezTo>
                  <a:cubicBezTo>
                    <a:pt x="158" y="368"/>
                    <a:pt x="138" y="366"/>
                    <a:pt x="117" y="366"/>
                  </a:cubicBezTo>
                  <a:cubicBezTo>
                    <a:pt x="116" y="365"/>
                    <a:pt x="115" y="365"/>
                    <a:pt x="114" y="365"/>
                  </a:cubicBezTo>
                  <a:close/>
                </a:path>
              </a:pathLst>
            </a:custGeom>
            <a:solidFill>
              <a:schemeClr val="accent1"/>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8" name="Freeform 8"/>
            <p:cNvSpPr/>
            <p:nvPr/>
          </p:nvSpPr>
          <p:spPr bwMode="auto">
            <a:xfrm flipH="1">
              <a:off x="10926" y="3688"/>
              <a:ext cx="1715" cy="1821"/>
            </a:xfrm>
            <a:custGeom>
              <a:avLst/>
              <a:gdLst/>
              <a:ahLst/>
              <a:cxnLst>
                <a:cxn ang="0">
                  <a:pos x="457" y="302"/>
                </a:cxn>
                <a:cxn ang="0">
                  <a:pos x="367" y="357"/>
                </a:cxn>
                <a:cxn ang="0">
                  <a:pos x="382" y="368"/>
                </a:cxn>
                <a:cxn ang="0">
                  <a:pos x="400" y="414"/>
                </a:cxn>
                <a:cxn ang="0">
                  <a:pos x="382" y="458"/>
                </a:cxn>
                <a:cxn ang="0">
                  <a:pos x="337" y="477"/>
                </a:cxn>
                <a:cxn ang="0">
                  <a:pos x="291" y="458"/>
                </a:cxn>
                <a:cxn ang="0">
                  <a:pos x="273" y="416"/>
                </a:cxn>
                <a:cxn ang="0">
                  <a:pos x="158" y="486"/>
                </a:cxn>
                <a:cxn ang="0">
                  <a:pos x="148" y="435"/>
                </a:cxn>
                <a:cxn ang="0">
                  <a:pos x="139" y="403"/>
                </a:cxn>
                <a:cxn ang="0">
                  <a:pos x="108" y="372"/>
                </a:cxn>
                <a:cxn ang="0">
                  <a:pos x="45" y="283"/>
                </a:cxn>
                <a:cxn ang="0">
                  <a:pos x="0" y="172"/>
                </a:cxn>
                <a:cxn ang="0">
                  <a:pos x="83" y="120"/>
                </a:cxn>
                <a:cxn ang="0">
                  <a:pos x="83" y="125"/>
                </a:cxn>
                <a:cxn ang="0">
                  <a:pos x="101" y="170"/>
                </a:cxn>
                <a:cxn ang="0">
                  <a:pos x="146" y="188"/>
                </a:cxn>
                <a:cxn ang="0">
                  <a:pos x="191" y="170"/>
                </a:cxn>
                <a:cxn ang="0">
                  <a:pos x="210" y="125"/>
                </a:cxn>
                <a:cxn ang="0">
                  <a:pos x="191" y="79"/>
                </a:cxn>
                <a:cxn ang="0">
                  <a:pos x="171" y="65"/>
                </a:cxn>
                <a:cxn ang="0">
                  <a:pos x="276" y="0"/>
                </a:cxn>
                <a:cxn ang="0">
                  <a:pos x="340" y="108"/>
                </a:cxn>
                <a:cxn ang="0">
                  <a:pos x="337" y="108"/>
                </a:cxn>
                <a:cxn ang="0">
                  <a:pos x="291" y="126"/>
                </a:cxn>
                <a:cxn ang="0">
                  <a:pos x="273" y="172"/>
                </a:cxn>
                <a:cxn ang="0">
                  <a:pos x="291" y="216"/>
                </a:cxn>
                <a:cxn ang="0">
                  <a:pos x="337" y="235"/>
                </a:cxn>
                <a:cxn ang="0">
                  <a:pos x="382" y="216"/>
                </a:cxn>
                <a:cxn ang="0">
                  <a:pos x="395" y="198"/>
                </a:cxn>
                <a:cxn ang="0">
                  <a:pos x="457" y="302"/>
                </a:cxn>
              </a:cxnLst>
              <a:rect l="0" t="0" r="r" b="b"/>
              <a:pathLst>
                <a:path w="457" h="486">
                  <a:moveTo>
                    <a:pt x="457" y="302"/>
                  </a:moveTo>
                  <a:cubicBezTo>
                    <a:pt x="367" y="357"/>
                    <a:pt x="367" y="357"/>
                    <a:pt x="367" y="357"/>
                  </a:cubicBezTo>
                  <a:cubicBezTo>
                    <a:pt x="372" y="360"/>
                    <a:pt x="377" y="364"/>
                    <a:pt x="382" y="368"/>
                  </a:cubicBezTo>
                  <a:cubicBezTo>
                    <a:pt x="394" y="381"/>
                    <a:pt x="400" y="396"/>
                    <a:pt x="400" y="414"/>
                  </a:cubicBezTo>
                  <a:cubicBezTo>
                    <a:pt x="400" y="431"/>
                    <a:pt x="394" y="446"/>
                    <a:pt x="382" y="458"/>
                  </a:cubicBezTo>
                  <a:cubicBezTo>
                    <a:pt x="369" y="471"/>
                    <a:pt x="354" y="477"/>
                    <a:pt x="337" y="477"/>
                  </a:cubicBezTo>
                  <a:cubicBezTo>
                    <a:pt x="319" y="477"/>
                    <a:pt x="304" y="471"/>
                    <a:pt x="291" y="458"/>
                  </a:cubicBezTo>
                  <a:cubicBezTo>
                    <a:pt x="280" y="447"/>
                    <a:pt x="273" y="432"/>
                    <a:pt x="273" y="416"/>
                  </a:cubicBezTo>
                  <a:cubicBezTo>
                    <a:pt x="158" y="486"/>
                    <a:pt x="158" y="486"/>
                    <a:pt x="158" y="486"/>
                  </a:cubicBezTo>
                  <a:cubicBezTo>
                    <a:pt x="156" y="469"/>
                    <a:pt x="152" y="452"/>
                    <a:pt x="148" y="435"/>
                  </a:cubicBezTo>
                  <a:cubicBezTo>
                    <a:pt x="139" y="403"/>
                    <a:pt x="139" y="403"/>
                    <a:pt x="139" y="403"/>
                  </a:cubicBezTo>
                  <a:cubicBezTo>
                    <a:pt x="108" y="372"/>
                    <a:pt x="108" y="372"/>
                    <a:pt x="108" y="372"/>
                  </a:cubicBezTo>
                  <a:cubicBezTo>
                    <a:pt x="84" y="345"/>
                    <a:pt x="63" y="315"/>
                    <a:pt x="45" y="283"/>
                  </a:cubicBezTo>
                  <a:cubicBezTo>
                    <a:pt x="25" y="246"/>
                    <a:pt x="9" y="209"/>
                    <a:pt x="0" y="172"/>
                  </a:cubicBezTo>
                  <a:cubicBezTo>
                    <a:pt x="83" y="120"/>
                    <a:pt x="83" y="120"/>
                    <a:pt x="83" y="120"/>
                  </a:cubicBezTo>
                  <a:cubicBezTo>
                    <a:pt x="83" y="122"/>
                    <a:pt x="83" y="123"/>
                    <a:pt x="83" y="125"/>
                  </a:cubicBezTo>
                  <a:cubicBezTo>
                    <a:pt x="83" y="142"/>
                    <a:pt x="89" y="157"/>
                    <a:pt x="101" y="170"/>
                  </a:cubicBezTo>
                  <a:cubicBezTo>
                    <a:pt x="114" y="182"/>
                    <a:pt x="129" y="188"/>
                    <a:pt x="146" y="188"/>
                  </a:cubicBezTo>
                  <a:cubicBezTo>
                    <a:pt x="164" y="188"/>
                    <a:pt x="179" y="182"/>
                    <a:pt x="191" y="170"/>
                  </a:cubicBezTo>
                  <a:cubicBezTo>
                    <a:pt x="204" y="157"/>
                    <a:pt x="210" y="142"/>
                    <a:pt x="210" y="125"/>
                  </a:cubicBezTo>
                  <a:cubicBezTo>
                    <a:pt x="210" y="107"/>
                    <a:pt x="204" y="92"/>
                    <a:pt x="191" y="79"/>
                  </a:cubicBezTo>
                  <a:cubicBezTo>
                    <a:pt x="185" y="73"/>
                    <a:pt x="178" y="68"/>
                    <a:pt x="171" y="65"/>
                  </a:cubicBezTo>
                  <a:cubicBezTo>
                    <a:pt x="276" y="0"/>
                    <a:pt x="276" y="0"/>
                    <a:pt x="276" y="0"/>
                  </a:cubicBezTo>
                  <a:cubicBezTo>
                    <a:pt x="340" y="108"/>
                    <a:pt x="340" y="108"/>
                    <a:pt x="340" y="108"/>
                  </a:cubicBezTo>
                  <a:cubicBezTo>
                    <a:pt x="339" y="108"/>
                    <a:pt x="338" y="108"/>
                    <a:pt x="337" y="108"/>
                  </a:cubicBezTo>
                  <a:cubicBezTo>
                    <a:pt x="319" y="108"/>
                    <a:pt x="304" y="114"/>
                    <a:pt x="291" y="126"/>
                  </a:cubicBezTo>
                  <a:cubicBezTo>
                    <a:pt x="279" y="139"/>
                    <a:pt x="273" y="154"/>
                    <a:pt x="273" y="172"/>
                  </a:cubicBezTo>
                  <a:cubicBezTo>
                    <a:pt x="273" y="189"/>
                    <a:pt x="279" y="204"/>
                    <a:pt x="291" y="216"/>
                  </a:cubicBezTo>
                  <a:cubicBezTo>
                    <a:pt x="304" y="229"/>
                    <a:pt x="319" y="235"/>
                    <a:pt x="337" y="235"/>
                  </a:cubicBezTo>
                  <a:cubicBezTo>
                    <a:pt x="354" y="235"/>
                    <a:pt x="369" y="229"/>
                    <a:pt x="382" y="216"/>
                  </a:cubicBezTo>
                  <a:cubicBezTo>
                    <a:pt x="387" y="211"/>
                    <a:pt x="392" y="205"/>
                    <a:pt x="395" y="198"/>
                  </a:cubicBezTo>
                  <a:lnTo>
                    <a:pt x="457" y="302"/>
                  </a:lnTo>
                  <a:close/>
                </a:path>
              </a:pathLst>
            </a:custGeom>
            <a:solidFill>
              <a:schemeClr val="accent5"/>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29" name="Freeform 9"/>
            <p:cNvSpPr/>
            <p:nvPr/>
          </p:nvSpPr>
          <p:spPr bwMode="auto">
            <a:xfrm flipH="1">
              <a:off x="10360" y="4818"/>
              <a:ext cx="1845" cy="1494"/>
            </a:xfrm>
            <a:custGeom>
              <a:avLst/>
              <a:gdLst/>
              <a:ahLst/>
              <a:cxnLst>
                <a:cxn ang="0">
                  <a:pos x="455" y="188"/>
                </a:cxn>
                <a:cxn ang="0">
                  <a:pos x="371" y="286"/>
                </a:cxn>
                <a:cxn ang="0">
                  <a:pos x="361" y="387"/>
                </a:cxn>
                <a:cxn ang="0">
                  <a:pos x="363" y="399"/>
                </a:cxn>
                <a:cxn ang="0">
                  <a:pos x="0" y="399"/>
                </a:cxn>
                <a:cxn ang="0">
                  <a:pos x="45" y="209"/>
                </a:cxn>
                <a:cxn ang="0">
                  <a:pos x="42" y="184"/>
                </a:cxn>
                <a:cxn ang="0">
                  <a:pos x="157" y="114"/>
                </a:cxn>
                <a:cxn ang="0">
                  <a:pos x="175" y="156"/>
                </a:cxn>
                <a:cxn ang="0">
                  <a:pos x="221" y="175"/>
                </a:cxn>
                <a:cxn ang="0">
                  <a:pos x="266" y="156"/>
                </a:cxn>
                <a:cxn ang="0">
                  <a:pos x="284" y="112"/>
                </a:cxn>
                <a:cxn ang="0">
                  <a:pos x="266" y="66"/>
                </a:cxn>
                <a:cxn ang="0">
                  <a:pos x="251" y="55"/>
                </a:cxn>
                <a:cxn ang="0">
                  <a:pos x="341" y="0"/>
                </a:cxn>
                <a:cxn ang="0">
                  <a:pos x="374" y="55"/>
                </a:cxn>
                <a:cxn ang="0">
                  <a:pos x="383" y="44"/>
                </a:cxn>
                <a:cxn ang="0">
                  <a:pos x="428" y="25"/>
                </a:cxn>
                <a:cxn ang="0">
                  <a:pos x="473" y="44"/>
                </a:cxn>
                <a:cxn ang="0">
                  <a:pos x="492" y="89"/>
                </a:cxn>
                <a:cxn ang="0">
                  <a:pos x="473" y="134"/>
                </a:cxn>
                <a:cxn ang="0">
                  <a:pos x="433" y="153"/>
                </a:cxn>
                <a:cxn ang="0">
                  <a:pos x="455" y="188"/>
                </a:cxn>
              </a:cxnLst>
              <a:rect l="0" t="0" r="r" b="b"/>
              <a:pathLst>
                <a:path w="492" h="399">
                  <a:moveTo>
                    <a:pt x="455" y="188"/>
                  </a:moveTo>
                  <a:cubicBezTo>
                    <a:pt x="414" y="188"/>
                    <a:pt x="386" y="221"/>
                    <a:pt x="371" y="286"/>
                  </a:cubicBezTo>
                  <a:cubicBezTo>
                    <a:pt x="364" y="320"/>
                    <a:pt x="360" y="353"/>
                    <a:pt x="361" y="387"/>
                  </a:cubicBezTo>
                  <a:cubicBezTo>
                    <a:pt x="363" y="399"/>
                    <a:pt x="363" y="399"/>
                    <a:pt x="363" y="399"/>
                  </a:cubicBezTo>
                  <a:cubicBezTo>
                    <a:pt x="0" y="399"/>
                    <a:pt x="0" y="399"/>
                    <a:pt x="0" y="399"/>
                  </a:cubicBezTo>
                  <a:cubicBezTo>
                    <a:pt x="38" y="354"/>
                    <a:pt x="53" y="290"/>
                    <a:pt x="45" y="209"/>
                  </a:cubicBezTo>
                  <a:cubicBezTo>
                    <a:pt x="45" y="201"/>
                    <a:pt x="44" y="193"/>
                    <a:pt x="42" y="184"/>
                  </a:cubicBezTo>
                  <a:cubicBezTo>
                    <a:pt x="157" y="114"/>
                    <a:pt x="157" y="114"/>
                    <a:pt x="157" y="114"/>
                  </a:cubicBezTo>
                  <a:cubicBezTo>
                    <a:pt x="157" y="130"/>
                    <a:pt x="164" y="145"/>
                    <a:pt x="175" y="156"/>
                  </a:cubicBezTo>
                  <a:cubicBezTo>
                    <a:pt x="188" y="169"/>
                    <a:pt x="203" y="175"/>
                    <a:pt x="221" y="175"/>
                  </a:cubicBezTo>
                  <a:cubicBezTo>
                    <a:pt x="238" y="175"/>
                    <a:pt x="253" y="169"/>
                    <a:pt x="266" y="156"/>
                  </a:cubicBezTo>
                  <a:cubicBezTo>
                    <a:pt x="278" y="144"/>
                    <a:pt x="284" y="129"/>
                    <a:pt x="284" y="112"/>
                  </a:cubicBezTo>
                  <a:cubicBezTo>
                    <a:pt x="284" y="94"/>
                    <a:pt x="278" y="79"/>
                    <a:pt x="266" y="66"/>
                  </a:cubicBezTo>
                  <a:cubicBezTo>
                    <a:pt x="261" y="62"/>
                    <a:pt x="256" y="58"/>
                    <a:pt x="251" y="55"/>
                  </a:cubicBezTo>
                  <a:cubicBezTo>
                    <a:pt x="341" y="0"/>
                    <a:pt x="341" y="0"/>
                    <a:pt x="341" y="0"/>
                  </a:cubicBezTo>
                  <a:cubicBezTo>
                    <a:pt x="374" y="55"/>
                    <a:pt x="374" y="55"/>
                    <a:pt x="374" y="55"/>
                  </a:cubicBezTo>
                  <a:cubicBezTo>
                    <a:pt x="377" y="51"/>
                    <a:pt x="379" y="47"/>
                    <a:pt x="383" y="44"/>
                  </a:cubicBezTo>
                  <a:cubicBezTo>
                    <a:pt x="395" y="32"/>
                    <a:pt x="411" y="25"/>
                    <a:pt x="428" y="25"/>
                  </a:cubicBezTo>
                  <a:cubicBezTo>
                    <a:pt x="446" y="25"/>
                    <a:pt x="461" y="32"/>
                    <a:pt x="473" y="44"/>
                  </a:cubicBezTo>
                  <a:cubicBezTo>
                    <a:pt x="486" y="56"/>
                    <a:pt x="492" y="72"/>
                    <a:pt x="492" y="89"/>
                  </a:cubicBezTo>
                  <a:cubicBezTo>
                    <a:pt x="492" y="107"/>
                    <a:pt x="486" y="122"/>
                    <a:pt x="473" y="134"/>
                  </a:cubicBezTo>
                  <a:cubicBezTo>
                    <a:pt x="462" y="146"/>
                    <a:pt x="449" y="152"/>
                    <a:pt x="433" y="153"/>
                  </a:cubicBezTo>
                  <a:lnTo>
                    <a:pt x="455" y="188"/>
                  </a:lnTo>
                  <a:close/>
                </a:path>
              </a:pathLst>
            </a:custGeom>
            <a:solidFill>
              <a:schemeClr val="accent6"/>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5130" name="Freeform 10"/>
            <p:cNvSpPr/>
            <p:nvPr/>
          </p:nvSpPr>
          <p:spPr bwMode="auto">
            <a:xfrm flipH="1">
              <a:off x="11604" y="2808"/>
              <a:ext cx="1098" cy="1584"/>
            </a:xfrm>
            <a:custGeom>
              <a:avLst/>
              <a:gdLst/>
              <a:ahLst/>
              <a:cxnLst>
                <a:cxn ang="0">
                  <a:pos x="17" y="407"/>
                </a:cxn>
                <a:cxn ang="0">
                  <a:pos x="18" y="207"/>
                </a:cxn>
                <a:cxn ang="0">
                  <a:pos x="101" y="47"/>
                </a:cxn>
                <a:cxn ang="0">
                  <a:pos x="151" y="0"/>
                </a:cxn>
                <a:cxn ang="0">
                  <a:pos x="196" y="74"/>
                </a:cxn>
                <a:cxn ang="0">
                  <a:pos x="186" y="73"/>
                </a:cxn>
                <a:cxn ang="0">
                  <a:pos x="140" y="92"/>
                </a:cxn>
                <a:cxn ang="0">
                  <a:pos x="122" y="137"/>
                </a:cxn>
                <a:cxn ang="0">
                  <a:pos x="140" y="182"/>
                </a:cxn>
                <a:cxn ang="0">
                  <a:pos x="186" y="201"/>
                </a:cxn>
                <a:cxn ang="0">
                  <a:pos x="231" y="182"/>
                </a:cxn>
                <a:cxn ang="0">
                  <a:pos x="246" y="158"/>
                </a:cxn>
                <a:cxn ang="0">
                  <a:pos x="293" y="235"/>
                </a:cxn>
                <a:cxn ang="0">
                  <a:pos x="188" y="300"/>
                </a:cxn>
                <a:cxn ang="0">
                  <a:pos x="208" y="314"/>
                </a:cxn>
                <a:cxn ang="0">
                  <a:pos x="227" y="360"/>
                </a:cxn>
                <a:cxn ang="0">
                  <a:pos x="208" y="405"/>
                </a:cxn>
                <a:cxn ang="0">
                  <a:pos x="163" y="423"/>
                </a:cxn>
                <a:cxn ang="0">
                  <a:pos x="118" y="405"/>
                </a:cxn>
                <a:cxn ang="0">
                  <a:pos x="100" y="360"/>
                </a:cxn>
                <a:cxn ang="0">
                  <a:pos x="100" y="355"/>
                </a:cxn>
                <a:cxn ang="0">
                  <a:pos x="17" y="407"/>
                </a:cxn>
              </a:cxnLst>
              <a:rect l="0" t="0" r="r" b="b"/>
              <a:pathLst>
                <a:path w="293" h="423">
                  <a:moveTo>
                    <a:pt x="17" y="407"/>
                  </a:moveTo>
                  <a:cubicBezTo>
                    <a:pt x="0" y="341"/>
                    <a:pt x="1" y="275"/>
                    <a:pt x="18" y="207"/>
                  </a:cubicBezTo>
                  <a:cubicBezTo>
                    <a:pt x="33" y="145"/>
                    <a:pt x="61" y="92"/>
                    <a:pt x="101" y="47"/>
                  </a:cubicBezTo>
                  <a:cubicBezTo>
                    <a:pt x="116" y="29"/>
                    <a:pt x="133" y="14"/>
                    <a:pt x="151" y="0"/>
                  </a:cubicBezTo>
                  <a:cubicBezTo>
                    <a:pt x="196" y="74"/>
                    <a:pt x="196" y="74"/>
                    <a:pt x="196" y="74"/>
                  </a:cubicBezTo>
                  <a:cubicBezTo>
                    <a:pt x="193" y="74"/>
                    <a:pt x="189" y="73"/>
                    <a:pt x="186" y="73"/>
                  </a:cubicBezTo>
                  <a:cubicBezTo>
                    <a:pt x="168" y="73"/>
                    <a:pt x="153" y="80"/>
                    <a:pt x="140" y="92"/>
                  </a:cubicBezTo>
                  <a:cubicBezTo>
                    <a:pt x="128" y="104"/>
                    <a:pt x="122" y="120"/>
                    <a:pt x="122" y="137"/>
                  </a:cubicBezTo>
                  <a:cubicBezTo>
                    <a:pt x="122" y="155"/>
                    <a:pt x="128" y="170"/>
                    <a:pt x="140" y="182"/>
                  </a:cubicBezTo>
                  <a:cubicBezTo>
                    <a:pt x="153" y="195"/>
                    <a:pt x="168" y="201"/>
                    <a:pt x="186" y="201"/>
                  </a:cubicBezTo>
                  <a:cubicBezTo>
                    <a:pt x="203" y="201"/>
                    <a:pt x="218" y="195"/>
                    <a:pt x="231" y="182"/>
                  </a:cubicBezTo>
                  <a:cubicBezTo>
                    <a:pt x="238" y="175"/>
                    <a:pt x="243" y="167"/>
                    <a:pt x="246" y="158"/>
                  </a:cubicBezTo>
                  <a:cubicBezTo>
                    <a:pt x="293" y="235"/>
                    <a:pt x="293" y="235"/>
                    <a:pt x="293" y="235"/>
                  </a:cubicBezTo>
                  <a:cubicBezTo>
                    <a:pt x="188" y="300"/>
                    <a:pt x="188" y="300"/>
                    <a:pt x="188" y="300"/>
                  </a:cubicBezTo>
                  <a:cubicBezTo>
                    <a:pt x="195" y="303"/>
                    <a:pt x="202" y="308"/>
                    <a:pt x="208" y="314"/>
                  </a:cubicBezTo>
                  <a:cubicBezTo>
                    <a:pt x="221" y="327"/>
                    <a:pt x="227" y="342"/>
                    <a:pt x="227" y="360"/>
                  </a:cubicBezTo>
                  <a:cubicBezTo>
                    <a:pt x="227" y="377"/>
                    <a:pt x="221" y="392"/>
                    <a:pt x="208" y="405"/>
                  </a:cubicBezTo>
                  <a:cubicBezTo>
                    <a:pt x="196" y="417"/>
                    <a:pt x="181" y="423"/>
                    <a:pt x="163" y="423"/>
                  </a:cubicBezTo>
                  <a:cubicBezTo>
                    <a:pt x="146" y="423"/>
                    <a:pt x="131" y="417"/>
                    <a:pt x="118" y="405"/>
                  </a:cubicBezTo>
                  <a:cubicBezTo>
                    <a:pt x="106" y="392"/>
                    <a:pt x="100" y="377"/>
                    <a:pt x="100" y="360"/>
                  </a:cubicBezTo>
                  <a:cubicBezTo>
                    <a:pt x="100" y="358"/>
                    <a:pt x="100" y="357"/>
                    <a:pt x="100" y="355"/>
                  </a:cubicBezTo>
                  <a:lnTo>
                    <a:pt x="17" y="407"/>
                  </a:lnTo>
                  <a:close/>
                </a:path>
              </a:pathLst>
            </a:custGeom>
            <a:solidFill>
              <a:schemeClr val="accent4"/>
            </a:solidFill>
            <a:ln w="19050">
              <a:solidFill>
                <a:schemeClr val="bg1"/>
              </a:solidFill>
              <a:round/>
            </a:ln>
          </p:spPr>
          <p:txBody>
            <a:bodyPr vert="horz" wrap="square" lIns="91440" tIns="45720" rIns="91440" bIns="45720" numCol="1" anchor="t" anchorCtr="0" compatLnSpc="1"/>
            <a:lstStyle/>
            <a:p>
              <a:endParaRPr lang="en-US">
                <a:latin typeface="Arial" pitchFamily="34" charset="0"/>
                <a:ea typeface="微软雅黑" pitchFamily="34" charset="-122"/>
                <a:sym typeface="Arial" pitchFamily="34" charset="0"/>
              </a:endParaRPr>
            </a:p>
          </p:txBody>
        </p:sp>
        <p:sp>
          <p:nvSpPr>
            <p:cNvPr id="37" name="Text Placeholder 3"/>
            <p:cNvSpPr txBox="1"/>
            <p:nvPr/>
          </p:nvSpPr>
          <p:spPr>
            <a:xfrm>
              <a:off x="9950" y="4531"/>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01</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8" name="Text Placeholder 3"/>
            <p:cNvSpPr txBox="1"/>
            <p:nvPr/>
          </p:nvSpPr>
          <p:spPr>
            <a:xfrm>
              <a:off x="11071" y="2778"/>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03</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39" name="Text Placeholder 3"/>
            <p:cNvSpPr txBox="1"/>
            <p:nvPr/>
          </p:nvSpPr>
          <p:spPr>
            <a:xfrm>
              <a:off x="12048" y="3545"/>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04</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0" name="Text Placeholder 3"/>
            <p:cNvSpPr txBox="1"/>
            <p:nvPr/>
          </p:nvSpPr>
          <p:spPr>
            <a:xfrm>
              <a:off x="10476" y="3646"/>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02</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1" name="Text Placeholder 3"/>
            <p:cNvSpPr txBox="1"/>
            <p:nvPr/>
          </p:nvSpPr>
          <p:spPr>
            <a:xfrm>
              <a:off x="11604" y="4531"/>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05</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sp>
          <p:nvSpPr>
            <p:cNvPr id="42" name="Text Placeholder 3"/>
            <p:cNvSpPr txBox="1"/>
            <p:nvPr/>
          </p:nvSpPr>
          <p:spPr>
            <a:xfrm>
              <a:off x="11167" y="5634"/>
              <a:ext cx="449" cy="489"/>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defRPr/>
              </a:pPr>
              <a:r>
                <a:rPr lang="en-US" sz="2000" dirty="0">
                  <a:solidFill>
                    <a:schemeClr val="bg1"/>
                  </a:solidFill>
                  <a:latin typeface="Arial" pitchFamily="34" charset="0"/>
                  <a:ea typeface="微软雅黑" pitchFamily="34" charset="-122"/>
                  <a:sym typeface="Arial" pitchFamily="34" charset="0"/>
                </a:rPr>
                <a:t>06</a:t>
              </a:r>
              <a:endParaRPr kumimoji="0" lang="en-US" sz="2000" b="1" i="0" u="none" strike="noStrike" kern="1200" cap="none" spc="0" normalizeH="0" baseline="0" noProof="0" dirty="0">
                <a:ln>
                  <a:noFill/>
                </a:ln>
                <a:solidFill>
                  <a:schemeClr val="bg1"/>
                </a:solidFill>
                <a:effectLst/>
                <a:uLnTx/>
                <a:uFillTx/>
                <a:latin typeface="Arial" pitchFamily="34" charset="0"/>
                <a:ea typeface="微软雅黑" pitchFamily="34" charset="-122"/>
                <a:sym typeface="Arial" pitchFamily="34" charset="0"/>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p:cNvSpPr>
          <p:nvPr>
            <p:ph type="title" idx="4294967295"/>
          </p:nvPr>
        </p:nvSpPr>
        <p:spPr>
          <a:xfrm>
            <a:off x="596900" y="152400"/>
            <a:ext cx="8229600" cy="762000"/>
          </a:xfrm>
        </p:spPr>
        <p:txBody>
          <a:bodyPr/>
          <a:lstStyle/>
          <a:p>
            <a:r>
              <a:rPr lang="zh-CN" altLang="en-US" sz="3600" b="1">
                <a:solidFill>
                  <a:srgbClr val="000000"/>
                </a:solidFill>
                <a:latin typeface="楷体" charset="0"/>
                <a:ea typeface="楷体" charset="0"/>
              </a:rPr>
              <a:t>妙不可言！</a:t>
            </a:r>
          </a:p>
        </p:txBody>
      </p:sp>
      <p:sp>
        <p:nvSpPr>
          <p:cNvPr id="294915" name="Rectangle 3"/>
          <p:cNvSpPr>
            <a:spLocks noGrp="1"/>
          </p:cNvSpPr>
          <p:nvPr>
            <p:ph type="body" idx="4294967295"/>
          </p:nvPr>
        </p:nvSpPr>
        <p:spPr>
          <a:xfrm>
            <a:off x="137795" y="914400"/>
            <a:ext cx="8667750" cy="3757295"/>
          </a:xfrm>
        </p:spPr>
        <p:txBody>
          <a:bodyPr/>
          <a:lstStyle/>
          <a:p>
            <a:r>
              <a:rPr lang="zh-CN" altLang="en-US" sz="2400" b="1" dirty="0">
                <a:solidFill>
                  <a:srgbClr val="000000"/>
                </a:solidFill>
                <a:latin typeface="Times New Roman" pitchFamily="18" charset="0"/>
                <a:ea typeface="楷体" charset="0"/>
              </a:rPr>
              <a:t>令人赞叹的算法复杂性！</a:t>
            </a:r>
          </a:p>
          <a:p>
            <a:pPr lvl="1"/>
            <a:r>
              <a:rPr lang="zh-CN" altLang="zh-CN" sz="2400" b="1" dirty="0">
                <a:solidFill>
                  <a:srgbClr val="FF0000"/>
                </a:solidFill>
                <a:latin typeface="Times New Roman" pitchFamily="18" charset="0"/>
                <a:ea typeface="楷体" charset="0"/>
              </a:rPr>
              <a:t>从代码中也可以看到，只有一层循环</a:t>
            </a:r>
            <a:r>
              <a:rPr lang="en-US" altLang="zh-CN" sz="2400" b="1" dirty="0" err="1">
                <a:solidFill>
                  <a:srgbClr val="FF0000"/>
                </a:solidFill>
                <a:latin typeface="Times New Roman" pitchFamily="18" charset="0"/>
                <a:ea typeface="楷体" charset="0"/>
              </a:rPr>
              <a:t>i</a:t>
            </a:r>
            <a:r>
              <a:rPr lang="zh-CN" altLang="zh-CN" sz="2400" b="1" dirty="0">
                <a:solidFill>
                  <a:srgbClr val="FF0000"/>
                </a:solidFill>
                <a:latin typeface="Times New Roman" pitchFamily="18" charset="0"/>
                <a:ea typeface="楷体" charset="0"/>
              </a:rPr>
              <a:t>，用来枚举结束的下标。</a:t>
            </a:r>
            <a:endParaRPr lang="zh-CN" altLang="zh-CN" sz="2000" b="1" dirty="0">
              <a:solidFill>
                <a:srgbClr val="FF0000"/>
              </a:solidFill>
              <a:latin typeface="Times New Roman" pitchFamily="18" charset="0"/>
              <a:ea typeface="楷体" charset="0"/>
            </a:endParaRPr>
          </a:p>
          <a:p>
            <a:r>
              <a:rPr lang="zh-CN" altLang="en-US" sz="2800" dirty="0">
                <a:solidFill>
                  <a:srgbClr val="0033CC"/>
                </a:solidFill>
                <a:latin typeface="Times New Roman" pitchFamily="18" charset="0"/>
                <a:ea typeface="楷体" charset="0"/>
              </a:rPr>
              <a:t>上面的代码中，也对空间复杂度做了小小的优化，</a:t>
            </a:r>
            <a:r>
              <a:rPr lang="en-US" altLang="zh-CN" sz="2800" dirty="0">
                <a:solidFill>
                  <a:srgbClr val="0033CC"/>
                </a:solidFill>
                <a:latin typeface="Times New Roman" pitchFamily="18" charset="0"/>
                <a:ea typeface="楷体" charset="0"/>
              </a:rPr>
              <a:t>b[]</a:t>
            </a:r>
            <a:r>
              <a:rPr lang="zh-CN" altLang="en-US" sz="2800" dirty="0">
                <a:solidFill>
                  <a:srgbClr val="0033CC"/>
                </a:solidFill>
                <a:latin typeface="Times New Roman" pitchFamily="18" charset="0"/>
                <a:ea typeface="楷体" charset="0"/>
              </a:rPr>
              <a:t>这个数组没有必要开，原因是</a:t>
            </a:r>
            <a:r>
              <a:rPr lang="en-US" altLang="zh-CN" sz="2800" dirty="0">
                <a:solidFill>
                  <a:srgbClr val="0033CC"/>
                </a:solidFill>
                <a:latin typeface="Times New Roman" pitchFamily="18" charset="0"/>
                <a:ea typeface="楷体" charset="0"/>
              </a:rPr>
              <a:t>b[j]</a:t>
            </a:r>
            <a:r>
              <a:rPr lang="zh-CN" altLang="en-US" sz="2800" dirty="0">
                <a:solidFill>
                  <a:srgbClr val="0033CC"/>
                </a:solidFill>
                <a:latin typeface="Times New Roman" pitchFamily="18" charset="0"/>
                <a:ea typeface="楷体" charset="0"/>
              </a:rPr>
              <a:t>只和</a:t>
            </a:r>
            <a:r>
              <a:rPr lang="en-US" altLang="zh-CN" sz="2800" dirty="0">
                <a:solidFill>
                  <a:srgbClr val="0033CC"/>
                </a:solidFill>
                <a:latin typeface="Times New Roman" pitchFamily="18" charset="0"/>
                <a:ea typeface="楷体" charset="0"/>
              </a:rPr>
              <a:t>b[j-1]</a:t>
            </a:r>
            <a:r>
              <a:rPr lang="zh-CN" altLang="en-US" sz="2800" dirty="0">
                <a:solidFill>
                  <a:srgbClr val="0033CC"/>
                </a:solidFill>
                <a:latin typeface="Times New Roman" pitchFamily="18" charset="0"/>
                <a:ea typeface="楷体" charset="0"/>
              </a:rPr>
              <a:t>有关系，所以用一个变量</a:t>
            </a:r>
            <a:r>
              <a:rPr lang="en-US" altLang="zh-CN" sz="2800" dirty="0">
                <a:solidFill>
                  <a:srgbClr val="0033CC"/>
                </a:solidFill>
                <a:latin typeface="Times New Roman" pitchFamily="18" charset="0"/>
                <a:ea typeface="楷体" charset="0"/>
              </a:rPr>
              <a:t>b</a:t>
            </a:r>
            <a:r>
              <a:rPr lang="zh-CN" altLang="en-US" sz="2800" dirty="0">
                <a:solidFill>
                  <a:srgbClr val="0033CC"/>
                </a:solidFill>
                <a:latin typeface="Times New Roman" pitchFamily="18" charset="0"/>
                <a:ea typeface="楷体" charset="0"/>
              </a:rPr>
              <a:t>即可。从代码中也可以看到，只有一层循环</a:t>
            </a:r>
            <a:r>
              <a:rPr lang="en-US" altLang="zh-CN" sz="2800" dirty="0" err="1">
                <a:solidFill>
                  <a:srgbClr val="0033CC"/>
                </a:solidFill>
                <a:latin typeface="Times New Roman" pitchFamily="18" charset="0"/>
                <a:ea typeface="楷体" charset="0"/>
              </a:rPr>
              <a:t>i</a:t>
            </a:r>
            <a:r>
              <a:rPr lang="zh-CN" altLang="en-US" sz="2800" dirty="0">
                <a:solidFill>
                  <a:srgbClr val="0033CC"/>
                </a:solidFill>
                <a:latin typeface="Times New Roman" pitchFamily="18" charset="0"/>
                <a:ea typeface="楷体" charset="0"/>
              </a:rPr>
              <a:t>，用来枚举结束的下标。 </a:t>
            </a:r>
          </a:p>
        </p:txBody>
      </p:sp>
    </p:spTree>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1_Custom Design">
  <a:themeElements>
    <a:clrScheme name="1_Colored Theme">
      <a:dk1>
        <a:srgbClr val="91969B"/>
      </a:dk1>
      <a:lt1>
        <a:srgbClr val="FFFFFF"/>
      </a:lt1>
      <a:dk2>
        <a:srgbClr val="91969B"/>
      </a:dk2>
      <a:lt2>
        <a:srgbClr val="FFFFFF"/>
      </a:lt2>
      <a:accent1>
        <a:srgbClr val="DC7B87"/>
      </a:accent1>
      <a:accent2>
        <a:srgbClr val="C4DC61"/>
      </a:accent2>
      <a:accent3>
        <a:srgbClr val="EED551"/>
      </a:accent3>
      <a:accent4>
        <a:srgbClr val="679BDE"/>
      </a:accent4>
      <a:accent5>
        <a:srgbClr val="AE3C53"/>
      </a:accent5>
      <a:accent6>
        <a:srgbClr val="40C3BB"/>
      </a:accent6>
      <a:hlink>
        <a:srgbClr val="F33B48"/>
      </a:hlink>
      <a:folHlink>
        <a:srgbClr val="FFFF00"/>
      </a:folHlink>
    </a:clrScheme>
    <a:fontScheme name="Arial">
      <a:majorFont>
        <a:latin typeface="Arial"/>
        <a:ea typeface=""/>
        <a:cs typeface="FontAwesome"/>
      </a:majorFont>
      <a:minorFont>
        <a:latin typeface="Arial"/>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1_Colored Theme">
    <a:dk1>
      <a:srgbClr val="91969B"/>
    </a:dk1>
    <a:lt1>
      <a:srgbClr val="FFFFFF"/>
    </a:lt1>
    <a:dk2>
      <a:srgbClr val="91969B"/>
    </a:dk2>
    <a:lt2>
      <a:srgbClr val="FFFFFF"/>
    </a:lt2>
    <a:accent1>
      <a:srgbClr val="DC7B87"/>
    </a:accent1>
    <a:accent2>
      <a:srgbClr val="C4DC61"/>
    </a:accent2>
    <a:accent3>
      <a:srgbClr val="EED551"/>
    </a:accent3>
    <a:accent4>
      <a:srgbClr val="679BDE"/>
    </a:accent4>
    <a:accent5>
      <a:srgbClr val="AE3C53"/>
    </a:accent5>
    <a:accent6>
      <a:srgbClr val="40C3BB"/>
    </a:accent6>
    <a:hlink>
      <a:srgbClr val="F33B48"/>
    </a:hlink>
    <a:folHlink>
      <a:srgbClr val="FFFF00"/>
    </a:folHlink>
  </a:clrScheme>
</a:themeOverride>
</file>

<file path=ppt/theme/themeOverride2.xml><?xml version="1.0" encoding="utf-8"?>
<a:themeOverride xmlns:a="http://schemas.openxmlformats.org/drawingml/2006/main">
  <a:clrScheme name="1_Colored Theme">
    <a:dk1>
      <a:srgbClr val="91969B"/>
    </a:dk1>
    <a:lt1>
      <a:srgbClr val="FFFFFF"/>
    </a:lt1>
    <a:dk2>
      <a:srgbClr val="91969B"/>
    </a:dk2>
    <a:lt2>
      <a:srgbClr val="FFFFFF"/>
    </a:lt2>
    <a:accent1>
      <a:srgbClr val="DC7B87"/>
    </a:accent1>
    <a:accent2>
      <a:srgbClr val="C4DC61"/>
    </a:accent2>
    <a:accent3>
      <a:srgbClr val="EED551"/>
    </a:accent3>
    <a:accent4>
      <a:srgbClr val="679BDE"/>
    </a:accent4>
    <a:accent5>
      <a:srgbClr val="AE3C53"/>
    </a:accent5>
    <a:accent6>
      <a:srgbClr val="40C3BB"/>
    </a:accent6>
    <a:hlink>
      <a:srgbClr val="F33B48"/>
    </a:hlink>
    <a:folHlink>
      <a:srgbClr val="FFFF00"/>
    </a:folHlink>
  </a:clrScheme>
</a:themeOverride>
</file>

<file path=ppt/theme/themeOverride3.xml><?xml version="1.0" encoding="utf-8"?>
<a:themeOverride xmlns:a="http://schemas.openxmlformats.org/drawingml/2006/main">
  <a:clrScheme name="1_Colored Theme">
    <a:dk1>
      <a:srgbClr val="91969B"/>
    </a:dk1>
    <a:lt1>
      <a:srgbClr val="FFFFFF"/>
    </a:lt1>
    <a:dk2>
      <a:srgbClr val="91969B"/>
    </a:dk2>
    <a:lt2>
      <a:srgbClr val="FFFFFF"/>
    </a:lt2>
    <a:accent1>
      <a:srgbClr val="DC7B87"/>
    </a:accent1>
    <a:accent2>
      <a:srgbClr val="C4DC61"/>
    </a:accent2>
    <a:accent3>
      <a:srgbClr val="EED551"/>
    </a:accent3>
    <a:accent4>
      <a:srgbClr val="679BDE"/>
    </a:accent4>
    <a:accent5>
      <a:srgbClr val="AE3C53"/>
    </a:accent5>
    <a:accent6>
      <a:srgbClr val="40C3BB"/>
    </a:accent6>
    <a:hlink>
      <a:srgbClr val="F33B48"/>
    </a:hlink>
    <a:folHlink>
      <a:srgbClr val="FFFF00"/>
    </a:folHlink>
  </a:clrScheme>
</a:themeOverride>
</file>

<file path=ppt/theme/themeOverride4.xml><?xml version="1.0" encoding="utf-8"?>
<a:themeOverride xmlns:a="http://schemas.openxmlformats.org/drawingml/2006/main">
  <a:clrScheme name="1_Colored Theme">
    <a:dk1>
      <a:srgbClr val="91969B"/>
    </a:dk1>
    <a:lt1>
      <a:srgbClr val="FFFFFF"/>
    </a:lt1>
    <a:dk2>
      <a:srgbClr val="91969B"/>
    </a:dk2>
    <a:lt2>
      <a:srgbClr val="FFFFFF"/>
    </a:lt2>
    <a:accent1>
      <a:srgbClr val="DC7B87"/>
    </a:accent1>
    <a:accent2>
      <a:srgbClr val="C4DC61"/>
    </a:accent2>
    <a:accent3>
      <a:srgbClr val="EED551"/>
    </a:accent3>
    <a:accent4>
      <a:srgbClr val="679BDE"/>
    </a:accent4>
    <a:accent5>
      <a:srgbClr val="AE3C53"/>
    </a:accent5>
    <a:accent6>
      <a:srgbClr val="40C3BB"/>
    </a:accent6>
    <a:hlink>
      <a:srgbClr val="F33B48"/>
    </a:hlink>
    <a:folHlink>
      <a:srgbClr val="FFFF00"/>
    </a:folHlink>
  </a:clrScheme>
</a:themeOverride>
</file>

<file path=ppt/theme/themeOverride5.xml><?xml version="1.0" encoding="utf-8"?>
<a:themeOverride xmlns:a="http://schemas.openxmlformats.org/drawingml/2006/main">
  <a:clrScheme name="1_Colored Theme">
    <a:dk1>
      <a:srgbClr val="91969B"/>
    </a:dk1>
    <a:lt1>
      <a:srgbClr val="FFFFFF"/>
    </a:lt1>
    <a:dk2>
      <a:srgbClr val="91969B"/>
    </a:dk2>
    <a:lt2>
      <a:srgbClr val="FFFFFF"/>
    </a:lt2>
    <a:accent1>
      <a:srgbClr val="DC7B87"/>
    </a:accent1>
    <a:accent2>
      <a:srgbClr val="C4DC61"/>
    </a:accent2>
    <a:accent3>
      <a:srgbClr val="EED551"/>
    </a:accent3>
    <a:accent4>
      <a:srgbClr val="679BDE"/>
    </a:accent4>
    <a:accent5>
      <a:srgbClr val="AE3C53"/>
    </a:accent5>
    <a:accent6>
      <a:srgbClr val="40C3BB"/>
    </a:accent6>
    <a:hlink>
      <a:srgbClr val="F33B48"/>
    </a:hlink>
    <a:folHlink>
      <a:srgbClr val="FFFF00"/>
    </a:folHlink>
  </a:clrScheme>
</a:themeOverride>
</file>

<file path=docProps/app.xml><?xml version="1.0" encoding="utf-8"?>
<Properties xmlns="http://schemas.openxmlformats.org/officeDocument/2006/extended-properties" xmlns:vt="http://schemas.openxmlformats.org/officeDocument/2006/docPropsVTypes">
  <TotalTime>187</TotalTime>
  <Words>12487</Words>
  <Application>Microsoft Office PowerPoint</Application>
  <PresentationFormat>全屏显示(16:9)</PresentationFormat>
  <Paragraphs>778</Paragraphs>
  <Slides>152</Slides>
  <Notes>13</Notes>
  <HiddenSlides>0</HiddenSlides>
  <MMClips>0</MMClips>
  <ScaleCrop>false</ScaleCrop>
  <HeadingPairs>
    <vt:vector size="8" baseType="variant">
      <vt:variant>
        <vt:lpstr>已用的字体</vt:lpstr>
      </vt:variant>
      <vt:variant>
        <vt:i4>16</vt:i4>
      </vt:variant>
      <vt:variant>
        <vt:lpstr>主题</vt:lpstr>
      </vt:variant>
      <vt:variant>
        <vt:i4>3</vt:i4>
      </vt:variant>
      <vt:variant>
        <vt:lpstr>嵌入 OLE 服务器</vt:lpstr>
      </vt:variant>
      <vt:variant>
        <vt:i4>5</vt:i4>
      </vt:variant>
      <vt:variant>
        <vt:lpstr>幻灯片标题</vt:lpstr>
      </vt:variant>
      <vt:variant>
        <vt:i4>152</vt:i4>
      </vt:variant>
    </vt:vector>
  </HeadingPairs>
  <TitlesOfParts>
    <vt:vector size="176" baseType="lpstr">
      <vt:lpstr>黑体</vt:lpstr>
      <vt:lpstr>楷体</vt:lpstr>
      <vt:lpstr>叶根友圆趣卡通体</vt:lpstr>
      <vt:lpstr>Arial</vt:lpstr>
      <vt:lpstr>Arial Rounded MT Bold</vt:lpstr>
      <vt:lpstr>Book Antiqua</vt:lpstr>
      <vt:lpstr>Calibri</vt:lpstr>
      <vt:lpstr>Franklin Gothic Book</vt:lpstr>
      <vt:lpstr>Franklin Gothic Medium</vt:lpstr>
      <vt:lpstr>Garamond</vt:lpstr>
      <vt:lpstr>Symbol</vt:lpstr>
      <vt:lpstr>Tahoma</vt:lpstr>
      <vt:lpstr>Times New Roman</vt:lpstr>
      <vt:lpstr>Verdana</vt:lpstr>
      <vt:lpstr>Wingdings</vt:lpstr>
      <vt:lpstr>Wingdings 2</vt:lpstr>
      <vt:lpstr>1_Custom Design</vt:lpstr>
      <vt:lpstr>暗香扑面</vt:lpstr>
      <vt:lpstr>Edge</vt:lpstr>
      <vt:lpstr>数式</vt:lpstr>
      <vt:lpstr>Microsoft 公式 3.0</vt:lpstr>
      <vt:lpstr>Equation</vt:lpstr>
      <vt:lpstr>公式</vt:lpstr>
      <vt:lpstr>位图图像</vt:lpstr>
      <vt:lpstr>PowerPoint 演示文稿</vt:lpstr>
      <vt:lpstr>PowerPoint 演示文稿</vt:lpstr>
      <vt:lpstr>PowerPoint 演示文稿</vt:lpstr>
      <vt:lpstr>算法的基本思想</vt:lpstr>
      <vt:lpstr>最优化原理（分布式求解）</vt:lpstr>
      <vt:lpstr>最优化原理</vt:lpstr>
      <vt:lpstr>问题必须具备的性质</vt:lpstr>
      <vt:lpstr>PowerPoint 演示文稿</vt:lpstr>
      <vt:lpstr>PowerPoint 演示文稿</vt:lpstr>
      <vt:lpstr>PowerPoint 演示文稿</vt:lpstr>
      <vt:lpstr>PowerPoint 演示文稿</vt:lpstr>
      <vt:lpstr>1. 矩阵连乘问题</vt:lpstr>
      <vt:lpstr>PowerPoint 演示文稿</vt:lpstr>
      <vt:lpstr>PowerPoint 演示文稿</vt:lpstr>
      <vt:lpstr>PowerPoint 演示文稿</vt:lpstr>
      <vt:lpstr>如何求最优解？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使用自底向上的方式 解决重复计算问题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最优化原则 (optimality principle) </vt:lpstr>
      <vt:lpstr>比较下面两个算法段</vt:lpstr>
      <vt:lpstr>PowerPoint 演示文稿</vt:lpstr>
      <vt:lpstr>PowerPoint 演示文稿</vt:lpstr>
      <vt:lpstr>PowerPoint 演示文稿</vt:lpstr>
      <vt:lpstr>停下来，深呼吸，让我们， 练习一下动态规划的思维方式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vt:lpstr>
      <vt:lpstr>多阶段图问题</vt:lpstr>
      <vt:lpstr>多阶段图问题：求从s到t的最小代价路径</vt:lpstr>
      <vt:lpstr>PowerPoint 演示文稿</vt:lpstr>
      <vt:lpstr>最长公共子序列</vt:lpstr>
      <vt:lpstr>PowerPoint 演示文稿</vt:lpstr>
      <vt:lpstr>最长公共子序列</vt:lpstr>
      <vt:lpstr>PowerPoint 演示文稿</vt:lpstr>
      <vt:lpstr>又见穷举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最大子段和</vt:lpstr>
      <vt:lpstr>问题描述：最大子段和求解</vt:lpstr>
      <vt:lpstr>此题的意义</vt:lpstr>
      <vt:lpstr>解法1：枚举，你一定想得到</vt:lpstr>
      <vt:lpstr>1,-5, 3,4,-2,-3,10 </vt:lpstr>
      <vt:lpstr>简单算法：</vt:lpstr>
      <vt:lpstr>PowerPoint 演示文稿</vt:lpstr>
      <vt:lpstr>解法2：技巧改进</vt:lpstr>
      <vt:lpstr>解法3：分治法的解决</vt:lpstr>
      <vt:lpstr>Center = ( left + right )/2</vt:lpstr>
      <vt:lpstr>PowerPoint 演示文稿</vt:lpstr>
      <vt:lpstr>从例子中观察规律</vt:lpstr>
      <vt:lpstr>解法4：妙不可言的方法</vt:lpstr>
      <vt:lpstr>假如现在我们只枚举数组的结束点j</vt:lpstr>
      <vt:lpstr>观察枚举的过程：</vt:lpstr>
      <vt:lpstr>观察以上枚举的过程：</vt:lpstr>
      <vt:lpstr>观察以上枚举的过程：</vt:lpstr>
      <vt:lpstr>动态规划的求解？</vt:lpstr>
      <vt:lpstr>晕？ 看个例子吧！</vt:lpstr>
      <vt:lpstr>算法描述和分析</vt:lpstr>
      <vt:lpstr>你看出上述算法的精妙了吗？</vt:lpstr>
      <vt:lpstr>妙不可言！</vt:lpstr>
      <vt:lpstr>还有新思路吗？</vt:lpstr>
      <vt:lpstr>不信？换个例子试试？</vt:lpstr>
      <vt:lpstr>PowerPoint 演示文稿</vt:lpstr>
      <vt:lpstr>扩展1：如何求最大子数组的位置？</vt:lpstr>
      <vt:lpstr>起始点与结束点下标如何来记录？</vt:lpstr>
      <vt:lpstr>PowerPoint 演示文稿</vt:lpstr>
      <vt:lpstr>PowerPoint 演示文稿</vt:lpstr>
      <vt:lpstr>本题后续</vt:lpstr>
      <vt:lpstr>更上一层楼</vt:lpstr>
      <vt:lpstr>最大子矩阵推广</vt:lpstr>
      <vt:lpstr>PowerPoint 演示文稿</vt:lpstr>
      <vt:lpstr>简单点： 求序列的最大两个子段和</vt:lpstr>
      <vt:lpstr>求解： 一个数组的两段最大子数组的和</vt:lpstr>
      <vt:lpstr>算法分析：</vt:lpstr>
      <vt:lpstr>最后得出方法：</vt:lpstr>
      <vt:lpstr>PowerPoint 演示文稿</vt:lpstr>
      <vt:lpstr>凸多边形最优三角剖分</vt:lpstr>
      <vt:lpstr>PowerPoint 演示文稿</vt:lpstr>
      <vt:lpstr>PowerPoint 演示文稿</vt:lpstr>
      <vt:lpstr>PowerPoint 演示文稿</vt:lpstr>
      <vt:lpstr>PowerPoint 演示文稿</vt:lpstr>
      <vt:lpstr>多边形游戏</vt:lpstr>
      <vt:lpstr>PowerPoint 演示文稿</vt:lpstr>
      <vt:lpstr>PowerPoint 演示文稿</vt:lpstr>
      <vt:lpstr>图像压缩</vt:lpstr>
      <vt:lpstr>PowerPoint 演示文稿</vt:lpstr>
      <vt:lpstr>PowerPoint 演示文稿</vt:lpstr>
      <vt:lpstr>流水作业调度</vt:lpstr>
      <vt:lpstr>PowerPoint 演示文稿</vt:lpstr>
      <vt:lpstr>PowerPoint 演示文稿</vt:lpstr>
      <vt:lpstr>PowerPoint 演示文稿</vt:lpstr>
      <vt:lpstr>PowerPoint 演示文稿</vt:lpstr>
      <vt:lpstr>PowerPoint 演示文稿</vt:lpstr>
      <vt:lpstr>0-1背包问题</vt:lpstr>
      <vt:lpstr>PowerPoint 演示文稿</vt:lpstr>
      <vt:lpstr>找寻最优子结构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vt:lpstr>
      <vt:lpstr>货郎担问题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yyxxyy</cp:lastModifiedBy>
  <cp:revision>7492</cp:revision>
  <dcterms:created xsi:type="dcterms:W3CDTF">2014-09-03T19:30:00Z</dcterms:created>
  <dcterms:modified xsi:type="dcterms:W3CDTF">2022-10-18T07:27:45Z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